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61" r:id="rId2"/>
    <p:sldId id="291" r:id="rId3"/>
    <p:sldId id="440" r:id="rId4"/>
    <p:sldId id="406" r:id="rId5"/>
    <p:sldId id="434" r:id="rId6"/>
    <p:sldId id="381" r:id="rId7"/>
    <p:sldId id="350" r:id="rId8"/>
    <p:sldId id="357" r:id="rId9"/>
    <p:sldId id="352" r:id="rId10"/>
    <p:sldId id="358" r:id="rId11"/>
    <p:sldId id="416" r:id="rId12"/>
    <p:sldId id="415" r:id="rId13"/>
    <p:sldId id="365" r:id="rId14"/>
    <p:sldId id="435" r:id="rId15"/>
    <p:sldId id="256" r:id="rId16"/>
    <p:sldId id="382" r:id="rId17"/>
    <p:sldId id="384" r:id="rId18"/>
    <p:sldId id="385" r:id="rId19"/>
    <p:sldId id="439" r:id="rId20"/>
    <p:sldId id="331" r:id="rId21"/>
    <p:sldId id="388" r:id="rId22"/>
    <p:sldId id="436" r:id="rId23"/>
    <p:sldId id="431" r:id="rId24"/>
    <p:sldId id="276" r:id="rId25"/>
    <p:sldId id="307" r:id="rId26"/>
    <p:sldId id="399" r:id="rId27"/>
    <p:sldId id="278" r:id="rId28"/>
    <p:sldId id="277" r:id="rId29"/>
    <p:sldId id="271" r:id="rId30"/>
    <p:sldId id="432" r:id="rId31"/>
    <p:sldId id="437" r:id="rId32"/>
    <p:sldId id="396" r:id="rId33"/>
    <p:sldId id="438" r:id="rId34"/>
    <p:sldId id="32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69BF"/>
    <a:srgbClr val="1B3463"/>
    <a:srgbClr val="0B519B"/>
    <a:srgbClr val="074382"/>
    <a:srgbClr val="2D4D9B"/>
    <a:srgbClr val="27427F"/>
    <a:srgbClr val="2C4B8F"/>
    <a:srgbClr val="1E396D"/>
    <a:srgbClr val="213F73"/>
    <a:srgbClr val="DAF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93"/>
    <p:restoredTop sz="94960"/>
  </p:normalViewPr>
  <p:slideViewPr>
    <p:cSldViewPr snapToGrid="0" snapToObjects="1">
      <p:cViewPr varScale="1">
        <p:scale>
          <a:sx n="102" d="100"/>
          <a:sy n="102" d="100"/>
        </p:scale>
        <p:origin x="10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image" Target="../media/image30.jpg"/><Relationship Id="rId4" Type="http://schemas.openxmlformats.org/officeDocument/2006/relationships/image" Target="../media/image33.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image" Target="../media/image30.jpg"/><Relationship Id="rId4"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341D62-B7DB-44A9-B24F-CBCDE82C608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0822F3B-41AC-46FE-B234-00BFD6F305B2}">
      <dgm:prSet/>
      <dgm:spPr/>
      <dgm:t>
        <a:bodyPr/>
        <a:lstStyle/>
        <a:p>
          <a:r>
            <a:rPr lang="en-US"/>
            <a:t>What is VAERS?</a:t>
          </a:r>
        </a:p>
      </dgm:t>
    </dgm:pt>
    <dgm:pt modelId="{9E6C513D-6FCD-4166-BF4A-9AB11CA1A76A}" type="parTrans" cxnId="{9F648B65-7802-4C0A-A827-311B39C39BAF}">
      <dgm:prSet/>
      <dgm:spPr/>
      <dgm:t>
        <a:bodyPr/>
        <a:lstStyle/>
        <a:p>
          <a:endParaRPr lang="en-US"/>
        </a:p>
      </dgm:t>
    </dgm:pt>
    <dgm:pt modelId="{788DD963-D0D9-4751-84EA-F1A3612D4111}" type="sibTrans" cxnId="{9F648B65-7802-4C0A-A827-311B39C39BAF}">
      <dgm:prSet/>
      <dgm:spPr/>
      <dgm:t>
        <a:bodyPr/>
        <a:lstStyle/>
        <a:p>
          <a:endParaRPr lang="en-US"/>
        </a:p>
      </dgm:t>
    </dgm:pt>
    <dgm:pt modelId="{A7984B75-7A16-4483-B9C0-DC9BF5533CAF}">
      <dgm:prSet/>
      <dgm:spPr/>
      <dgm:t>
        <a:bodyPr/>
        <a:lstStyle/>
        <a:p>
          <a:r>
            <a:rPr lang="en-US"/>
            <a:t>What is an adverse event (AE)?</a:t>
          </a:r>
        </a:p>
      </dgm:t>
    </dgm:pt>
    <dgm:pt modelId="{80D5D6CB-A0DD-4C59-B5E8-2E7ACCFB899A}" type="parTrans" cxnId="{EF755804-336F-4CB4-8820-3214FF6A430C}">
      <dgm:prSet/>
      <dgm:spPr/>
      <dgm:t>
        <a:bodyPr/>
        <a:lstStyle/>
        <a:p>
          <a:endParaRPr lang="en-US"/>
        </a:p>
      </dgm:t>
    </dgm:pt>
    <dgm:pt modelId="{E96D68A8-A801-4D59-A910-E936ED1F77F6}" type="sibTrans" cxnId="{EF755804-336F-4CB4-8820-3214FF6A430C}">
      <dgm:prSet/>
      <dgm:spPr/>
      <dgm:t>
        <a:bodyPr/>
        <a:lstStyle/>
        <a:p>
          <a:endParaRPr lang="en-US"/>
        </a:p>
      </dgm:t>
    </dgm:pt>
    <dgm:pt modelId="{3C8B43D2-789A-40A6-92FF-ACFD6E85FDCD}">
      <dgm:prSet/>
      <dgm:spPr/>
      <dgm:t>
        <a:bodyPr/>
        <a:lstStyle/>
        <a:p>
          <a:r>
            <a:rPr lang="en-US"/>
            <a:t>What is a severe adverse event (SAE)?</a:t>
          </a:r>
        </a:p>
      </dgm:t>
    </dgm:pt>
    <dgm:pt modelId="{4E8F6E8C-0DA9-412C-AEEF-D332F030CEE8}" type="parTrans" cxnId="{8E5B7151-5635-47E6-8749-DC8BDC50B8AF}">
      <dgm:prSet/>
      <dgm:spPr/>
      <dgm:t>
        <a:bodyPr/>
        <a:lstStyle/>
        <a:p>
          <a:endParaRPr lang="en-US"/>
        </a:p>
      </dgm:t>
    </dgm:pt>
    <dgm:pt modelId="{E9DA1378-A96B-4E74-8A02-E8F602344E63}" type="sibTrans" cxnId="{8E5B7151-5635-47E6-8749-DC8BDC50B8AF}">
      <dgm:prSet/>
      <dgm:spPr/>
      <dgm:t>
        <a:bodyPr/>
        <a:lstStyle/>
        <a:p>
          <a:endParaRPr lang="en-US"/>
        </a:p>
      </dgm:t>
    </dgm:pt>
    <dgm:pt modelId="{2A084D63-F428-445E-B0AC-334D062242AD}">
      <dgm:prSet/>
      <dgm:spPr/>
      <dgm:t>
        <a:bodyPr/>
        <a:lstStyle/>
        <a:p>
          <a:r>
            <a:rPr lang="en-US"/>
            <a:t>Pharmacovigilance in VAERS – detection of AEs not recognized in pre-market testing</a:t>
          </a:r>
        </a:p>
      </dgm:t>
    </dgm:pt>
    <dgm:pt modelId="{2CECAF92-73FE-4726-8F32-6988BCF5377E}" type="parTrans" cxnId="{D9D4B702-386A-4CDA-A997-E09921629C2B}">
      <dgm:prSet/>
      <dgm:spPr/>
      <dgm:t>
        <a:bodyPr/>
        <a:lstStyle/>
        <a:p>
          <a:endParaRPr lang="en-US"/>
        </a:p>
      </dgm:t>
    </dgm:pt>
    <dgm:pt modelId="{2E145991-0C56-4000-A92C-24F1703A26FC}" type="sibTrans" cxnId="{D9D4B702-386A-4CDA-A997-E09921629C2B}">
      <dgm:prSet/>
      <dgm:spPr/>
      <dgm:t>
        <a:bodyPr/>
        <a:lstStyle/>
        <a:p>
          <a:endParaRPr lang="en-US"/>
        </a:p>
      </dgm:t>
    </dgm:pt>
    <dgm:pt modelId="{B2AC0872-2730-4DA1-AD1A-C7898A9CA03A}">
      <dgm:prSet/>
      <dgm:spPr/>
      <dgm:t>
        <a:bodyPr/>
        <a:lstStyle/>
        <a:p>
          <a:r>
            <a:rPr lang="en-US"/>
            <a:t>Under-reporting and under-recording a problem</a:t>
          </a:r>
        </a:p>
      </dgm:t>
    </dgm:pt>
    <dgm:pt modelId="{CAB90593-1165-4F2F-BB2E-B1D327A86271}" type="parTrans" cxnId="{3DD2AC5A-BB1C-41B2-99DD-D00C46BD6537}">
      <dgm:prSet/>
      <dgm:spPr/>
      <dgm:t>
        <a:bodyPr/>
        <a:lstStyle/>
        <a:p>
          <a:endParaRPr lang="en-US"/>
        </a:p>
      </dgm:t>
    </dgm:pt>
    <dgm:pt modelId="{52DB0A2E-61B9-4B0F-9877-9F8AD72A1144}" type="sibTrans" cxnId="{3DD2AC5A-BB1C-41B2-99DD-D00C46BD6537}">
      <dgm:prSet/>
      <dgm:spPr/>
      <dgm:t>
        <a:bodyPr/>
        <a:lstStyle/>
        <a:p>
          <a:endParaRPr lang="en-US"/>
        </a:p>
      </dgm:t>
    </dgm:pt>
    <dgm:pt modelId="{A2AA00F4-BFE9-4A9A-827D-F5465FEFEA22}">
      <dgm:prSet/>
      <dgm:spPr/>
      <dgm:t>
        <a:bodyPr/>
        <a:lstStyle/>
        <a:p>
          <a:r>
            <a:rPr lang="en-US" dirty="0"/>
            <a:t>HUNDREDS OF THOUSANDS of AEs have been reported to VAERS in the context of the COVID-19 injectable products </a:t>
          </a:r>
        </a:p>
      </dgm:t>
    </dgm:pt>
    <dgm:pt modelId="{22DE9300-E39C-4B63-982A-7F8E7A812350}" type="parTrans" cxnId="{8DE0A957-E009-46B2-A54D-E58A65A01E87}">
      <dgm:prSet/>
      <dgm:spPr/>
      <dgm:t>
        <a:bodyPr/>
        <a:lstStyle/>
        <a:p>
          <a:endParaRPr lang="en-US"/>
        </a:p>
      </dgm:t>
    </dgm:pt>
    <dgm:pt modelId="{93581108-711E-4EB3-9422-33446D97A478}" type="sibTrans" cxnId="{8DE0A957-E009-46B2-A54D-E58A65A01E87}">
      <dgm:prSet/>
      <dgm:spPr/>
      <dgm:t>
        <a:bodyPr/>
        <a:lstStyle/>
        <a:p>
          <a:endParaRPr lang="en-US"/>
        </a:p>
      </dgm:t>
    </dgm:pt>
    <dgm:pt modelId="{D9169FEA-E563-EC45-8370-D074D7EB1AB5}" type="pres">
      <dgm:prSet presAssocID="{40341D62-B7DB-44A9-B24F-CBCDE82C608F}" presName="linear" presStyleCnt="0">
        <dgm:presLayoutVars>
          <dgm:animLvl val="lvl"/>
          <dgm:resizeHandles val="exact"/>
        </dgm:presLayoutVars>
      </dgm:prSet>
      <dgm:spPr/>
    </dgm:pt>
    <dgm:pt modelId="{FCE89C22-2735-5040-8ECC-F2C53C67138A}" type="pres">
      <dgm:prSet presAssocID="{F0822F3B-41AC-46FE-B234-00BFD6F305B2}" presName="parentText" presStyleLbl="node1" presStyleIdx="0" presStyleCnt="6">
        <dgm:presLayoutVars>
          <dgm:chMax val="0"/>
          <dgm:bulletEnabled val="1"/>
        </dgm:presLayoutVars>
      </dgm:prSet>
      <dgm:spPr/>
    </dgm:pt>
    <dgm:pt modelId="{020B2375-4E26-724F-87E8-5B3000D964D0}" type="pres">
      <dgm:prSet presAssocID="{788DD963-D0D9-4751-84EA-F1A3612D4111}" presName="spacer" presStyleCnt="0"/>
      <dgm:spPr/>
    </dgm:pt>
    <dgm:pt modelId="{33145A7E-687B-3445-B2E5-15A826940A83}" type="pres">
      <dgm:prSet presAssocID="{A7984B75-7A16-4483-B9C0-DC9BF5533CAF}" presName="parentText" presStyleLbl="node1" presStyleIdx="1" presStyleCnt="6">
        <dgm:presLayoutVars>
          <dgm:chMax val="0"/>
          <dgm:bulletEnabled val="1"/>
        </dgm:presLayoutVars>
      </dgm:prSet>
      <dgm:spPr/>
    </dgm:pt>
    <dgm:pt modelId="{B670540C-74B4-A946-99E9-5F737B7AB01A}" type="pres">
      <dgm:prSet presAssocID="{E96D68A8-A801-4D59-A910-E936ED1F77F6}" presName="spacer" presStyleCnt="0"/>
      <dgm:spPr/>
    </dgm:pt>
    <dgm:pt modelId="{F5613568-7774-A94D-9271-BCEF5DBB5080}" type="pres">
      <dgm:prSet presAssocID="{3C8B43D2-789A-40A6-92FF-ACFD6E85FDCD}" presName="parentText" presStyleLbl="node1" presStyleIdx="2" presStyleCnt="6">
        <dgm:presLayoutVars>
          <dgm:chMax val="0"/>
          <dgm:bulletEnabled val="1"/>
        </dgm:presLayoutVars>
      </dgm:prSet>
      <dgm:spPr/>
    </dgm:pt>
    <dgm:pt modelId="{BD0A3867-51D7-1142-841D-3C9C9B12A20F}" type="pres">
      <dgm:prSet presAssocID="{E9DA1378-A96B-4E74-8A02-E8F602344E63}" presName="spacer" presStyleCnt="0"/>
      <dgm:spPr/>
    </dgm:pt>
    <dgm:pt modelId="{CD917DEF-C20D-4A48-9B86-4543857EEA0B}" type="pres">
      <dgm:prSet presAssocID="{2A084D63-F428-445E-B0AC-334D062242AD}" presName="parentText" presStyleLbl="node1" presStyleIdx="3" presStyleCnt="6">
        <dgm:presLayoutVars>
          <dgm:chMax val="0"/>
          <dgm:bulletEnabled val="1"/>
        </dgm:presLayoutVars>
      </dgm:prSet>
      <dgm:spPr/>
    </dgm:pt>
    <dgm:pt modelId="{95514677-869A-924A-B524-EA3DED45CB05}" type="pres">
      <dgm:prSet presAssocID="{2E145991-0C56-4000-A92C-24F1703A26FC}" presName="spacer" presStyleCnt="0"/>
      <dgm:spPr/>
    </dgm:pt>
    <dgm:pt modelId="{CD3761EB-0876-9141-A4F7-563AD5E4D5AD}" type="pres">
      <dgm:prSet presAssocID="{B2AC0872-2730-4DA1-AD1A-C7898A9CA03A}" presName="parentText" presStyleLbl="node1" presStyleIdx="4" presStyleCnt="6">
        <dgm:presLayoutVars>
          <dgm:chMax val="0"/>
          <dgm:bulletEnabled val="1"/>
        </dgm:presLayoutVars>
      </dgm:prSet>
      <dgm:spPr/>
    </dgm:pt>
    <dgm:pt modelId="{A6DA73CF-2B7D-DE46-8A87-597554AB45AF}" type="pres">
      <dgm:prSet presAssocID="{52DB0A2E-61B9-4B0F-9877-9F8AD72A1144}" presName="spacer" presStyleCnt="0"/>
      <dgm:spPr/>
    </dgm:pt>
    <dgm:pt modelId="{FBFD1B17-1A84-134C-BB07-23167AA6D1A4}" type="pres">
      <dgm:prSet presAssocID="{A2AA00F4-BFE9-4A9A-827D-F5465FEFEA22}" presName="parentText" presStyleLbl="node1" presStyleIdx="5" presStyleCnt="6">
        <dgm:presLayoutVars>
          <dgm:chMax val="0"/>
          <dgm:bulletEnabled val="1"/>
        </dgm:presLayoutVars>
      </dgm:prSet>
      <dgm:spPr/>
    </dgm:pt>
  </dgm:ptLst>
  <dgm:cxnLst>
    <dgm:cxn modelId="{D9D4B702-386A-4CDA-A997-E09921629C2B}" srcId="{40341D62-B7DB-44A9-B24F-CBCDE82C608F}" destId="{2A084D63-F428-445E-B0AC-334D062242AD}" srcOrd="3" destOrd="0" parTransId="{2CECAF92-73FE-4726-8F32-6988BCF5377E}" sibTransId="{2E145991-0C56-4000-A92C-24F1703A26FC}"/>
    <dgm:cxn modelId="{EF755804-336F-4CB4-8820-3214FF6A430C}" srcId="{40341D62-B7DB-44A9-B24F-CBCDE82C608F}" destId="{A7984B75-7A16-4483-B9C0-DC9BF5533CAF}" srcOrd="1" destOrd="0" parTransId="{80D5D6CB-A0DD-4C59-B5E8-2E7ACCFB899A}" sibTransId="{E96D68A8-A801-4D59-A910-E936ED1F77F6}"/>
    <dgm:cxn modelId="{FF49220B-33B8-7047-A011-BB8E25A86D52}" type="presOf" srcId="{F0822F3B-41AC-46FE-B234-00BFD6F305B2}" destId="{FCE89C22-2735-5040-8ECC-F2C53C67138A}" srcOrd="0" destOrd="0" presId="urn:microsoft.com/office/officeart/2005/8/layout/vList2"/>
    <dgm:cxn modelId="{CEF75615-E4BB-404C-B951-4CA6D40C8232}" type="presOf" srcId="{3C8B43D2-789A-40A6-92FF-ACFD6E85FDCD}" destId="{F5613568-7774-A94D-9271-BCEF5DBB5080}" srcOrd="0" destOrd="0" presId="urn:microsoft.com/office/officeart/2005/8/layout/vList2"/>
    <dgm:cxn modelId="{B8612B3B-96FB-7141-AB21-9B41459FE5C3}" type="presOf" srcId="{A7984B75-7A16-4483-B9C0-DC9BF5533CAF}" destId="{33145A7E-687B-3445-B2E5-15A826940A83}" srcOrd="0" destOrd="0" presId="urn:microsoft.com/office/officeart/2005/8/layout/vList2"/>
    <dgm:cxn modelId="{8E5B7151-5635-47E6-8749-DC8BDC50B8AF}" srcId="{40341D62-B7DB-44A9-B24F-CBCDE82C608F}" destId="{3C8B43D2-789A-40A6-92FF-ACFD6E85FDCD}" srcOrd="2" destOrd="0" parTransId="{4E8F6E8C-0DA9-412C-AEEF-D332F030CEE8}" sibTransId="{E9DA1378-A96B-4E74-8A02-E8F602344E63}"/>
    <dgm:cxn modelId="{6CDE9E52-7A2C-AD43-8F83-5F80C10166C6}" type="presOf" srcId="{B2AC0872-2730-4DA1-AD1A-C7898A9CA03A}" destId="{CD3761EB-0876-9141-A4F7-563AD5E4D5AD}" srcOrd="0" destOrd="0" presId="urn:microsoft.com/office/officeart/2005/8/layout/vList2"/>
    <dgm:cxn modelId="{AD6DB456-FDAF-4340-A86F-44886E6F818C}" type="presOf" srcId="{40341D62-B7DB-44A9-B24F-CBCDE82C608F}" destId="{D9169FEA-E563-EC45-8370-D074D7EB1AB5}" srcOrd="0" destOrd="0" presId="urn:microsoft.com/office/officeart/2005/8/layout/vList2"/>
    <dgm:cxn modelId="{8DE0A957-E009-46B2-A54D-E58A65A01E87}" srcId="{40341D62-B7DB-44A9-B24F-CBCDE82C608F}" destId="{A2AA00F4-BFE9-4A9A-827D-F5465FEFEA22}" srcOrd="5" destOrd="0" parTransId="{22DE9300-E39C-4B63-982A-7F8E7A812350}" sibTransId="{93581108-711E-4EB3-9422-33446D97A478}"/>
    <dgm:cxn modelId="{3DD2AC5A-BB1C-41B2-99DD-D00C46BD6537}" srcId="{40341D62-B7DB-44A9-B24F-CBCDE82C608F}" destId="{B2AC0872-2730-4DA1-AD1A-C7898A9CA03A}" srcOrd="4" destOrd="0" parTransId="{CAB90593-1165-4F2F-BB2E-B1D327A86271}" sibTransId="{52DB0A2E-61B9-4B0F-9877-9F8AD72A1144}"/>
    <dgm:cxn modelId="{9F648B65-7802-4C0A-A827-311B39C39BAF}" srcId="{40341D62-B7DB-44A9-B24F-CBCDE82C608F}" destId="{F0822F3B-41AC-46FE-B234-00BFD6F305B2}" srcOrd="0" destOrd="0" parTransId="{9E6C513D-6FCD-4166-BF4A-9AB11CA1A76A}" sibTransId="{788DD963-D0D9-4751-84EA-F1A3612D4111}"/>
    <dgm:cxn modelId="{608948A0-64F7-7D4D-A2C2-D15F2C828EE8}" type="presOf" srcId="{2A084D63-F428-445E-B0AC-334D062242AD}" destId="{CD917DEF-C20D-4A48-9B86-4543857EEA0B}" srcOrd="0" destOrd="0" presId="urn:microsoft.com/office/officeart/2005/8/layout/vList2"/>
    <dgm:cxn modelId="{60C3EAC6-CA90-D94E-B961-F5C93391AF32}" type="presOf" srcId="{A2AA00F4-BFE9-4A9A-827D-F5465FEFEA22}" destId="{FBFD1B17-1A84-134C-BB07-23167AA6D1A4}" srcOrd="0" destOrd="0" presId="urn:microsoft.com/office/officeart/2005/8/layout/vList2"/>
    <dgm:cxn modelId="{835F5E8D-F5B9-264D-8DDD-2A208FB08431}" type="presParOf" srcId="{D9169FEA-E563-EC45-8370-D074D7EB1AB5}" destId="{FCE89C22-2735-5040-8ECC-F2C53C67138A}" srcOrd="0" destOrd="0" presId="urn:microsoft.com/office/officeart/2005/8/layout/vList2"/>
    <dgm:cxn modelId="{96023DE4-D6FA-8646-A8F2-D039270CDB66}" type="presParOf" srcId="{D9169FEA-E563-EC45-8370-D074D7EB1AB5}" destId="{020B2375-4E26-724F-87E8-5B3000D964D0}" srcOrd="1" destOrd="0" presId="urn:microsoft.com/office/officeart/2005/8/layout/vList2"/>
    <dgm:cxn modelId="{EF28D7E3-5488-484F-8070-6E07DF508E20}" type="presParOf" srcId="{D9169FEA-E563-EC45-8370-D074D7EB1AB5}" destId="{33145A7E-687B-3445-B2E5-15A826940A83}" srcOrd="2" destOrd="0" presId="urn:microsoft.com/office/officeart/2005/8/layout/vList2"/>
    <dgm:cxn modelId="{A18FFEAE-56EC-C54F-88F1-8D0AB037181D}" type="presParOf" srcId="{D9169FEA-E563-EC45-8370-D074D7EB1AB5}" destId="{B670540C-74B4-A946-99E9-5F737B7AB01A}" srcOrd="3" destOrd="0" presId="urn:microsoft.com/office/officeart/2005/8/layout/vList2"/>
    <dgm:cxn modelId="{A3497048-5029-9C4D-8D4B-F0079EE8E60B}" type="presParOf" srcId="{D9169FEA-E563-EC45-8370-D074D7EB1AB5}" destId="{F5613568-7774-A94D-9271-BCEF5DBB5080}" srcOrd="4" destOrd="0" presId="urn:microsoft.com/office/officeart/2005/8/layout/vList2"/>
    <dgm:cxn modelId="{1113B62C-CEA5-9249-8D02-6022BE474C03}" type="presParOf" srcId="{D9169FEA-E563-EC45-8370-D074D7EB1AB5}" destId="{BD0A3867-51D7-1142-841D-3C9C9B12A20F}" srcOrd="5" destOrd="0" presId="urn:microsoft.com/office/officeart/2005/8/layout/vList2"/>
    <dgm:cxn modelId="{E2D0448C-8684-754F-B767-1AC8FDAC62EA}" type="presParOf" srcId="{D9169FEA-E563-EC45-8370-D074D7EB1AB5}" destId="{CD917DEF-C20D-4A48-9B86-4543857EEA0B}" srcOrd="6" destOrd="0" presId="urn:microsoft.com/office/officeart/2005/8/layout/vList2"/>
    <dgm:cxn modelId="{A7116CF3-11A6-B543-935F-F0E2D6241E37}" type="presParOf" srcId="{D9169FEA-E563-EC45-8370-D074D7EB1AB5}" destId="{95514677-869A-924A-B524-EA3DED45CB05}" srcOrd="7" destOrd="0" presId="urn:microsoft.com/office/officeart/2005/8/layout/vList2"/>
    <dgm:cxn modelId="{27AEE52D-7C9B-414E-8754-C955438E975D}" type="presParOf" srcId="{D9169FEA-E563-EC45-8370-D074D7EB1AB5}" destId="{CD3761EB-0876-9141-A4F7-563AD5E4D5AD}" srcOrd="8" destOrd="0" presId="urn:microsoft.com/office/officeart/2005/8/layout/vList2"/>
    <dgm:cxn modelId="{3F8CC587-077A-A246-ABA5-BE76A3AD1A45}" type="presParOf" srcId="{D9169FEA-E563-EC45-8370-D074D7EB1AB5}" destId="{A6DA73CF-2B7D-DE46-8A87-597554AB45AF}" srcOrd="9" destOrd="0" presId="urn:microsoft.com/office/officeart/2005/8/layout/vList2"/>
    <dgm:cxn modelId="{302E60F8-E0A9-7B49-81A7-8C56A99F3715}" type="presParOf" srcId="{D9169FEA-E563-EC45-8370-D074D7EB1AB5}" destId="{FBFD1B17-1A84-134C-BB07-23167AA6D1A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537CDC-1ADF-4958-AE80-CCE94C73791E}" type="doc">
      <dgm:prSet loTypeId="urn:microsoft.com/office/officeart/2005/8/layout/process5" loCatId="process" qsTypeId="urn:microsoft.com/office/officeart/2005/8/quickstyle/simple4" qsCatId="simple" csTypeId="urn:microsoft.com/office/officeart/2005/8/colors/colorful5" csCatId="colorful" phldr="1"/>
      <dgm:spPr/>
      <dgm:t>
        <a:bodyPr/>
        <a:lstStyle/>
        <a:p>
          <a:endParaRPr lang="en-US"/>
        </a:p>
      </dgm:t>
    </dgm:pt>
    <dgm:pt modelId="{B7C6B7F3-D86B-438B-B433-D3373B9762C6}">
      <dgm:prSet/>
      <dgm:spPr/>
      <dgm:t>
        <a:bodyPr/>
        <a:lstStyle/>
        <a:p>
          <a:r>
            <a:rPr lang="en-US" dirty="0"/>
            <a:t>SAFETY AND EFFICACY</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dgm:t>
        <a:bodyPr/>
        <a:lstStyle/>
        <a:p>
          <a:endParaRPr lang="en-US"/>
        </a:p>
      </dgm:t>
    </dgm:pt>
    <dgm:pt modelId="{7EA5AECB-59B7-4AE8-9512-F8B44D4B8E06}">
      <dgm:prSet/>
      <dgm:spPr/>
      <dgm:t>
        <a:bodyPr/>
        <a:lstStyle/>
        <a:p>
          <a:r>
            <a:rPr lang="en-US" dirty="0"/>
            <a:t>GENERAL VAERS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dgm:t>
        <a:bodyPr/>
        <a:lstStyle/>
        <a:p>
          <a:endParaRPr lang="en-US"/>
        </a:p>
      </dgm:t>
    </dgm:pt>
    <dgm:pt modelId="{4EC32B52-09F6-4217-8539-F690D48ADF81}">
      <dgm:prSet/>
      <dgm:spPr/>
      <dgm:t>
        <a:bodyPr/>
        <a:lstStyle/>
        <a:p>
          <a:r>
            <a:rPr lang="en-US" dirty="0"/>
            <a:t>SPECIFIC VAERS</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dgm:t>
        <a:bodyPr/>
        <a:lstStyle/>
        <a:p>
          <a:endParaRPr lang="en-US"/>
        </a:p>
      </dgm:t>
    </dgm:pt>
    <dgm:pt modelId="{ED1EE00C-6503-4DE7-8E40-BF28781024E7}">
      <dgm:prSet/>
      <dgm:spPr/>
      <dgm:t>
        <a:bodyPr/>
        <a:lstStyle/>
        <a:p>
          <a:r>
            <a:rPr lang="en-US" dirty="0"/>
            <a:t>WHAT CAN WE DO?</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901F4354-89A5-EE45-8061-9AFA1E5FC163}" type="pres">
      <dgm:prSet presAssocID="{E9537CDC-1ADF-4958-AE80-CCE94C73791E}" presName="diagram" presStyleCnt="0">
        <dgm:presLayoutVars>
          <dgm:dir/>
          <dgm:resizeHandles val="exact"/>
        </dgm:presLayoutVars>
      </dgm:prSet>
      <dgm:spPr/>
    </dgm:pt>
    <dgm:pt modelId="{1FFB4B7F-FDA4-C443-A341-E253A8F6CBB1}" type="pres">
      <dgm:prSet presAssocID="{B7C6B7F3-D86B-438B-B433-D3373B9762C6}" presName="node" presStyleLbl="node1" presStyleIdx="0" presStyleCnt="4">
        <dgm:presLayoutVars>
          <dgm:bulletEnabled val="1"/>
        </dgm:presLayoutVars>
      </dgm:prSet>
      <dgm:spPr/>
    </dgm:pt>
    <dgm:pt modelId="{2EB54E9C-400E-DF4B-A506-74CB1FE0D261}" type="pres">
      <dgm:prSet presAssocID="{99F3D913-CE96-4827-B2E4-CA7EAD82E420}" presName="sibTrans" presStyleLbl="sibTrans2D1" presStyleIdx="0" presStyleCnt="3"/>
      <dgm:spPr/>
    </dgm:pt>
    <dgm:pt modelId="{1B12C2C8-EE1D-3440-8CC0-EE0ADB4979CC}" type="pres">
      <dgm:prSet presAssocID="{99F3D913-CE96-4827-B2E4-CA7EAD82E420}" presName="connectorText" presStyleLbl="sibTrans2D1" presStyleIdx="0" presStyleCnt="3"/>
      <dgm:spPr/>
    </dgm:pt>
    <dgm:pt modelId="{C058BC78-F9F6-8A43-8176-C66E133D0043}" type="pres">
      <dgm:prSet presAssocID="{7EA5AECB-59B7-4AE8-9512-F8B44D4B8E06}" presName="node" presStyleLbl="node1" presStyleIdx="1" presStyleCnt="4">
        <dgm:presLayoutVars>
          <dgm:bulletEnabled val="1"/>
        </dgm:presLayoutVars>
      </dgm:prSet>
      <dgm:spPr/>
    </dgm:pt>
    <dgm:pt modelId="{391EDBB9-F586-924A-A0CB-BF9241F749E1}" type="pres">
      <dgm:prSet presAssocID="{3B33D140-80FA-466D-A4E1-AEB2588C1179}" presName="sibTrans" presStyleLbl="sibTrans2D1" presStyleIdx="1" presStyleCnt="3"/>
      <dgm:spPr/>
    </dgm:pt>
    <dgm:pt modelId="{C519D84B-6EED-AF41-BCD1-0FDD238D6E12}" type="pres">
      <dgm:prSet presAssocID="{3B33D140-80FA-466D-A4E1-AEB2588C1179}" presName="connectorText" presStyleLbl="sibTrans2D1" presStyleIdx="1" presStyleCnt="3"/>
      <dgm:spPr/>
    </dgm:pt>
    <dgm:pt modelId="{34539D35-0359-1C46-876E-22B33F7006F7}" type="pres">
      <dgm:prSet presAssocID="{4EC32B52-09F6-4217-8539-F690D48ADF81}" presName="node" presStyleLbl="node1" presStyleIdx="2" presStyleCnt="4">
        <dgm:presLayoutVars>
          <dgm:bulletEnabled val="1"/>
        </dgm:presLayoutVars>
      </dgm:prSet>
      <dgm:spPr/>
    </dgm:pt>
    <dgm:pt modelId="{2DFEACFE-380D-A64B-9481-010924A84DE8}" type="pres">
      <dgm:prSet presAssocID="{A038DCFC-F56A-413C-9691-5FB438D11CC6}" presName="sibTrans" presStyleLbl="sibTrans2D1" presStyleIdx="2" presStyleCnt="3"/>
      <dgm:spPr/>
    </dgm:pt>
    <dgm:pt modelId="{1F9AD4D9-9CF7-5147-BC9E-7B492B90A632}" type="pres">
      <dgm:prSet presAssocID="{A038DCFC-F56A-413C-9691-5FB438D11CC6}" presName="connectorText" presStyleLbl="sibTrans2D1" presStyleIdx="2" presStyleCnt="3"/>
      <dgm:spPr/>
    </dgm:pt>
    <dgm:pt modelId="{87F01F23-6599-5449-BA89-5C4CCABDE850}" type="pres">
      <dgm:prSet presAssocID="{ED1EE00C-6503-4DE7-8E40-BF28781024E7}" presName="node" presStyleLbl="node1" presStyleIdx="3" presStyleCnt="4">
        <dgm:presLayoutVars>
          <dgm:bulletEnabled val="1"/>
        </dgm:presLayoutVars>
      </dgm:prSet>
      <dgm:spPr/>
    </dgm:pt>
  </dgm:ptLst>
  <dgm:cxnLst>
    <dgm:cxn modelId="{A669E808-FE3D-B849-B46A-84D1CDCA6E7C}" type="presOf" srcId="{B7C6B7F3-D86B-438B-B433-D3373B9762C6}" destId="{1FFB4B7F-FDA4-C443-A341-E253A8F6CBB1}" srcOrd="0" destOrd="0" presId="urn:microsoft.com/office/officeart/2005/8/layout/process5"/>
    <dgm:cxn modelId="{F6CDD40D-F40A-FC4A-9D61-2AD7C42C24D7}" type="presOf" srcId="{99F3D913-CE96-4827-B2E4-CA7EAD82E420}" destId="{2EB54E9C-400E-DF4B-A506-74CB1FE0D261}" srcOrd="0" destOrd="0" presId="urn:microsoft.com/office/officeart/2005/8/layout/process5"/>
    <dgm:cxn modelId="{82AAA513-9455-7E44-93A0-43FA6C3A78F4}" type="presOf" srcId="{4EC32B52-09F6-4217-8539-F690D48ADF81}" destId="{34539D35-0359-1C46-876E-22B33F7006F7}" srcOrd="0" destOrd="0" presId="urn:microsoft.com/office/officeart/2005/8/layout/process5"/>
    <dgm:cxn modelId="{9C843924-195E-4A2C-B5A2-D64D28A7969C}" srcId="{E9537CDC-1ADF-4958-AE80-CCE94C73791E}" destId="{B7C6B7F3-D86B-438B-B433-D3373B9762C6}" srcOrd="0" destOrd="0" parTransId="{2CAAF4A3-3F15-4F7D-98A2-C8219A3E5B7D}" sibTransId="{99F3D913-CE96-4827-B2E4-CA7EAD82E420}"/>
    <dgm:cxn modelId="{A131E632-FECB-6345-BB9A-0FCA439A036C}" type="presOf" srcId="{99F3D913-CE96-4827-B2E4-CA7EAD82E420}" destId="{1B12C2C8-EE1D-3440-8CC0-EE0ADB4979CC}" srcOrd="1" destOrd="0" presId="urn:microsoft.com/office/officeart/2005/8/layout/process5"/>
    <dgm:cxn modelId="{90FB0439-BA82-4344-9B1E-A3BD650E5CBE}" srcId="{E9537CDC-1ADF-4958-AE80-CCE94C73791E}" destId="{ED1EE00C-6503-4DE7-8E40-BF28781024E7}" srcOrd="3" destOrd="0" parTransId="{FB1CE6CE-9D25-45A0-9675-6200A6E75B5F}" sibTransId="{049F1C6D-74B0-46F5-9DC5-3FE82D090299}"/>
    <dgm:cxn modelId="{8D3C4F4C-33BD-7D4C-BE58-DB1D23EF56D3}" type="presOf" srcId="{3B33D140-80FA-466D-A4E1-AEB2588C1179}" destId="{391EDBB9-F586-924A-A0CB-BF9241F749E1}" srcOrd="0" destOrd="0" presId="urn:microsoft.com/office/officeart/2005/8/layout/process5"/>
    <dgm:cxn modelId="{8EFC074D-86D7-4989-9F3C-78BAFE98D69E}" srcId="{E9537CDC-1ADF-4958-AE80-CCE94C73791E}" destId="{4EC32B52-09F6-4217-8539-F690D48ADF81}" srcOrd="2" destOrd="0" parTransId="{CE27418D-0875-4429-B8DC-7B78E6E5E6BF}" sibTransId="{A038DCFC-F56A-413C-9691-5FB438D11CC6}"/>
    <dgm:cxn modelId="{80D37F65-635D-D240-A5F3-F52EECAB91D7}" type="presOf" srcId="{A038DCFC-F56A-413C-9691-5FB438D11CC6}" destId="{2DFEACFE-380D-A64B-9481-010924A84DE8}" srcOrd="0" destOrd="0" presId="urn:microsoft.com/office/officeart/2005/8/layout/process5"/>
    <dgm:cxn modelId="{4488547A-069D-524D-9A34-C491874450E3}" type="presOf" srcId="{7EA5AECB-59B7-4AE8-9512-F8B44D4B8E06}" destId="{C058BC78-F9F6-8A43-8176-C66E133D0043}" srcOrd="0" destOrd="0" presId="urn:microsoft.com/office/officeart/2005/8/layout/process5"/>
    <dgm:cxn modelId="{D29FEA7E-6F07-AD4C-87B3-D07C0A168B36}" type="presOf" srcId="{A038DCFC-F56A-413C-9691-5FB438D11CC6}" destId="{1F9AD4D9-9CF7-5147-BC9E-7B492B90A632}" srcOrd="1" destOrd="0" presId="urn:microsoft.com/office/officeart/2005/8/layout/process5"/>
    <dgm:cxn modelId="{8ED2AD8E-65F2-AC43-9F11-8C623F8E8DC0}" type="presOf" srcId="{ED1EE00C-6503-4DE7-8E40-BF28781024E7}" destId="{87F01F23-6599-5449-BA89-5C4CCABDE850}" srcOrd="0" destOrd="0" presId="urn:microsoft.com/office/officeart/2005/8/layout/process5"/>
    <dgm:cxn modelId="{FF664C93-FDD4-4CDA-B1B5-93D4497E9929}" srcId="{E9537CDC-1ADF-4958-AE80-CCE94C73791E}" destId="{7EA5AECB-59B7-4AE8-9512-F8B44D4B8E06}" srcOrd="1" destOrd="0" parTransId="{6CA32DDB-606C-4CAF-9AA3-C7B3C428BD6A}" sibTransId="{3B33D140-80FA-466D-A4E1-AEB2588C1179}"/>
    <dgm:cxn modelId="{37241695-4E4B-5045-818A-EA4FFD78499B}" type="presOf" srcId="{3B33D140-80FA-466D-A4E1-AEB2588C1179}" destId="{C519D84B-6EED-AF41-BCD1-0FDD238D6E12}" srcOrd="1" destOrd="0" presId="urn:microsoft.com/office/officeart/2005/8/layout/process5"/>
    <dgm:cxn modelId="{2E2352D8-E1B2-984B-B0B7-10E095E59DC8}" type="presOf" srcId="{E9537CDC-1ADF-4958-AE80-CCE94C73791E}" destId="{901F4354-89A5-EE45-8061-9AFA1E5FC163}" srcOrd="0" destOrd="0" presId="urn:microsoft.com/office/officeart/2005/8/layout/process5"/>
    <dgm:cxn modelId="{A59F9A61-CE9C-C449-8CA8-5785D05F4159}" type="presParOf" srcId="{901F4354-89A5-EE45-8061-9AFA1E5FC163}" destId="{1FFB4B7F-FDA4-C443-A341-E253A8F6CBB1}" srcOrd="0" destOrd="0" presId="urn:microsoft.com/office/officeart/2005/8/layout/process5"/>
    <dgm:cxn modelId="{B98168B8-D69E-9C47-9BC2-3656B050F5FC}" type="presParOf" srcId="{901F4354-89A5-EE45-8061-9AFA1E5FC163}" destId="{2EB54E9C-400E-DF4B-A506-74CB1FE0D261}" srcOrd="1" destOrd="0" presId="urn:microsoft.com/office/officeart/2005/8/layout/process5"/>
    <dgm:cxn modelId="{28D64DBE-596E-3C4B-BF2F-EC20B3CC0D93}" type="presParOf" srcId="{2EB54E9C-400E-DF4B-A506-74CB1FE0D261}" destId="{1B12C2C8-EE1D-3440-8CC0-EE0ADB4979CC}" srcOrd="0" destOrd="0" presId="urn:microsoft.com/office/officeart/2005/8/layout/process5"/>
    <dgm:cxn modelId="{2E79F643-CD64-AC4D-A92B-4F29CD2F9C75}" type="presParOf" srcId="{901F4354-89A5-EE45-8061-9AFA1E5FC163}" destId="{C058BC78-F9F6-8A43-8176-C66E133D0043}" srcOrd="2" destOrd="0" presId="urn:microsoft.com/office/officeart/2005/8/layout/process5"/>
    <dgm:cxn modelId="{6873C0C7-76FC-5540-9AF7-CB6783ACD99C}" type="presParOf" srcId="{901F4354-89A5-EE45-8061-9AFA1E5FC163}" destId="{391EDBB9-F586-924A-A0CB-BF9241F749E1}" srcOrd="3" destOrd="0" presId="urn:microsoft.com/office/officeart/2005/8/layout/process5"/>
    <dgm:cxn modelId="{C8579056-A1BF-1645-B8B9-32EDDC81D292}" type="presParOf" srcId="{391EDBB9-F586-924A-A0CB-BF9241F749E1}" destId="{C519D84B-6EED-AF41-BCD1-0FDD238D6E12}" srcOrd="0" destOrd="0" presId="urn:microsoft.com/office/officeart/2005/8/layout/process5"/>
    <dgm:cxn modelId="{82775EFC-AACC-2848-8CCD-9412E0B22349}" type="presParOf" srcId="{901F4354-89A5-EE45-8061-9AFA1E5FC163}" destId="{34539D35-0359-1C46-876E-22B33F7006F7}" srcOrd="4" destOrd="0" presId="urn:microsoft.com/office/officeart/2005/8/layout/process5"/>
    <dgm:cxn modelId="{FA534BB6-0794-0241-ABC2-70C92BD33CD2}" type="presParOf" srcId="{901F4354-89A5-EE45-8061-9AFA1E5FC163}" destId="{2DFEACFE-380D-A64B-9481-010924A84DE8}" srcOrd="5" destOrd="0" presId="urn:microsoft.com/office/officeart/2005/8/layout/process5"/>
    <dgm:cxn modelId="{F8F0607C-7B4E-514A-AEBB-097B9597426D}" type="presParOf" srcId="{2DFEACFE-380D-A64B-9481-010924A84DE8}" destId="{1F9AD4D9-9CF7-5147-BC9E-7B492B90A632}" srcOrd="0" destOrd="0" presId="urn:microsoft.com/office/officeart/2005/8/layout/process5"/>
    <dgm:cxn modelId="{E798483D-CC55-0242-B8B7-7D9BC9D0F11D}" type="presParOf" srcId="{901F4354-89A5-EE45-8061-9AFA1E5FC163}" destId="{87F01F23-6599-5449-BA89-5C4CCABDE850}"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537CDC-1ADF-4958-AE80-CCE94C73791E}" type="doc">
      <dgm:prSet loTypeId="urn:microsoft.com/office/officeart/2005/8/layout/process5" loCatId="process" qsTypeId="urn:microsoft.com/office/officeart/2005/8/quickstyle/simple4" qsCatId="simple" csTypeId="urn:microsoft.com/office/officeart/2005/8/colors/colorful5" csCatId="colorful" phldr="1"/>
      <dgm:spPr/>
      <dgm:t>
        <a:bodyPr/>
        <a:lstStyle/>
        <a:p>
          <a:endParaRPr lang="en-US"/>
        </a:p>
      </dgm:t>
    </dgm:pt>
    <dgm:pt modelId="{B7C6B7F3-D86B-438B-B433-D3373B9762C6}">
      <dgm:prSet/>
      <dgm:spPr/>
      <dgm:t>
        <a:bodyPr/>
        <a:lstStyle/>
        <a:p>
          <a:r>
            <a:rPr lang="en-US" dirty="0"/>
            <a:t>SAFETY AND EFFICACY</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a:solidFill>
          <a:schemeClr val="bg1"/>
        </a:solidFill>
      </dgm:spPr>
      <dgm:t>
        <a:bodyPr/>
        <a:lstStyle/>
        <a:p>
          <a:pPr rtl="0"/>
          <a:endParaRPr lang="en-US"/>
        </a:p>
      </dgm:t>
    </dgm:pt>
    <dgm:pt modelId="{7EA5AECB-59B7-4AE8-9512-F8B44D4B8E06}">
      <dgm:prSet/>
      <dgm:spPr>
        <a:solidFill>
          <a:schemeClr val="bg1"/>
        </a:solidFill>
      </dgm:spPr>
      <dgm:t>
        <a:bodyPr/>
        <a:lstStyle/>
        <a:p>
          <a:r>
            <a:rPr lang="en-US" dirty="0">
              <a:solidFill>
                <a:schemeClr val="bg1"/>
              </a:solidFill>
            </a:rPr>
            <a:t>GENERAL VAERS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a:solidFill>
          <a:schemeClr val="bg1"/>
        </a:solidFill>
      </dgm:spPr>
      <dgm:t>
        <a:bodyPr/>
        <a:lstStyle/>
        <a:p>
          <a:pPr rtl="0"/>
          <a:endParaRPr lang="en-US"/>
        </a:p>
      </dgm:t>
    </dgm:pt>
    <dgm:pt modelId="{4EC32B52-09F6-4217-8539-F690D48ADF81}">
      <dgm:prSet/>
      <dgm:spPr>
        <a:solidFill>
          <a:schemeClr val="bg1"/>
        </a:solidFill>
      </dgm:spPr>
      <dgm:t>
        <a:bodyPr/>
        <a:lstStyle/>
        <a:p>
          <a:r>
            <a:rPr lang="en-US" dirty="0">
              <a:solidFill>
                <a:schemeClr val="bg1"/>
              </a:solidFill>
            </a:rPr>
            <a:t>SPECIFIC VAERS</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a:solidFill>
          <a:schemeClr val="bg1"/>
        </a:solidFill>
      </dgm:spPr>
      <dgm:t>
        <a:bodyPr/>
        <a:lstStyle/>
        <a:p>
          <a:pPr rtl="0"/>
          <a:endParaRPr lang="en-US"/>
        </a:p>
      </dgm:t>
    </dgm:pt>
    <dgm:pt modelId="{ED1EE00C-6503-4DE7-8E40-BF28781024E7}">
      <dgm:prSet/>
      <dgm:spPr>
        <a:solidFill>
          <a:schemeClr val="bg1"/>
        </a:solidFill>
      </dgm:spPr>
      <dgm:t>
        <a:bodyPr/>
        <a:lstStyle/>
        <a:p>
          <a:r>
            <a:rPr lang="en-US" dirty="0">
              <a:solidFill>
                <a:schemeClr val="bg1"/>
              </a:solidFill>
            </a:rPr>
            <a:t>WHAT CAN WE DO?</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901F4354-89A5-EE45-8061-9AFA1E5FC163}" type="pres">
      <dgm:prSet presAssocID="{E9537CDC-1ADF-4958-AE80-CCE94C73791E}" presName="diagram" presStyleCnt="0">
        <dgm:presLayoutVars>
          <dgm:dir/>
          <dgm:resizeHandles val="exact"/>
        </dgm:presLayoutVars>
      </dgm:prSet>
      <dgm:spPr/>
    </dgm:pt>
    <dgm:pt modelId="{1FFB4B7F-FDA4-C443-A341-E253A8F6CBB1}" type="pres">
      <dgm:prSet presAssocID="{B7C6B7F3-D86B-438B-B433-D3373B9762C6}" presName="node" presStyleLbl="node1" presStyleIdx="0" presStyleCnt="4">
        <dgm:presLayoutVars>
          <dgm:bulletEnabled val="1"/>
        </dgm:presLayoutVars>
      </dgm:prSet>
      <dgm:spPr/>
    </dgm:pt>
    <dgm:pt modelId="{2EB54E9C-400E-DF4B-A506-74CB1FE0D261}" type="pres">
      <dgm:prSet presAssocID="{99F3D913-CE96-4827-B2E4-CA7EAD82E420}" presName="sibTrans" presStyleLbl="sibTrans2D1" presStyleIdx="0" presStyleCnt="3"/>
      <dgm:spPr/>
    </dgm:pt>
    <dgm:pt modelId="{1B12C2C8-EE1D-3440-8CC0-EE0ADB4979CC}" type="pres">
      <dgm:prSet presAssocID="{99F3D913-CE96-4827-B2E4-CA7EAD82E420}" presName="connectorText" presStyleLbl="sibTrans2D1" presStyleIdx="0" presStyleCnt="3"/>
      <dgm:spPr/>
    </dgm:pt>
    <dgm:pt modelId="{C058BC78-F9F6-8A43-8176-C66E133D0043}" type="pres">
      <dgm:prSet presAssocID="{7EA5AECB-59B7-4AE8-9512-F8B44D4B8E06}" presName="node" presStyleLbl="node1" presStyleIdx="1" presStyleCnt="4">
        <dgm:presLayoutVars>
          <dgm:bulletEnabled val="1"/>
        </dgm:presLayoutVars>
      </dgm:prSet>
      <dgm:spPr/>
    </dgm:pt>
    <dgm:pt modelId="{391EDBB9-F586-924A-A0CB-BF9241F749E1}" type="pres">
      <dgm:prSet presAssocID="{3B33D140-80FA-466D-A4E1-AEB2588C1179}" presName="sibTrans" presStyleLbl="sibTrans2D1" presStyleIdx="1" presStyleCnt="3"/>
      <dgm:spPr/>
    </dgm:pt>
    <dgm:pt modelId="{C519D84B-6EED-AF41-BCD1-0FDD238D6E12}" type="pres">
      <dgm:prSet presAssocID="{3B33D140-80FA-466D-A4E1-AEB2588C1179}" presName="connectorText" presStyleLbl="sibTrans2D1" presStyleIdx="1" presStyleCnt="3"/>
      <dgm:spPr/>
    </dgm:pt>
    <dgm:pt modelId="{34539D35-0359-1C46-876E-22B33F7006F7}" type="pres">
      <dgm:prSet presAssocID="{4EC32B52-09F6-4217-8539-F690D48ADF81}" presName="node" presStyleLbl="node1" presStyleIdx="2" presStyleCnt="4">
        <dgm:presLayoutVars>
          <dgm:bulletEnabled val="1"/>
        </dgm:presLayoutVars>
      </dgm:prSet>
      <dgm:spPr/>
    </dgm:pt>
    <dgm:pt modelId="{2DFEACFE-380D-A64B-9481-010924A84DE8}" type="pres">
      <dgm:prSet presAssocID="{A038DCFC-F56A-413C-9691-5FB438D11CC6}" presName="sibTrans" presStyleLbl="sibTrans2D1" presStyleIdx="2" presStyleCnt="3"/>
      <dgm:spPr/>
    </dgm:pt>
    <dgm:pt modelId="{1F9AD4D9-9CF7-5147-BC9E-7B492B90A632}" type="pres">
      <dgm:prSet presAssocID="{A038DCFC-F56A-413C-9691-5FB438D11CC6}" presName="connectorText" presStyleLbl="sibTrans2D1" presStyleIdx="2" presStyleCnt="3"/>
      <dgm:spPr/>
    </dgm:pt>
    <dgm:pt modelId="{87F01F23-6599-5449-BA89-5C4CCABDE850}" type="pres">
      <dgm:prSet presAssocID="{ED1EE00C-6503-4DE7-8E40-BF28781024E7}" presName="node" presStyleLbl="node1" presStyleIdx="3" presStyleCnt="4">
        <dgm:presLayoutVars>
          <dgm:bulletEnabled val="1"/>
        </dgm:presLayoutVars>
      </dgm:prSet>
      <dgm:spPr/>
    </dgm:pt>
  </dgm:ptLst>
  <dgm:cxnLst>
    <dgm:cxn modelId="{A669E808-FE3D-B849-B46A-84D1CDCA6E7C}" type="presOf" srcId="{B7C6B7F3-D86B-438B-B433-D3373B9762C6}" destId="{1FFB4B7F-FDA4-C443-A341-E253A8F6CBB1}" srcOrd="0" destOrd="0" presId="urn:microsoft.com/office/officeart/2005/8/layout/process5"/>
    <dgm:cxn modelId="{F6CDD40D-F40A-FC4A-9D61-2AD7C42C24D7}" type="presOf" srcId="{99F3D913-CE96-4827-B2E4-CA7EAD82E420}" destId="{2EB54E9C-400E-DF4B-A506-74CB1FE0D261}" srcOrd="0" destOrd="0" presId="urn:microsoft.com/office/officeart/2005/8/layout/process5"/>
    <dgm:cxn modelId="{82AAA513-9455-7E44-93A0-43FA6C3A78F4}" type="presOf" srcId="{4EC32B52-09F6-4217-8539-F690D48ADF81}" destId="{34539D35-0359-1C46-876E-22B33F7006F7}" srcOrd="0" destOrd="0" presId="urn:microsoft.com/office/officeart/2005/8/layout/process5"/>
    <dgm:cxn modelId="{9C843924-195E-4A2C-B5A2-D64D28A7969C}" srcId="{E9537CDC-1ADF-4958-AE80-CCE94C73791E}" destId="{B7C6B7F3-D86B-438B-B433-D3373B9762C6}" srcOrd="0" destOrd="0" parTransId="{2CAAF4A3-3F15-4F7D-98A2-C8219A3E5B7D}" sibTransId="{99F3D913-CE96-4827-B2E4-CA7EAD82E420}"/>
    <dgm:cxn modelId="{A131E632-FECB-6345-BB9A-0FCA439A036C}" type="presOf" srcId="{99F3D913-CE96-4827-B2E4-CA7EAD82E420}" destId="{1B12C2C8-EE1D-3440-8CC0-EE0ADB4979CC}" srcOrd="1" destOrd="0" presId="urn:microsoft.com/office/officeart/2005/8/layout/process5"/>
    <dgm:cxn modelId="{90FB0439-BA82-4344-9B1E-A3BD650E5CBE}" srcId="{E9537CDC-1ADF-4958-AE80-CCE94C73791E}" destId="{ED1EE00C-6503-4DE7-8E40-BF28781024E7}" srcOrd="3" destOrd="0" parTransId="{FB1CE6CE-9D25-45A0-9675-6200A6E75B5F}" sibTransId="{049F1C6D-74B0-46F5-9DC5-3FE82D090299}"/>
    <dgm:cxn modelId="{8D3C4F4C-33BD-7D4C-BE58-DB1D23EF56D3}" type="presOf" srcId="{3B33D140-80FA-466D-A4E1-AEB2588C1179}" destId="{391EDBB9-F586-924A-A0CB-BF9241F749E1}" srcOrd="0" destOrd="0" presId="urn:microsoft.com/office/officeart/2005/8/layout/process5"/>
    <dgm:cxn modelId="{8EFC074D-86D7-4989-9F3C-78BAFE98D69E}" srcId="{E9537CDC-1ADF-4958-AE80-CCE94C73791E}" destId="{4EC32B52-09F6-4217-8539-F690D48ADF81}" srcOrd="2" destOrd="0" parTransId="{CE27418D-0875-4429-B8DC-7B78E6E5E6BF}" sibTransId="{A038DCFC-F56A-413C-9691-5FB438D11CC6}"/>
    <dgm:cxn modelId="{80D37F65-635D-D240-A5F3-F52EECAB91D7}" type="presOf" srcId="{A038DCFC-F56A-413C-9691-5FB438D11CC6}" destId="{2DFEACFE-380D-A64B-9481-010924A84DE8}" srcOrd="0" destOrd="0" presId="urn:microsoft.com/office/officeart/2005/8/layout/process5"/>
    <dgm:cxn modelId="{4488547A-069D-524D-9A34-C491874450E3}" type="presOf" srcId="{7EA5AECB-59B7-4AE8-9512-F8B44D4B8E06}" destId="{C058BC78-F9F6-8A43-8176-C66E133D0043}" srcOrd="0" destOrd="0" presId="urn:microsoft.com/office/officeart/2005/8/layout/process5"/>
    <dgm:cxn modelId="{D29FEA7E-6F07-AD4C-87B3-D07C0A168B36}" type="presOf" srcId="{A038DCFC-F56A-413C-9691-5FB438D11CC6}" destId="{1F9AD4D9-9CF7-5147-BC9E-7B492B90A632}" srcOrd="1" destOrd="0" presId="urn:microsoft.com/office/officeart/2005/8/layout/process5"/>
    <dgm:cxn modelId="{8ED2AD8E-65F2-AC43-9F11-8C623F8E8DC0}" type="presOf" srcId="{ED1EE00C-6503-4DE7-8E40-BF28781024E7}" destId="{87F01F23-6599-5449-BA89-5C4CCABDE850}" srcOrd="0" destOrd="0" presId="urn:microsoft.com/office/officeart/2005/8/layout/process5"/>
    <dgm:cxn modelId="{FF664C93-FDD4-4CDA-B1B5-93D4497E9929}" srcId="{E9537CDC-1ADF-4958-AE80-CCE94C73791E}" destId="{7EA5AECB-59B7-4AE8-9512-F8B44D4B8E06}" srcOrd="1" destOrd="0" parTransId="{6CA32DDB-606C-4CAF-9AA3-C7B3C428BD6A}" sibTransId="{3B33D140-80FA-466D-A4E1-AEB2588C1179}"/>
    <dgm:cxn modelId="{37241695-4E4B-5045-818A-EA4FFD78499B}" type="presOf" srcId="{3B33D140-80FA-466D-A4E1-AEB2588C1179}" destId="{C519D84B-6EED-AF41-BCD1-0FDD238D6E12}" srcOrd="1" destOrd="0" presId="urn:microsoft.com/office/officeart/2005/8/layout/process5"/>
    <dgm:cxn modelId="{2E2352D8-E1B2-984B-B0B7-10E095E59DC8}" type="presOf" srcId="{E9537CDC-1ADF-4958-AE80-CCE94C73791E}" destId="{901F4354-89A5-EE45-8061-9AFA1E5FC163}" srcOrd="0" destOrd="0" presId="urn:microsoft.com/office/officeart/2005/8/layout/process5"/>
    <dgm:cxn modelId="{A59F9A61-CE9C-C449-8CA8-5785D05F4159}" type="presParOf" srcId="{901F4354-89A5-EE45-8061-9AFA1E5FC163}" destId="{1FFB4B7F-FDA4-C443-A341-E253A8F6CBB1}" srcOrd="0" destOrd="0" presId="urn:microsoft.com/office/officeart/2005/8/layout/process5"/>
    <dgm:cxn modelId="{B98168B8-D69E-9C47-9BC2-3656B050F5FC}" type="presParOf" srcId="{901F4354-89A5-EE45-8061-9AFA1E5FC163}" destId="{2EB54E9C-400E-DF4B-A506-74CB1FE0D261}" srcOrd="1" destOrd="0" presId="urn:microsoft.com/office/officeart/2005/8/layout/process5"/>
    <dgm:cxn modelId="{28D64DBE-596E-3C4B-BF2F-EC20B3CC0D93}" type="presParOf" srcId="{2EB54E9C-400E-DF4B-A506-74CB1FE0D261}" destId="{1B12C2C8-EE1D-3440-8CC0-EE0ADB4979CC}" srcOrd="0" destOrd="0" presId="urn:microsoft.com/office/officeart/2005/8/layout/process5"/>
    <dgm:cxn modelId="{2E79F643-CD64-AC4D-A92B-4F29CD2F9C75}" type="presParOf" srcId="{901F4354-89A5-EE45-8061-9AFA1E5FC163}" destId="{C058BC78-F9F6-8A43-8176-C66E133D0043}" srcOrd="2" destOrd="0" presId="urn:microsoft.com/office/officeart/2005/8/layout/process5"/>
    <dgm:cxn modelId="{6873C0C7-76FC-5540-9AF7-CB6783ACD99C}" type="presParOf" srcId="{901F4354-89A5-EE45-8061-9AFA1E5FC163}" destId="{391EDBB9-F586-924A-A0CB-BF9241F749E1}" srcOrd="3" destOrd="0" presId="urn:microsoft.com/office/officeart/2005/8/layout/process5"/>
    <dgm:cxn modelId="{C8579056-A1BF-1645-B8B9-32EDDC81D292}" type="presParOf" srcId="{391EDBB9-F586-924A-A0CB-BF9241F749E1}" destId="{C519D84B-6EED-AF41-BCD1-0FDD238D6E12}" srcOrd="0" destOrd="0" presId="urn:microsoft.com/office/officeart/2005/8/layout/process5"/>
    <dgm:cxn modelId="{82775EFC-AACC-2848-8CCD-9412E0B22349}" type="presParOf" srcId="{901F4354-89A5-EE45-8061-9AFA1E5FC163}" destId="{34539D35-0359-1C46-876E-22B33F7006F7}" srcOrd="4" destOrd="0" presId="urn:microsoft.com/office/officeart/2005/8/layout/process5"/>
    <dgm:cxn modelId="{FA534BB6-0794-0241-ABC2-70C92BD33CD2}" type="presParOf" srcId="{901F4354-89A5-EE45-8061-9AFA1E5FC163}" destId="{2DFEACFE-380D-A64B-9481-010924A84DE8}" srcOrd="5" destOrd="0" presId="urn:microsoft.com/office/officeart/2005/8/layout/process5"/>
    <dgm:cxn modelId="{F8F0607C-7B4E-514A-AEBB-097B9597426D}" type="presParOf" srcId="{2DFEACFE-380D-A64B-9481-010924A84DE8}" destId="{1F9AD4D9-9CF7-5147-BC9E-7B492B90A632}" srcOrd="0" destOrd="0" presId="urn:microsoft.com/office/officeart/2005/8/layout/process5"/>
    <dgm:cxn modelId="{E798483D-CC55-0242-B8B7-7D9BC9D0F11D}" type="presParOf" srcId="{901F4354-89A5-EE45-8061-9AFA1E5FC163}" destId="{87F01F23-6599-5449-BA89-5C4CCABDE850}"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9DCCFF-7052-4FFA-94FE-9FAC028612A4}"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028F305C-5FE3-418C-A233-B77570640162}">
      <dgm:prSet/>
      <dgm:spPr/>
      <dgm:t>
        <a:bodyPr/>
        <a:lstStyle/>
        <a:p>
          <a:r>
            <a:rPr lang="en-US"/>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dgm:t>
    </dgm:pt>
    <dgm:pt modelId="{BE42C775-9CC5-4D57-B87C-325132F51A47}" type="parTrans" cxnId="{AA1892AF-CFED-451E-A871-B24F72D011B2}">
      <dgm:prSet/>
      <dgm:spPr/>
      <dgm:t>
        <a:bodyPr/>
        <a:lstStyle/>
        <a:p>
          <a:endParaRPr lang="en-US"/>
        </a:p>
      </dgm:t>
    </dgm:pt>
    <dgm:pt modelId="{F9CD0600-1C70-4334-9BAA-F013A93EDE02}" type="sibTrans" cxnId="{AA1892AF-CFED-451E-A871-B24F72D011B2}">
      <dgm:prSet/>
      <dgm:spPr/>
      <dgm:t>
        <a:bodyPr/>
        <a:lstStyle/>
        <a:p>
          <a:endParaRPr lang="en-US"/>
        </a:p>
      </dgm:t>
    </dgm:pt>
    <dgm:pt modelId="{70C794DD-1B18-4B2B-95AA-DBE28C029002}">
      <dgm:prSet/>
      <dgm:spPr/>
      <dgm:t>
        <a:bodyPr/>
        <a:lstStyle/>
        <a:p>
          <a:r>
            <a:rPr lang="en-US"/>
            <a:t>Safety: A judgement of the acceptability of risk in a specified situation.</a:t>
          </a:r>
        </a:p>
      </dgm:t>
    </dgm:pt>
    <dgm:pt modelId="{DA188469-2EEE-476C-A807-B90E9ABB494B}" type="parTrans" cxnId="{5ED8D90F-3744-4A90-A3E0-533293B98891}">
      <dgm:prSet/>
      <dgm:spPr/>
      <dgm:t>
        <a:bodyPr/>
        <a:lstStyle/>
        <a:p>
          <a:endParaRPr lang="en-US"/>
        </a:p>
      </dgm:t>
    </dgm:pt>
    <dgm:pt modelId="{0EA37C02-6A09-4C7B-B0C0-047C90D5DC48}" type="sibTrans" cxnId="{5ED8D90F-3744-4A90-A3E0-533293B98891}">
      <dgm:prSet/>
      <dgm:spPr/>
      <dgm:t>
        <a:bodyPr/>
        <a:lstStyle/>
        <a:p>
          <a:endParaRPr lang="en-US"/>
        </a:p>
      </dgm:t>
    </dgm:pt>
    <dgm:pt modelId="{C8F50055-8FE6-4B58-8D1F-1448546C0630}">
      <dgm:prSet/>
      <dgm:spPr/>
      <dgm:t>
        <a:bodyPr/>
        <a:lstStyle/>
        <a:p>
          <a:r>
            <a:rPr lang="en-US"/>
            <a:t>Efficacy: The probability of benefit to individuals in a defined population from a medical technology applied for a given medical problem under ideal conditions of use.</a:t>
          </a:r>
        </a:p>
      </dgm:t>
    </dgm:pt>
    <dgm:pt modelId="{EEDEDD2F-D482-4172-B5F4-E0E51B3969B8}" type="parTrans" cxnId="{76C87B72-67B5-4228-ABF7-47C80564C1DE}">
      <dgm:prSet/>
      <dgm:spPr/>
      <dgm:t>
        <a:bodyPr/>
        <a:lstStyle/>
        <a:p>
          <a:endParaRPr lang="en-US"/>
        </a:p>
      </dgm:t>
    </dgm:pt>
    <dgm:pt modelId="{EF461F73-4EB7-4CAB-9D85-C2D94C0379EE}" type="sibTrans" cxnId="{76C87B72-67B5-4228-ABF7-47C80564C1DE}">
      <dgm:prSet/>
      <dgm:spPr/>
      <dgm:t>
        <a:bodyPr/>
        <a:lstStyle/>
        <a:p>
          <a:endParaRPr lang="en-US"/>
        </a:p>
      </dgm:t>
    </dgm:pt>
    <dgm:pt modelId="{751331F7-C85C-EF4E-B778-1D8FF22062DB}" type="pres">
      <dgm:prSet presAssocID="{4F9DCCFF-7052-4FFA-94FE-9FAC028612A4}" presName="diagram" presStyleCnt="0">
        <dgm:presLayoutVars>
          <dgm:dir/>
          <dgm:resizeHandles val="exact"/>
        </dgm:presLayoutVars>
      </dgm:prSet>
      <dgm:spPr/>
    </dgm:pt>
    <dgm:pt modelId="{88EEB040-7740-F84B-9045-BCE095A87CDE}" type="pres">
      <dgm:prSet presAssocID="{028F305C-5FE3-418C-A233-B77570640162}" presName="node" presStyleLbl="node1" presStyleIdx="0" presStyleCnt="3">
        <dgm:presLayoutVars>
          <dgm:bulletEnabled val="1"/>
        </dgm:presLayoutVars>
      </dgm:prSet>
      <dgm:spPr/>
    </dgm:pt>
    <dgm:pt modelId="{BC53C0C0-7B7E-AF4D-AA7E-BAE821627683}" type="pres">
      <dgm:prSet presAssocID="{F9CD0600-1C70-4334-9BAA-F013A93EDE02}" presName="sibTrans" presStyleLbl="sibTrans2D1" presStyleIdx="0" presStyleCnt="2"/>
      <dgm:spPr/>
    </dgm:pt>
    <dgm:pt modelId="{8278205D-B940-E949-A64D-D369AB2A63C2}" type="pres">
      <dgm:prSet presAssocID="{F9CD0600-1C70-4334-9BAA-F013A93EDE02}" presName="connectorText" presStyleLbl="sibTrans2D1" presStyleIdx="0" presStyleCnt="2"/>
      <dgm:spPr/>
    </dgm:pt>
    <dgm:pt modelId="{F53BCA22-028F-6640-8EF3-92A624E19F9A}" type="pres">
      <dgm:prSet presAssocID="{70C794DD-1B18-4B2B-95AA-DBE28C029002}" presName="node" presStyleLbl="node1" presStyleIdx="1" presStyleCnt="3">
        <dgm:presLayoutVars>
          <dgm:bulletEnabled val="1"/>
        </dgm:presLayoutVars>
      </dgm:prSet>
      <dgm:spPr/>
    </dgm:pt>
    <dgm:pt modelId="{2833310F-6523-A842-955B-E03D5F391D77}" type="pres">
      <dgm:prSet presAssocID="{0EA37C02-6A09-4C7B-B0C0-047C90D5DC48}" presName="sibTrans" presStyleLbl="sibTrans2D1" presStyleIdx="1" presStyleCnt="2"/>
      <dgm:spPr/>
    </dgm:pt>
    <dgm:pt modelId="{81636F92-372E-B34C-89B1-5C617BDFA6E6}" type="pres">
      <dgm:prSet presAssocID="{0EA37C02-6A09-4C7B-B0C0-047C90D5DC48}" presName="connectorText" presStyleLbl="sibTrans2D1" presStyleIdx="1" presStyleCnt="2"/>
      <dgm:spPr/>
    </dgm:pt>
    <dgm:pt modelId="{2C36B8ED-D350-CB42-82DD-4AEA7592251D}" type="pres">
      <dgm:prSet presAssocID="{C8F50055-8FE6-4B58-8D1F-1448546C0630}" presName="node" presStyleLbl="node1" presStyleIdx="2" presStyleCnt="3">
        <dgm:presLayoutVars>
          <dgm:bulletEnabled val="1"/>
        </dgm:presLayoutVars>
      </dgm:prSet>
      <dgm:spPr/>
    </dgm:pt>
  </dgm:ptLst>
  <dgm:cxnLst>
    <dgm:cxn modelId="{5ED8D90F-3744-4A90-A3E0-533293B98891}" srcId="{4F9DCCFF-7052-4FFA-94FE-9FAC028612A4}" destId="{70C794DD-1B18-4B2B-95AA-DBE28C029002}" srcOrd="1" destOrd="0" parTransId="{DA188469-2EEE-476C-A807-B90E9ABB494B}" sibTransId="{0EA37C02-6A09-4C7B-B0C0-047C90D5DC48}"/>
    <dgm:cxn modelId="{39A9762A-172A-474C-9166-A913BC3EE1A5}" type="presOf" srcId="{0EA37C02-6A09-4C7B-B0C0-047C90D5DC48}" destId="{81636F92-372E-B34C-89B1-5C617BDFA6E6}" srcOrd="1" destOrd="0" presId="urn:microsoft.com/office/officeart/2005/8/layout/process5"/>
    <dgm:cxn modelId="{E4E68A38-62B8-A649-9A14-4050ED977C3A}" type="presOf" srcId="{F9CD0600-1C70-4334-9BAA-F013A93EDE02}" destId="{BC53C0C0-7B7E-AF4D-AA7E-BAE821627683}" srcOrd="0" destOrd="0" presId="urn:microsoft.com/office/officeart/2005/8/layout/process5"/>
    <dgm:cxn modelId="{2BC4CD39-A39A-5244-9DA7-0BCC93846436}" type="presOf" srcId="{4F9DCCFF-7052-4FFA-94FE-9FAC028612A4}" destId="{751331F7-C85C-EF4E-B778-1D8FF22062DB}" srcOrd="0" destOrd="0" presId="urn:microsoft.com/office/officeart/2005/8/layout/process5"/>
    <dgm:cxn modelId="{F10FC964-5504-684C-91FE-2ACF55078036}" type="presOf" srcId="{028F305C-5FE3-418C-A233-B77570640162}" destId="{88EEB040-7740-F84B-9045-BCE095A87CDE}" srcOrd="0" destOrd="0" presId="urn:microsoft.com/office/officeart/2005/8/layout/process5"/>
    <dgm:cxn modelId="{76C87B72-67B5-4228-ABF7-47C80564C1DE}" srcId="{4F9DCCFF-7052-4FFA-94FE-9FAC028612A4}" destId="{C8F50055-8FE6-4B58-8D1F-1448546C0630}" srcOrd="2" destOrd="0" parTransId="{EEDEDD2F-D482-4172-B5F4-E0E51B3969B8}" sibTransId="{EF461F73-4EB7-4CAB-9D85-C2D94C0379EE}"/>
    <dgm:cxn modelId="{7DE7C078-EA23-1248-934F-9651CD73BC29}" type="presOf" srcId="{0EA37C02-6A09-4C7B-B0C0-047C90D5DC48}" destId="{2833310F-6523-A842-955B-E03D5F391D77}" srcOrd="0" destOrd="0" presId="urn:microsoft.com/office/officeart/2005/8/layout/process5"/>
    <dgm:cxn modelId="{20B9BA85-2E84-BB41-B73B-E5FCB8E1607E}" type="presOf" srcId="{70C794DD-1B18-4B2B-95AA-DBE28C029002}" destId="{F53BCA22-028F-6640-8EF3-92A624E19F9A}" srcOrd="0" destOrd="0" presId="urn:microsoft.com/office/officeart/2005/8/layout/process5"/>
    <dgm:cxn modelId="{93ECA29A-4906-AD49-A876-A094DD2D753C}" type="presOf" srcId="{C8F50055-8FE6-4B58-8D1F-1448546C0630}" destId="{2C36B8ED-D350-CB42-82DD-4AEA7592251D}" srcOrd="0" destOrd="0" presId="urn:microsoft.com/office/officeart/2005/8/layout/process5"/>
    <dgm:cxn modelId="{6F9CACAC-6DCB-3443-A028-554EBED2D331}" type="presOf" srcId="{F9CD0600-1C70-4334-9BAA-F013A93EDE02}" destId="{8278205D-B940-E949-A64D-D369AB2A63C2}" srcOrd="1" destOrd="0" presId="urn:microsoft.com/office/officeart/2005/8/layout/process5"/>
    <dgm:cxn modelId="{AA1892AF-CFED-451E-A871-B24F72D011B2}" srcId="{4F9DCCFF-7052-4FFA-94FE-9FAC028612A4}" destId="{028F305C-5FE3-418C-A233-B77570640162}" srcOrd="0" destOrd="0" parTransId="{BE42C775-9CC5-4D57-B87C-325132F51A47}" sibTransId="{F9CD0600-1C70-4334-9BAA-F013A93EDE02}"/>
    <dgm:cxn modelId="{51869528-43C0-4646-BA41-FEBB48DBBD88}" type="presParOf" srcId="{751331F7-C85C-EF4E-B778-1D8FF22062DB}" destId="{88EEB040-7740-F84B-9045-BCE095A87CDE}" srcOrd="0" destOrd="0" presId="urn:microsoft.com/office/officeart/2005/8/layout/process5"/>
    <dgm:cxn modelId="{A917D642-E147-CE43-A209-AAE262393EFD}" type="presParOf" srcId="{751331F7-C85C-EF4E-B778-1D8FF22062DB}" destId="{BC53C0C0-7B7E-AF4D-AA7E-BAE821627683}" srcOrd="1" destOrd="0" presId="urn:microsoft.com/office/officeart/2005/8/layout/process5"/>
    <dgm:cxn modelId="{6E6F1C23-BEBC-714F-8583-8E22E74248D4}" type="presParOf" srcId="{BC53C0C0-7B7E-AF4D-AA7E-BAE821627683}" destId="{8278205D-B940-E949-A64D-D369AB2A63C2}" srcOrd="0" destOrd="0" presId="urn:microsoft.com/office/officeart/2005/8/layout/process5"/>
    <dgm:cxn modelId="{7BC82AD1-AD51-764C-A79C-80D075723538}" type="presParOf" srcId="{751331F7-C85C-EF4E-B778-1D8FF22062DB}" destId="{F53BCA22-028F-6640-8EF3-92A624E19F9A}" srcOrd="2" destOrd="0" presId="urn:microsoft.com/office/officeart/2005/8/layout/process5"/>
    <dgm:cxn modelId="{3A1D9C50-DCA0-904B-A85A-C08D4F93248A}" type="presParOf" srcId="{751331F7-C85C-EF4E-B778-1D8FF22062DB}" destId="{2833310F-6523-A842-955B-E03D5F391D77}" srcOrd="3" destOrd="0" presId="urn:microsoft.com/office/officeart/2005/8/layout/process5"/>
    <dgm:cxn modelId="{AF5F4CFB-0AF3-E14C-A572-93245AE13502}" type="presParOf" srcId="{2833310F-6523-A842-955B-E03D5F391D77}" destId="{81636F92-372E-B34C-89B1-5C617BDFA6E6}" srcOrd="0" destOrd="0" presId="urn:microsoft.com/office/officeart/2005/8/layout/process5"/>
    <dgm:cxn modelId="{87E3D8EF-6433-9343-8000-DED44D99B59E}" type="presParOf" srcId="{751331F7-C85C-EF4E-B778-1D8FF22062DB}" destId="{2C36B8ED-D350-CB42-82DD-4AEA7592251D}"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537CDC-1ADF-4958-AE80-CCE94C73791E}" type="doc">
      <dgm:prSet loTypeId="urn:microsoft.com/office/officeart/2005/8/layout/process5" loCatId="process" qsTypeId="urn:microsoft.com/office/officeart/2005/8/quickstyle/simple4" qsCatId="simple" csTypeId="urn:microsoft.com/office/officeart/2005/8/colors/colorful5" csCatId="colorful" phldr="1"/>
      <dgm:spPr/>
      <dgm:t>
        <a:bodyPr/>
        <a:lstStyle/>
        <a:p>
          <a:endParaRPr lang="en-US"/>
        </a:p>
      </dgm:t>
    </dgm:pt>
    <dgm:pt modelId="{B7C6B7F3-D86B-438B-B433-D3373B9762C6}">
      <dgm:prSet/>
      <dgm:spPr>
        <a:solidFill>
          <a:schemeClr val="bg1"/>
        </a:solidFill>
      </dgm:spPr>
      <dgm:t>
        <a:bodyPr/>
        <a:lstStyle/>
        <a:p>
          <a:r>
            <a:rPr lang="en-US" dirty="0">
              <a:solidFill>
                <a:schemeClr val="bg1"/>
              </a:solidFill>
            </a:rPr>
            <a:t>SAFETY AND EFFICACY</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a:solidFill>
          <a:schemeClr val="bg1"/>
        </a:solidFill>
      </dgm:spPr>
      <dgm:t>
        <a:bodyPr/>
        <a:lstStyle/>
        <a:p>
          <a:pPr rtl="0"/>
          <a:endParaRPr lang="en-US"/>
        </a:p>
      </dgm:t>
    </dgm:pt>
    <dgm:pt modelId="{7EA5AECB-59B7-4AE8-9512-F8B44D4B8E06}">
      <dgm:prSet/>
      <dgm:spPr/>
      <dgm:t>
        <a:bodyPr/>
        <a:lstStyle/>
        <a:p>
          <a:r>
            <a:rPr lang="en-US" dirty="0"/>
            <a:t>GENERAL VAERS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a:solidFill>
          <a:schemeClr val="bg1"/>
        </a:solidFill>
      </dgm:spPr>
      <dgm:t>
        <a:bodyPr/>
        <a:lstStyle/>
        <a:p>
          <a:pPr rtl="0"/>
          <a:endParaRPr lang="en-US"/>
        </a:p>
      </dgm:t>
    </dgm:pt>
    <dgm:pt modelId="{4EC32B52-09F6-4217-8539-F690D48ADF81}">
      <dgm:prSet/>
      <dgm:spPr>
        <a:solidFill>
          <a:schemeClr val="bg1"/>
        </a:solidFill>
      </dgm:spPr>
      <dgm:t>
        <a:bodyPr/>
        <a:lstStyle/>
        <a:p>
          <a:r>
            <a:rPr lang="en-US" dirty="0">
              <a:solidFill>
                <a:schemeClr val="bg1"/>
              </a:solidFill>
            </a:rPr>
            <a:t>SPECIFIC VAERS</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a:solidFill>
          <a:schemeClr val="bg1"/>
        </a:solidFill>
      </dgm:spPr>
      <dgm:t>
        <a:bodyPr/>
        <a:lstStyle/>
        <a:p>
          <a:pPr rtl="0"/>
          <a:endParaRPr lang="en-US"/>
        </a:p>
      </dgm:t>
    </dgm:pt>
    <dgm:pt modelId="{ED1EE00C-6503-4DE7-8E40-BF28781024E7}">
      <dgm:prSet/>
      <dgm:spPr>
        <a:solidFill>
          <a:schemeClr val="bg1"/>
        </a:solidFill>
      </dgm:spPr>
      <dgm:t>
        <a:bodyPr/>
        <a:lstStyle/>
        <a:p>
          <a:r>
            <a:rPr lang="en-US" dirty="0">
              <a:solidFill>
                <a:schemeClr val="bg1"/>
              </a:solidFill>
            </a:rPr>
            <a:t>WHAT CAN WE DO?</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901F4354-89A5-EE45-8061-9AFA1E5FC163}" type="pres">
      <dgm:prSet presAssocID="{E9537CDC-1ADF-4958-AE80-CCE94C73791E}" presName="diagram" presStyleCnt="0">
        <dgm:presLayoutVars>
          <dgm:dir/>
          <dgm:resizeHandles val="exact"/>
        </dgm:presLayoutVars>
      </dgm:prSet>
      <dgm:spPr/>
    </dgm:pt>
    <dgm:pt modelId="{1FFB4B7F-FDA4-C443-A341-E253A8F6CBB1}" type="pres">
      <dgm:prSet presAssocID="{B7C6B7F3-D86B-438B-B433-D3373B9762C6}" presName="node" presStyleLbl="node1" presStyleIdx="0" presStyleCnt="4">
        <dgm:presLayoutVars>
          <dgm:bulletEnabled val="1"/>
        </dgm:presLayoutVars>
      </dgm:prSet>
      <dgm:spPr/>
    </dgm:pt>
    <dgm:pt modelId="{2EB54E9C-400E-DF4B-A506-74CB1FE0D261}" type="pres">
      <dgm:prSet presAssocID="{99F3D913-CE96-4827-B2E4-CA7EAD82E420}" presName="sibTrans" presStyleLbl="sibTrans2D1" presStyleIdx="0" presStyleCnt="3"/>
      <dgm:spPr/>
    </dgm:pt>
    <dgm:pt modelId="{1B12C2C8-EE1D-3440-8CC0-EE0ADB4979CC}" type="pres">
      <dgm:prSet presAssocID="{99F3D913-CE96-4827-B2E4-CA7EAD82E420}" presName="connectorText" presStyleLbl="sibTrans2D1" presStyleIdx="0" presStyleCnt="3"/>
      <dgm:spPr/>
    </dgm:pt>
    <dgm:pt modelId="{C058BC78-F9F6-8A43-8176-C66E133D0043}" type="pres">
      <dgm:prSet presAssocID="{7EA5AECB-59B7-4AE8-9512-F8B44D4B8E06}" presName="node" presStyleLbl="node1" presStyleIdx="1" presStyleCnt="4">
        <dgm:presLayoutVars>
          <dgm:bulletEnabled val="1"/>
        </dgm:presLayoutVars>
      </dgm:prSet>
      <dgm:spPr/>
    </dgm:pt>
    <dgm:pt modelId="{391EDBB9-F586-924A-A0CB-BF9241F749E1}" type="pres">
      <dgm:prSet presAssocID="{3B33D140-80FA-466D-A4E1-AEB2588C1179}" presName="sibTrans" presStyleLbl="sibTrans2D1" presStyleIdx="1" presStyleCnt="3"/>
      <dgm:spPr/>
    </dgm:pt>
    <dgm:pt modelId="{C519D84B-6EED-AF41-BCD1-0FDD238D6E12}" type="pres">
      <dgm:prSet presAssocID="{3B33D140-80FA-466D-A4E1-AEB2588C1179}" presName="connectorText" presStyleLbl="sibTrans2D1" presStyleIdx="1" presStyleCnt="3"/>
      <dgm:spPr/>
    </dgm:pt>
    <dgm:pt modelId="{34539D35-0359-1C46-876E-22B33F7006F7}" type="pres">
      <dgm:prSet presAssocID="{4EC32B52-09F6-4217-8539-F690D48ADF81}" presName="node" presStyleLbl="node1" presStyleIdx="2" presStyleCnt="4">
        <dgm:presLayoutVars>
          <dgm:bulletEnabled val="1"/>
        </dgm:presLayoutVars>
      </dgm:prSet>
      <dgm:spPr/>
    </dgm:pt>
    <dgm:pt modelId="{2DFEACFE-380D-A64B-9481-010924A84DE8}" type="pres">
      <dgm:prSet presAssocID="{A038DCFC-F56A-413C-9691-5FB438D11CC6}" presName="sibTrans" presStyleLbl="sibTrans2D1" presStyleIdx="2" presStyleCnt="3"/>
      <dgm:spPr/>
    </dgm:pt>
    <dgm:pt modelId="{1F9AD4D9-9CF7-5147-BC9E-7B492B90A632}" type="pres">
      <dgm:prSet presAssocID="{A038DCFC-F56A-413C-9691-5FB438D11CC6}" presName="connectorText" presStyleLbl="sibTrans2D1" presStyleIdx="2" presStyleCnt="3"/>
      <dgm:spPr/>
    </dgm:pt>
    <dgm:pt modelId="{87F01F23-6599-5449-BA89-5C4CCABDE850}" type="pres">
      <dgm:prSet presAssocID="{ED1EE00C-6503-4DE7-8E40-BF28781024E7}" presName="node" presStyleLbl="node1" presStyleIdx="3" presStyleCnt="4">
        <dgm:presLayoutVars>
          <dgm:bulletEnabled val="1"/>
        </dgm:presLayoutVars>
      </dgm:prSet>
      <dgm:spPr/>
    </dgm:pt>
  </dgm:ptLst>
  <dgm:cxnLst>
    <dgm:cxn modelId="{A669E808-FE3D-B849-B46A-84D1CDCA6E7C}" type="presOf" srcId="{B7C6B7F3-D86B-438B-B433-D3373B9762C6}" destId="{1FFB4B7F-FDA4-C443-A341-E253A8F6CBB1}" srcOrd="0" destOrd="0" presId="urn:microsoft.com/office/officeart/2005/8/layout/process5"/>
    <dgm:cxn modelId="{F6CDD40D-F40A-FC4A-9D61-2AD7C42C24D7}" type="presOf" srcId="{99F3D913-CE96-4827-B2E4-CA7EAD82E420}" destId="{2EB54E9C-400E-DF4B-A506-74CB1FE0D261}" srcOrd="0" destOrd="0" presId="urn:microsoft.com/office/officeart/2005/8/layout/process5"/>
    <dgm:cxn modelId="{82AAA513-9455-7E44-93A0-43FA6C3A78F4}" type="presOf" srcId="{4EC32B52-09F6-4217-8539-F690D48ADF81}" destId="{34539D35-0359-1C46-876E-22B33F7006F7}" srcOrd="0" destOrd="0" presId="urn:microsoft.com/office/officeart/2005/8/layout/process5"/>
    <dgm:cxn modelId="{9C843924-195E-4A2C-B5A2-D64D28A7969C}" srcId="{E9537CDC-1ADF-4958-AE80-CCE94C73791E}" destId="{B7C6B7F3-D86B-438B-B433-D3373B9762C6}" srcOrd="0" destOrd="0" parTransId="{2CAAF4A3-3F15-4F7D-98A2-C8219A3E5B7D}" sibTransId="{99F3D913-CE96-4827-B2E4-CA7EAD82E420}"/>
    <dgm:cxn modelId="{A131E632-FECB-6345-BB9A-0FCA439A036C}" type="presOf" srcId="{99F3D913-CE96-4827-B2E4-CA7EAD82E420}" destId="{1B12C2C8-EE1D-3440-8CC0-EE0ADB4979CC}" srcOrd="1" destOrd="0" presId="urn:microsoft.com/office/officeart/2005/8/layout/process5"/>
    <dgm:cxn modelId="{90FB0439-BA82-4344-9B1E-A3BD650E5CBE}" srcId="{E9537CDC-1ADF-4958-AE80-CCE94C73791E}" destId="{ED1EE00C-6503-4DE7-8E40-BF28781024E7}" srcOrd="3" destOrd="0" parTransId="{FB1CE6CE-9D25-45A0-9675-6200A6E75B5F}" sibTransId="{049F1C6D-74B0-46F5-9DC5-3FE82D090299}"/>
    <dgm:cxn modelId="{8D3C4F4C-33BD-7D4C-BE58-DB1D23EF56D3}" type="presOf" srcId="{3B33D140-80FA-466D-A4E1-AEB2588C1179}" destId="{391EDBB9-F586-924A-A0CB-BF9241F749E1}" srcOrd="0" destOrd="0" presId="urn:microsoft.com/office/officeart/2005/8/layout/process5"/>
    <dgm:cxn modelId="{8EFC074D-86D7-4989-9F3C-78BAFE98D69E}" srcId="{E9537CDC-1ADF-4958-AE80-CCE94C73791E}" destId="{4EC32B52-09F6-4217-8539-F690D48ADF81}" srcOrd="2" destOrd="0" parTransId="{CE27418D-0875-4429-B8DC-7B78E6E5E6BF}" sibTransId="{A038DCFC-F56A-413C-9691-5FB438D11CC6}"/>
    <dgm:cxn modelId="{80D37F65-635D-D240-A5F3-F52EECAB91D7}" type="presOf" srcId="{A038DCFC-F56A-413C-9691-5FB438D11CC6}" destId="{2DFEACFE-380D-A64B-9481-010924A84DE8}" srcOrd="0" destOrd="0" presId="urn:microsoft.com/office/officeart/2005/8/layout/process5"/>
    <dgm:cxn modelId="{4488547A-069D-524D-9A34-C491874450E3}" type="presOf" srcId="{7EA5AECB-59B7-4AE8-9512-F8B44D4B8E06}" destId="{C058BC78-F9F6-8A43-8176-C66E133D0043}" srcOrd="0" destOrd="0" presId="urn:microsoft.com/office/officeart/2005/8/layout/process5"/>
    <dgm:cxn modelId="{D29FEA7E-6F07-AD4C-87B3-D07C0A168B36}" type="presOf" srcId="{A038DCFC-F56A-413C-9691-5FB438D11CC6}" destId="{1F9AD4D9-9CF7-5147-BC9E-7B492B90A632}" srcOrd="1" destOrd="0" presId="urn:microsoft.com/office/officeart/2005/8/layout/process5"/>
    <dgm:cxn modelId="{8ED2AD8E-65F2-AC43-9F11-8C623F8E8DC0}" type="presOf" srcId="{ED1EE00C-6503-4DE7-8E40-BF28781024E7}" destId="{87F01F23-6599-5449-BA89-5C4CCABDE850}" srcOrd="0" destOrd="0" presId="urn:microsoft.com/office/officeart/2005/8/layout/process5"/>
    <dgm:cxn modelId="{FF664C93-FDD4-4CDA-B1B5-93D4497E9929}" srcId="{E9537CDC-1ADF-4958-AE80-CCE94C73791E}" destId="{7EA5AECB-59B7-4AE8-9512-F8B44D4B8E06}" srcOrd="1" destOrd="0" parTransId="{6CA32DDB-606C-4CAF-9AA3-C7B3C428BD6A}" sibTransId="{3B33D140-80FA-466D-A4E1-AEB2588C1179}"/>
    <dgm:cxn modelId="{37241695-4E4B-5045-818A-EA4FFD78499B}" type="presOf" srcId="{3B33D140-80FA-466D-A4E1-AEB2588C1179}" destId="{C519D84B-6EED-AF41-BCD1-0FDD238D6E12}" srcOrd="1" destOrd="0" presId="urn:microsoft.com/office/officeart/2005/8/layout/process5"/>
    <dgm:cxn modelId="{2E2352D8-E1B2-984B-B0B7-10E095E59DC8}" type="presOf" srcId="{E9537CDC-1ADF-4958-AE80-CCE94C73791E}" destId="{901F4354-89A5-EE45-8061-9AFA1E5FC163}" srcOrd="0" destOrd="0" presId="urn:microsoft.com/office/officeart/2005/8/layout/process5"/>
    <dgm:cxn modelId="{A59F9A61-CE9C-C449-8CA8-5785D05F4159}" type="presParOf" srcId="{901F4354-89A5-EE45-8061-9AFA1E5FC163}" destId="{1FFB4B7F-FDA4-C443-A341-E253A8F6CBB1}" srcOrd="0" destOrd="0" presId="urn:microsoft.com/office/officeart/2005/8/layout/process5"/>
    <dgm:cxn modelId="{B98168B8-D69E-9C47-9BC2-3656B050F5FC}" type="presParOf" srcId="{901F4354-89A5-EE45-8061-9AFA1E5FC163}" destId="{2EB54E9C-400E-DF4B-A506-74CB1FE0D261}" srcOrd="1" destOrd="0" presId="urn:microsoft.com/office/officeart/2005/8/layout/process5"/>
    <dgm:cxn modelId="{28D64DBE-596E-3C4B-BF2F-EC20B3CC0D93}" type="presParOf" srcId="{2EB54E9C-400E-DF4B-A506-74CB1FE0D261}" destId="{1B12C2C8-EE1D-3440-8CC0-EE0ADB4979CC}" srcOrd="0" destOrd="0" presId="urn:microsoft.com/office/officeart/2005/8/layout/process5"/>
    <dgm:cxn modelId="{2E79F643-CD64-AC4D-A92B-4F29CD2F9C75}" type="presParOf" srcId="{901F4354-89A5-EE45-8061-9AFA1E5FC163}" destId="{C058BC78-F9F6-8A43-8176-C66E133D0043}" srcOrd="2" destOrd="0" presId="urn:microsoft.com/office/officeart/2005/8/layout/process5"/>
    <dgm:cxn modelId="{6873C0C7-76FC-5540-9AF7-CB6783ACD99C}" type="presParOf" srcId="{901F4354-89A5-EE45-8061-9AFA1E5FC163}" destId="{391EDBB9-F586-924A-A0CB-BF9241F749E1}" srcOrd="3" destOrd="0" presId="urn:microsoft.com/office/officeart/2005/8/layout/process5"/>
    <dgm:cxn modelId="{C8579056-A1BF-1645-B8B9-32EDDC81D292}" type="presParOf" srcId="{391EDBB9-F586-924A-A0CB-BF9241F749E1}" destId="{C519D84B-6EED-AF41-BCD1-0FDD238D6E12}" srcOrd="0" destOrd="0" presId="urn:microsoft.com/office/officeart/2005/8/layout/process5"/>
    <dgm:cxn modelId="{82775EFC-AACC-2848-8CCD-9412E0B22349}" type="presParOf" srcId="{901F4354-89A5-EE45-8061-9AFA1E5FC163}" destId="{34539D35-0359-1C46-876E-22B33F7006F7}" srcOrd="4" destOrd="0" presId="urn:microsoft.com/office/officeart/2005/8/layout/process5"/>
    <dgm:cxn modelId="{FA534BB6-0794-0241-ABC2-70C92BD33CD2}" type="presParOf" srcId="{901F4354-89A5-EE45-8061-9AFA1E5FC163}" destId="{2DFEACFE-380D-A64B-9481-010924A84DE8}" srcOrd="5" destOrd="0" presId="urn:microsoft.com/office/officeart/2005/8/layout/process5"/>
    <dgm:cxn modelId="{F8F0607C-7B4E-514A-AEBB-097B9597426D}" type="presParOf" srcId="{2DFEACFE-380D-A64B-9481-010924A84DE8}" destId="{1F9AD4D9-9CF7-5147-BC9E-7B492B90A632}" srcOrd="0" destOrd="0" presId="urn:microsoft.com/office/officeart/2005/8/layout/process5"/>
    <dgm:cxn modelId="{E798483D-CC55-0242-B8B7-7D9BC9D0F11D}" type="presParOf" srcId="{901F4354-89A5-EE45-8061-9AFA1E5FC163}" destId="{87F01F23-6599-5449-BA89-5C4CCABDE850}"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537CDC-1ADF-4958-AE80-CCE94C73791E}" type="doc">
      <dgm:prSet loTypeId="urn:microsoft.com/office/officeart/2005/8/layout/process5" loCatId="process" qsTypeId="urn:microsoft.com/office/officeart/2005/8/quickstyle/simple4" qsCatId="simple" csTypeId="urn:microsoft.com/office/officeart/2005/8/colors/colorful5" csCatId="colorful" phldr="1"/>
      <dgm:spPr/>
      <dgm:t>
        <a:bodyPr/>
        <a:lstStyle/>
        <a:p>
          <a:endParaRPr lang="en-US"/>
        </a:p>
      </dgm:t>
    </dgm:pt>
    <dgm:pt modelId="{B7C6B7F3-D86B-438B-B433-D3373B9762C6}">
      <dgm:prSet/>
      <dgm:spPr>
        <a:solidFill>
          <a:schemeClr val="bg1"/>
        </a:solidFill>
      </dgm:spPr>
      <dgm:t>
        <a:bodyPr/>
        <a:lstStyle/>
        <a:p>
          <a:r>
            <a:rPr lang="en-US" dirty="0">
              <a:solidFill>
                <a:schemeClr val="bg1"/>
              </a:solidFill>
            </a:rPr>
            <a:t>SAFETY AND EFFICACY</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a:solidFill>
          <a:schemeClr val="bg1"/>
        </a:solidFill>
      </dgm:spPr>
      <dgm:t>
        <a:bodyPr/>
        <a:lstStyle/>
        <a:p>
          <a:pPr rtl="0"/>
          <a:endParaRPr lang="en-US"/>
        </a:p>
      </dgm:t>
    </dgm:pt>
    <dgm:pt modelId="{7EA5AECB-59B7-4AE8-9512-F8B44D4B8E06}">
      <dgm:prSet/>
      <dgm:spPr>
        <a:solidFill>
          <a:schemeClr val="bg1"/>
        </a:solidFill>
      </dgm:spPr>
      <dgm:t>
        <a:bodyPr/>
        <a:lstStyle/>
        <a:p>
          <a:r>
            <a:rPr lang="en-US" dirty="0">
              <a:solidFill>
                <a:schemeClr val="bg1"/>
              </a:solidFill>
            </a:rPr>
            <a:t>GENERAL VAERS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a:solidFill>
          <a:schemeClr val="bg1"/>
        </a:solidFill>
      </dgm:spPr>
      <dgm:t>
        <a:bodyPr/>
        <a:lstStyle/>
        <a:p>
          <a:pPr rtl="0"/>
          <a:endParaRPr lang="en-US"/>
        </a:p>
      </dgm:t>
    </dgm:pt>
    <dgm:pt modelId="{4EC32B52-09F6-4217-8539-F690D48ADF81}">
      <dgm:prSet/>
      <dgm:spPr/>
      <dgm:t>
        <a:bodyPr/>
        <a:lstStyle/>
        <a:p>
          <a:r>
            <a:rPr lang="en-US" dirty="0"/>
            <a:t>SPECIFIC VAERS</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a:solidFill>
          <a:schemeClr val="bg1"/>
        </a:solidFill>
      </dgm:spPr>
      <dgm:t>
        <a:bodyPr/>
        <a:lstStyle/>
        <a:p>
          <a:pPr rtl="0"/>
          <a:endParaRPr lang="en-US"/>
        </a:p>
      </dgm:t>
    </dgm:pt>
    <dgm:pt modelId="{ED1EE00C-6503-4DE7-8E40-BF28781024E7}">
      <dgm:prSet/>
      <dgm:spPr>
        <a:solidFill>
          <a:schemeClr val="bg1"/>
        </a:solidFill>
      </dgm:spPr>
      <dgm:t>
        <a:bodyPr/>
        <a:lstStyle/>
        <a:p>
          <a:r>
            <a:rPr lang="en-US" dirty="0">
              <a:solidFill>
                <a:schemeClr val="bg1"/>
              </a:solidFill>
            </a:rPr>
            <a:t>WHAT CAN WE DO?</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901F4354-89A5-EE45-8061-9AFA1E5FC163}" type="pres">
      <dgm:prSet presAssocID="{E9537CDC-1ADF-4958-AE80-CCE94C73791E}" presName="diagram" presStyleCnt="0">
        <dgm:presLayoutVars>
          <dgm:dir/>
          <dgm:resizeHandles val="exact"/>
        </dgm:presLayoutVars>
      </dgm:prSet>
      <dgm:spPr/>
    </dgm:pt>
    <dgm:pt modelId="{1FFB4B7F-FDA4-C443-A341-E253A8F6CBB1}" type="pres">
      <dgm:prSet presAssocID="{B7C6B7F3-D86B-438B-B433-D3373B9762C6}" presName="node" presStyleLbl="node1" presStyleIdx="0" presStyleCnt="4">
        <dgm:presLayoutVars>
          <dgm:bulletEnabled val="1"/>
        </dgm:presLayoutVars>
      </dgm:prSet>
      <dgm:spPr/>
    </dgm:pt>
    <dgm:pt modelId="{2EB54E9C-400E-DF4B-A506-74CB1FE0D261}" type="pres">
      <dgm:prSet presAssocID="{99F3D913-CE96-4827-B2E4-CA7EAD82E420}" presName="sibTrans" presStyleLbl="sibTrans2D1" presStyleIdx="0" presStyleCnt="3"/>
      <dgm:spPr/>
    </dgm:pt>
    <dgm:pt modelId="{1B12C2C8-EE1D-3440-8CC0-EE0ADB4979CC}" type="pres">
      <dgm:prSet presAssocID="{99F3D913-CE96-4827-B2E4-CA7EAD82E420}" presName="connectorText" presStyleLbl="sibTrans2D1" presStyleIdx="0" presStyleCnt="3"/>
      <dgm:spPr/>
    </dgm:pt>
    <dgm:pt modelId="{C058BC78-F9F6-8A43-8176-C66E133D0043}" type="pres">
      <dgm:prSet presAssocID="{7EA5AECB-59B7-4AE8-9512-F8B44D4B8E06}" presName="node" presStyleLbl="node1" presStyleIdx="1" presStyleCnt="4">
        <dgm:presLayoutVars>
          <dgm:bulletEnabled val="1"/>
        </dgm:presLayoutVars>
      </dgm:prSet>
      <dgm:spPr/>
    </dgm:pt>
    <dgm:pt modelId="{391EDBB9-F586-924A-A0CB-BF9241F749E1}" type="pres">
      <dgm:prSet presAssocID="{3B33D140-80FA-466D-A4E1-AEB2588C1179}" presName="sibTrans" presStyleLbl="sibTrans2D1" presStyleIdx="1" presStyleCnt="3"/>
      <dgm:spPr/>
    </dgm:pt>
    <dgm:pt modelId="{C519D84B-6EED-AF41-BCD1-0FDD238D6E12}" type="pres">
      <dgm:prSet presAssocID="{3B33D140-80FA-466D-A4E1-AEB2588C1179}" presName="connectorText" presStyleLbl="sibTrans2D1" presStyleIdx="1" presStyleCnt="3"/>
      <dgm:spPr/>
    </dgm:pt>
    <dgm:pt modelId="{34539D35-0359-1C46-876E-22B33F7006F7}" type="pres">
      <dgm:prSet presAssocID="{4EC32B52-09F6-4217-8539-F690D48ADF81}" presName="node" presStyleLbl="node1" presStyleIdx="2" presStyleCnt="4">
        <dgm:presLayoutVars>
          <dgm:bulletEnabled val="1"/>
        </dgm:presLayoutVars>
      </dgm:prSet>
      <dgm:spPr/>
    </dgm:pt>
    <dgm:pt modelId="{2DFEACFE-380D-A64B-9481-010924A84DE8}" type="pres">
      <dgm:prSet presAssocID="{A038DCFC-F56A-413C-9691-5FB438D11CC6}" presName="sibTrans" presStyleLbl="sibTrans2D1" presStyleIdx="2" presStyleCnt="3"/>
      <dgm:spPr/>
    </dgm:pt>
    <dgm:pt modelId="{1F9AD4D9-9CF7-5147-BC9E-7B492B90A632}" type="pres">
      <dgm:prSet presAssocID="{A038DCFC-F56A-413C-9691-5FB438D11CC6}" presName="connectorText" presStyleLbl="sibTrans2D1" presStyleIdx="2" presStyleCnt="3"/>
      <dgm:spPr/>
    </dgm:pt>
    <dgm:pt modelId="{87F01F23-6599-5449-BA89-5C4CCABDE850}" type="pres">
      <dgm:prSet presAssocID="{ED1EE00C-6503-4DE7-8E40-BF28781024E7}" presName="node" presStyleLbl="node1" presStyleIdx="3" presStyleCnt="4">
        <dgm:presLayoutVars>
          <dgm:bulletEnabled val="1"/>
        </dgm:presLayoutVars>
      </dgm:prSet>
      <dgm:spPr/>
    </dgm:pt>
  </dgm:ptLst>
  <dgm:cxnLst>
    <dgm:cxn modelId="{A669E808-FE3D-B849-B46A-84D1CDCA6E7C}" type="presOf" srcId="{B7C6B7F3-D86B-438B-B433-D3373B9762C6}" destId="{1FFB4B7F-FDA4-C443-A341-E253A8F6CBB1}" srcOrd="0" destOrd="0" presId="urn:microsoft.com/office/officeart/2005/8/layout/process5"/>
    <dgm:cxn modelId="{F6CDD40D-F40A-FC4A-9D61-2AD7C42C24D7}" type="presOf" srcId="{99F3D913-CE96-4827-B2E4-CA7EAD82E420}" destId="{2EB54E9C-400E-DF4B-A506-74CB1FE0D261}" srcOrd="0" destOrd="0" presId="urn:microsoft.com/office/officeart/2005/8/layout/process5"/>
    <dgm:cxn modelId="{82AAA513-9455-7E44-93A0-43FA6C3A78F4}" type="presOf" srcId="{4EC32B52-09F6-4217-8539-F690D48ADF81}" destId="{34539D35-0359-1C46-876E-22B33F7006F7}" srcOrd="0" destOrd="0" presId="urn:microsoft.com/office/officeart/2005/8/layout/process5"/>
    <dgm:cxn modelId="{9C843924-195E-4A2C-B5A2-D64D28A7969C}" srcId="{E9537CDC-1ADF-4958-AE80-CCE94C73791E}" destId="{B7C6B7F3-D86B-438B-B433-D3373B9762C6}" srcOrd="0" destOrd="0" parTransId="{2CAAF4A3-3F15-4F7D-98A2-C8219A3E5B7D}" sibTransId="{99F3D913-CE96-4827-B2E4-CA7EAD82E420}"/>
    <dgm:cxn modelId="{A131E632-FECB-6345-BB9A-0FCA439A036C}" type="presOf" srcId="{99F3D913-CE96-4827-B2E4-CA7EAD82E420}" destId="{1B12C2C8-EE1D-3440-8CC0-EE0ADB4979CC}" srcOrd="1" destOrd="0" presId="urn:microsoft.com/office/officeart/2005/8/layout/process5"/>
    <dgm:cxn modelId="{90FB0439-BA82-4344-9B1E-A3BD650E5CBE}" srcId="{E9537CDC-1ADF-4958-AE80-CCE94C73791E}" destId="{ED1EE00C-6503-4DE7-8E40-BF28781024E7}" srcOrd="3" destOrd="0" parTransId="{FB1CE6CE-9D25-45A0-9675-6200A6E75B5F}" sibTransId="{049F1C6D-74B0-46F5-9DC5-3FE82D090299}"/>
    <dgm:cxn modelId="{8D3C4F4C-33BD-7D4C-BE58-DB1D23EF56D3}" type="presOf" srcId="{3B33D140-80FA-466D-A4E1-AEB2588C1179}" destId="{391EDBB9-F586-924A-A0CB-BF9241F749E1}" srcOrd="0" destOrd="0" presId="urn:microsoft.com/office/officeart/2005/8/layout/process5"/>
    <dgm:cxn modelId="{8EFC074D-86D7-4989-9F3C-78BAFE98D69E}" srcId="{E9537CDC-1ADF-4958-AE80-CCE94C73791E}" destId="{4EC32B52-09F6-4217-8539-F690D48ADF81}" srcOrd="2" destOrd="0" parTransId="{CE27418D-0875-4429-B8DC-7B78E6E5E6BF}" sibTransId="{A038DCFC-F56A-413C-9691-5FB438D11CC6}"/>
    <dgm:cxn modelId="{80D37F65-635D-D240-A5F3-F52EECAB91D7}" type="presOf" srcId="{A038DCFC-F56A-413C-9691-5FB438D11CC6}" destId="{2DFEACFE-380D-A64B-9481-010924A84DE8}" srcOrd="0" destOrd="0" presId="urn:microsoft.com/office/officeart/2005/8/layout/process5"/>
    <dgm:cxn modelId="{4488547A-069D-524D-9A34-C491874450E3}" type="presOf" srcId="{7EA5AECB-59B7-4AE8-9512-F8B44D4B8E06}" destId="{C058BC78-F9F6-8A43-8176-C66E133D0043}" srcOrd="0" destOrd="0" presId="urn:microsoft.com/office/officeart/2005/8/layout/process5"/>
    <dgm:cxn modelId="{D29FEA7E-6F07-AD4C-87B3-D07C0A168B36}" type="presOf" srcId="{A038DCFC-F56A-413C-9691-5FB438D11CC6}" destId="{1F9AD4D9-9CF7-5147-BC9E-7B492B90A632}" srcOrd="1" destOrd="0" presId="urn:microsoft.com/office/officeart/2005/8/layout/process5"/>
    <dgm:cxn modelId="{8ED2AD8E-65F2-AC43-9F11-8C623F8E8DC0}" type="presOf" srcId="{ED1EE00C-6503-4DE7-8E40-BF28781024E7}" destId="{87F01F23-6599-5449-BA89-5C4CCABDE850}" srcOrd="0" destOrd="0" presId="urn:microsoft.com/office/officeart/2005/8/layout/process5"/>
    <dgm:cxn modelId="{FF664C93-FDD4-4CDA-B1B5-93D4497E9929}" srcId="{E9537CDC-1ADF-4958-AE80-CCE94C73791E}" destId="{7EA5AECB-59B7-4AE8-9512-F8B44D4B8E06}" srcOrd="1" destOrd="0" parTransId="{6CA32DDB-606C-4CAF-9AA3-C7B3C428BD6A}" sibTransId="{3B33D140-80FA-466D-A4E1-AEB2588C1179}"/>
    <dgm:cxn modelId="{37241695-4E4B-5045-818A-EA4FFD78499B}" type="presOf" srcId="{3B33D140-80FA-466D-A4E1-AEB2588C1179}" destId="{C519D84B-6EED-AF41-BCD1-0FDD238D6E12}" srcOrd="1" destOrd="0" presId="urn:microsoft.com/office/officeart/2005/8/layout/process5"/>
    <dgm:cxn modelId="{2E2352D8-E1B2-984B-B0B7-10E095E59DC8}" type="presOf" srcId="{E9537CDC-1ADF-4958-AE80-CCE94C73791E}" destId="{901F4354-89A5-EE45-8061-9AFA1E5FC163}" srcOrd="0" destOrd="0" presId="urn:microsoft.com/office/officeart/2005/8/layout/process5"/>
    <dgm:cxn modelId="{A59F9A61-CE9C-C449-8CA8-5785D05F4159}" type="presParOf" srcId="{901F4354-89A5-EE45-8061-9AFA1E5FC163}" destId="{1FFB4B7F-FDA4-C443-A341-E253A8F6CBB1}" srcOrd="0" destOrd="0" presId="urn:microsoft.com/office/officeart/2005/8/layout/process5"/>
    <dgm:cxn modelId="{B98168B8-D69E-9C47-9BC2-3656B050F5FC}" type="presParOf" srcId="{901F4354-89A5-EE45-8061-9AFA1E5FC163}" destId="{2EB54E9C-400E-DF4B-A506-74CB1FE0D261}" srcOrd="1" destOrd="0" presId="urn:microsoft.com/office/officeart/2005/8/layout/process5"/>
    <dgm:cxn modelId="{28D64DBE-596E-3C4B-BF2F-EC20B3CC0D93}" type="presParOf" srcId="{2EB54E9C-400E-DF4B-A506-74CB1FE0D261}" destId="{1B12C2C8-EE1D-3440-8CC0-EE0ADB4979CC}" srcOrd="0" destOrd="0" presId="urn:microsoft.com/office/officeart/2005/8/layout/process5"/>
    <dgm:cxn modelId="{2E79F643-CD64-AC4D-A92B-4F29CD2F9C75}" type="presParOf" srcId="{901F4354-89A5-EE45-8061-9AFA1E5FC163}" destId="{C058BC78-F9F6-8A43-8176-C66E133D0043}" srcOrd="2" destOrd="0" presId="urn:microsoft.com/office/officeart/2005/8/layout/process5"/>
    <dgm:cxn modelId="{6873C0C7-76FC-5540-9AF7-CB6783ACD99C}" type="presParOf" srcId="{901F4354-89A5-EE45-8061-9AFA1E5FC163}" destId="{391EDBB9-F586-924A-A0CB-BF9241F749E1}" srcOrd="3" destOrd="0" presId="urn:microsoft.com/office/officeart/2005/8/layout/process5"/>
    <dgm:cxn modelId="{C8579056-A1BF-1645-B8B9-32EDDC81D292}" type="presParOf" srcId="{391EDBB9-F586-924A-A0CB-BF9241F749E1}" destId="{C519D84B-6EED-AF41-BCD1-0FDD238D6E12}" srcOrd="0" destOrd="0" presId="urn:microsoft.com/office/officeart/2005/8/layout/process5"/>
    <dgm:cxn modelId="{82775EFC-AACC-2848-8CCD-9412E0B22349}" type="presParOf" srcId="{901F4354-89A5-EE45-8061-9AFA1E5FC163}" destId="{34539D35-0359-1C46-876E-22B33F7006F7}" srcOrd="4" destOrd="0" presId="urn:microsoft.com/office/officeart/2005/8/layout/process5"/>
    <dgm:cxn modelId="{FA534BB6-0794-0241-ABC2-70C92BD33CD2}" type="presParOf" srcId="{901F4354-89A5-EE45-8061-9AFA1E5FC163}" destId="{2DFEACFE-380D-A64B-9481-010924A84DE8}" srcOrd="5" destOrd="0" presId="urn:microsoft.com/office/officeart/2005/8/layout/process5"/>
    <dgm:cxn modelId="{F8F0607C-7B4E-514A-AEBB-097B9597426D}" type="presParOf" srcId="{2DFEACFE-380D-A64B-9481-010924A84DE8}" destId="{1F9AD4D9-9CF7-5147-BC9E-7B492B90A632}" srcOrd="0" destOrd="0" presId="urn:microsoft.com/office/officeart/2005/8/layout/process5"/>
    <dgm:cxn modelId="{E798483D-CC55-0242-B8B7-7D9BC9D0F11D}" type="presParOf" srcId="{901F4354-89A5-EE45-8061-9AFA1E5FC163}" destId="{87F01F23-6599-5449-BA89-5C4CCABDE850}"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8C1401-9CA8-9D40-9CDB-89028370F0FD}" type="doc">
      <dgm:prSet loTypeId="urn:microsoft.com/office/officeart/2008/layout/CircularPictureCallout" loCatId="" qsTypeId="urn:microsoft.com/office/officeart/2005/8/quickstyle/simple1" qsCatId="simple" csTypeId="urn:microsoft.com/office/officeart/2005/8/colors/accent0_3" csCatId="mainScheme" phldr="1"/>
      <dgm:spPr/>
      <dgm:t>
        <a:bodyPr/>
        <a:lstStyle/>
        <a:p>
          <a:endParaRPr lang="en-US"/>
        </a:p>
      </dgm:t>
    </dgm:pt>
    <dgm:pt modelId="{5CF2288E-AEB2-5940-8597-86C19A23C45B}">
      <dgm:prSet/>
      <dgm:spPr>
        <a:solidFill>
          <a:schemeClr val="tx1"/>
        </a:solidFill>
      </dgm:spPr>
      <dgm:t>
        <a:bodyPr/>
        <a:lstStyle/>
        <a:p>
          <a:r>
            <a:rPr lang="en-US" b="1" dirty="0"/>
            <a:t>Never mass vaccinate a population with a non-sterilizing product across all age groups during a pandemic.</a:t>
          </a:r>
        </a:p>
        <a:p>
          <a:r>
            <a:rPr lang="en-US" b="0" dirty="0"/>
            <a:t>Geert Vanden </a:t>
          </a:r>
          <a:r>
            <a:rPr lang="en-US" b="0" dirty="0" err="1"/>
            <a:t>Bossche</a:t>
          </a:r>
          <a:r>
            <a:rPr lang="en-US" b="0" dirty="0"/>
            <a:t>, DVM, PhD</a:t>
          </a:r>
        </a:p>
      </dgm:t>
    </dgm:pt>
    <dgm:pt modelId="{2A47D393-B4A2-0E4C-8EE0-43D8A32F55C9}" type="parTrans" cxnId="{E5B39689-2446-0F46-96BE-E040D6DFDC75}">
      <dgm:prSet/>
      <dgm:spPr/>
      <dgm:t>
        <a:bodyPr/>
        <a:lstStyle/>
        <a:p>
          <a:endParaRPr lang="en-US"/>
        </a:p>
      </dgm:t>
    </dgm:pt>
    <dgm:pt modelId="{4BE021B5-A503-204E-9FAF-17DE2146AA38}" type="sibTrans" cxnId="{E5B39689-2446-0F46-96BE-E040D6DFDC75}">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6F418196-EE4C-6243-89DE-5C9474AB7098}">
      <dgm:prSet phldrT="[Text]"/>
      <dgm:spPr/>
      <dgm:t>
        <a:bodyPr/>
        <a:lstStyle/>
        <a:p>
          <a:pPr rtl="0"/>
          <a:r>
            <a:rPr lang="en-US" b="1"/>
            <a:t>Needless</a:t>
          </a:r>
          <a:r>
            <a:rPr lang="en-US"/>
            <a:t> COVID-19 is not a childhood disease</a:t>
          </a:r>
        </a:p>
      </dgm:t>
    </dgm:pt>
    <dgm:pt modelId="{7A71954A-BC16-7342-87E1-C67A44710222}" type="parTrans" cxnId="{DEC9B5AC-F150-8E4E-B2D2-A25D376AB9BD}">
      <dgm:prSet/>
      <dgm:spPr/>
      <dgm:t>
        <a:bodyPr/>
        <a:lstStyle/>
        <a:p>
          <a:endParaRPr lang="en-US"/>
        </a:p>
      </dgm:t>
    </dgm:pt>
    <dgm:pt modelId="{23455809-0022-3F4B-8097-9DFCE5A5E893}" type="sibTrans" cxnId="{DEC9B5AC-F150-8E4E-B2D2-A25D376AB9BD}">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DEF38F0F-A699-EC4F-BD57-E40E5303BB3F}">
      <dgm:prSet phldrT="[Text]"/>
      <dgm:spPr/>
      <dgm:t>
        <a:bodyPr/>
        <a:lstStyle/>
        <a:p>
          <a:pPr rtl="0"/>
          <a:r>
            <a:rPr lang="en-US" b="1" dirty="0"/>
            <a:t>Harmful</a:t>
          </a:r>
          <a:r>
            <a:rPr lang="en-US" dirty="0"/>
            <a:t> Adverse events/no safety data</a:t>
          </a:r>
        </a:p>
      </dgm:t>
    </dgm:pt>
    <dgm:pt modelId="{73CF62AF-91BE-CB48-9193-BC3638325586}" type="parTrans" cxnId="{FF4B056F-F754-7544-936E-751D919F5784}">
      <dgm:prSet/>
      <dgm:spPr/>
      <dgm:t>
        <a:bodyPr/>
        <a:lstStyle/>
        <a:p>
          <a:endParaRPr lang="en-US"/>
        </a:p>
      </dgm:t>
    </dgm:pt>
    <dgm:pt modelId="{3F9B3051-BB0C-014D-9162-67212E3AD3C0}" type="sibTrans" cxnId="{FF4B056F-F754-7544-936E-751D919F5784}">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276630D1-51A1-5746-A5BF-EBFF4323648B}">
      <dgm:prSet phldrT="[Text]"/>
      <dgm:spPr/>
      <dgm:t>
        <a:bodyPr/>
        <a:lstStyle/>
        <a:p>
          <a:pPr rtl="0"/>
          <a:r>
            <a:rPr lang="en-US" b="1"/>
            <a:t>Dangerous</a:t>
          </a:r>
          <a:r>
            <a:rPr lang="en-US"/>
            <a:t> Potential for driving variants of concern</a:t>
          </a:r>
        </a:p>
      </dgm:t>
    </dgm:pt>
    <dgm:pt modelId="{F6655566-FBCD-5F41-AFCD-EC90FB0BCBFE}" type="parTrans" cxnId="{89F470B5-A656-4B4A-9BBC-286DDD2C6A65}">
      <dgm:prSet/>
      <dgm:spPr/>
      <dgm:t>
        <a:bodyPr/>
        <a:lstStyle/>
        <a:p>
          <a:endParaRPr lang="en-US"/>
        </a:p>
      </dgm:t>
    </dgm:pt>
    <dgm:pt modelId="{31FDD2E0-6D86-9140-AEEA-01E8B08B1D11}" type="sibTrans" cxnId="{89F470B5-A656-4B4A-9BBC-286DDD2C6A65}">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32000" r="-32000"/>
          </a:stretch>
        </a:blipFill>
      </dgm:spPr>
      <dgm:t>
        <a:bodyPr/>
        <a:lstStyle/>
        <a:p>
          <a:endParaRPr lang="en-US"/>
        </a:p>
      </dgm:t>
    </dgm:pt>
    <dgm:pt modelId="{41DF102E-6803-B34E-BBBB-7B174566843E}" type="pres">
      <dgm:prSet presAssocID="{FF8C1401-9CA8-9D40-9CDB-89028370F0FD}" presName="Name0" presStyleCnt="0">
        <dgm:presLayoutVars>
          <dgm:chMax val="7"/>
          <dgm:chPref val="7"/>
          <dgm:dir/>
        </dgm:presLayoutVars>
      </dgm:prSet>
      <dgm:spPr/>
    </dgm:pt>
    <dgm:pt modelId="{1625C7CF-48E2-7548-9505-E3A0E0F09CE0}" type="pres">
      <dgm:prSet presAssocID="{FF8C1401-9CA8-9D40-9CDB-89028370F0FD}" presName="Name1" presStyleCnt="0"/>
      <dgm:spPr/>
    </dgm:pt>
    <dgm:pt modelId="{5B326000-7E97-2745-9137-270124BA7BD8}" type="pres">
      <dgm:prSet presAssocID="{4BE021B5-A503-204E-9FAF-17DE2146AA38}" presName="picture_1" presStyleCnt="0"/>
      <dgm:spPr/>
    </dgm:pt>
    <dgm:pt modelId="{8352C472-C749-F248-BB33-3DA3BCB7660E}" type="pres">
      <dgm:prSet presAssocID="{4BE021B5-A503-204E-9FAF-17DE2146AA38}" presName="pictureRepeatNode" presStyleLbl="alignImgPlace1" presStyleIdx="0" presStyleCnt="4"/>
      <dgm:spPr/>
    </dgm:pt>
    <dgm:pt modelId="{78374E86-B242-3249-A7E3-D91E9E97BFE4}" type="pres">
      <dgm:prSet presAssocID="{5CF2288E-AEB2-5940-8597-86C19A23C45B}" presName="text_1" presStyleLbl="node1" presStyleIdx="0" presStyleCnt="0" custLinFactY="-28424" custLinFactNeighborY="-100000">
        <dgm:presLayoutVars>
          <dgm:bulletEnabled val="1"/>
        </dgm:presLayoutVars>
      </dgm:prSet>
      <dgm:spPr/>
    </dgm:pt>
    <dgm:pt modelId="{70DAA5FC-A2DC-DB44-89FA-2B972AB970B8}" type="pres">
      <dgm:prSet presAssocID="{23455809-0022-3F4B-8097-9DFCE5A5E893}" presName="picture_2" presStyleCnt="0"/>
      <dgm:spPr/>
    </dgm:pt>
    <dgm:pt modelId="{A78BBE61-4476-C04A-970B-3FB87D386FF3}" type="pres">
      <dgm:prSet presAssocID="{23455809-0022-3F4B-8097-9DFCE5A5E893}" presName="pictureRepeatNode" presStyleLbl="alignImgPlace1" presStyleIdx="1" presStyleCnt="4"/>
      <dgm:spPr/>
    </dgm:pt>
    <dgm:pt modelId="{EF5CCC07-65F2-0142-A429-2BC29CC5235E}" type="pres">
      <dgm:prSet presAssocID="{6F418196-EE4C-6243-89DE-5C9474AB7098}" presName="line_2" presStyleLbl="parChTrans1D1" presStyleIdx="0" presStyleCnt="3"/>
      <dgm:spPr/>
    </dgm:pt>
    <dgm:pt modelId="{F06D7591-BCD1-AC45-B578-9A95D7079D7C}" type="pres">
      <dgm:prSet presAssocID="{6F418196-EE4C-6243-89DE-5C9474AB7098}" presName="textparent_2" presStyleLbl="node1" presStyleIdx="0" presStyleCnt="0"/>
      <dgm:spPr/>
    </dgm:pt>
    <dgm:pt modelId="{673359D4-1104-DE4E-A2E5-76FC61F094FB}" type="pres">
      <dgm:prSet presAssocID="{6F418196-EE4C-6243-89DE-5C9474AB7098}" presName="text_2" presStyleLbl="revTx" presStyleIdx="0" presStyleCnt="3">
        <dgm:presLayoutVars>
          <dgm:bulletEnabled val="1"/>
        </dgm:presLayoutVars>
      </dgm:prSet>
      <dgm:spPr/>
    </dgm:pt>
    <dgm:pt modelId="{682835BC-B28E-234A-9F48-34B75F2B4FFE}" type="pres">
      <dgm:prSet presAssocID="{3F9B3051-BB0C-014D-9162-67212E3AD3C0}" presName="picture_3" presStyleCnt="0"/>
      <dgm:spPr/>
    </dgm:pt>
    <dgm:pt modelId="{4A184797-F13D-9F40-9A80-3157F9941C7E}" type="pres">
      <dgm:prSet presAssocID="{3F9B3051-BB0C-014D-9162-67212E3AD3C0}" presName="pictureRepeatNode" presStyleLbl="alignImgPlace1" presStyleIdx="2" presStyleCnt="4"/>
      <dgm:spPr/>
    </dgm:pt>
    <dgm:pt modelId="{E2FCF692-D422-5940-BF10-5FB198BFE813}" type="pres">
      <dgm:prSet presAssocID="{DEF38F0F-A699-EC4F-BD57-E40E5303BB3F}" presName="line_3" presStyleLbl="parChTrans1D1" presStyleIdx="1" presStyleCnt="3"/>
      <dgm:spPr/>
    </dgm:pt>
    <dgm:pt modelId="{E5C88C1C-8AA7-5C48-A302-CF543828E795}" type="pres">
      <dgm:prSet presAssocID="{DEF38F0F-A699-EC4F-BD57-E40E5303BB3F}" presName="textparent_3" presStyleLbl="node1" presStyleIdx="0" presStyleCnt="0"/>
      <dgm:spPr/>
    </dgm:pt>
    <dgm:pt modelId="{D39E4294-CCD5-0342-977D-14BE8551A787}" type="pres">
      <dgm:prSet presAssocID="{DEF38F0F-A699-EC4F-BD57-E40E5303BB3F}" presName="text_3" presStyleLbl="revTx" presStyleIdx="1" presStyleCnt="3">
        <dgm:presLayoutVars>
          <dgm:bulletEnabled val="1"/>
        </dgm:presLayoutVars>
      </dgm:prSet>
      <dgm:spPr/>
    </dgm:pt>
    <dgm:pt modelId="{655A276B-61C9-C343-999F-036F14768FD8}" type="pres">
      <dgm:prSet presAssocID="{31FDD2E0-6D86-9140-AEEA-01E8B08B1D11}" presName="picture_4" presStyleCnt="0"/>
      <dgm:spPr/>
    </dgm:pt>
    <dgm:pt modelId="{74B1BFB1-D833-9941-B478-B16DAE56883C}" type="pres">
      <dgm:prSet presAssocID="{31FDD2E0-6D86-9140-AEEA-01E8B08B1D11}" presName="pictureRepeatNode" presStyleLbl="alignImgPlace1" presStyleIdx="3" presStyleCnt="4"/>
      <dgm:spPr/>
    </dgm:pt>
    <dgm:pt modelId="{C86AFA92-C0DF-BA48-8DB7-258CD136432A}" type="pres">
      <dgm:prSet presAssocID="{276630D1-51A1-5746-A5BF-EBFF4323648B}" presName="line_4" presStyleLbl="parChTrans1D1" presStyleIdx="2" presStyleCnt="3"/>
      <dgm:spPr/>
    </dgm:pt>
    <dgm:pt modelId="{1DAFE40C-4708-6D43-92D0-5792DE805415}" type="pres">
      <dgm:prSet presAssocID="{276630D1-51A1-5746-A5BF-EBFF4323648B}" presName="textparent_4" presStyleLbl="node1" presStyleIdx="0" presStyleCnt="0"/>
      <dgm:spPr/>
    </dgm:pt>
    <dgm:pt modelId="{5A7011F7-E90F-AF42-AAFC-CA6E0BE08806}" type="pres">
      <dgm:prSet presAssocID="{276630D1-51A1-5746-A5BF-EBFF4323648B}" presName="text_4" presStyleLbl="revTx" presStyleIdx="2" presStyleCnt="3">
        <dgm:presLayoutVars>
          <dgm:bulletEnabled val="1"/>
        </dgm:presLayoutVars>
      </dgm:prSet>
      <dgm:spPr/>
    </dgm:pt>
  </dgm:ptLst>
  <dgm:cxnLst>
    <dgm:cxn modelId="{21C9A809-DEA6-7A4A-9E8B-B517F00C2D9F}" type="presOf" srcId="{23455809-0022-3F4B-8097-9DFCE5A5E893}" destId="{A78BBE61-4476-C04A-970B-3FB87D386FF3}" srcOrd="0" destOrd="0" presId="urn:microsoft.com/office/officeart/2008/layout/CircularPictureCallout"/>
    <dgm:cxn modelId="{AA6ADE34-89BF-7147-837D-631644C085A3}" type="presOf" srcId="{DEF38F0F-A699-EC4F-BD57-E40E5303BB3F}" destId="{D39E4294-CCD5-0342-977D-14BE8551A787}" srcOrd="0" destOrd="0" presId="urn:microsoft.com/office/officeart/2008/layout/CircularPictureCallout"/>
    <dgm:cxn modelId="{FF4B056F-F754-7544-936E-751D919F5784}" srcId="{FF8C1401-9CA8-9D40-9CDB-89028370F0FD}" destId="{DEF38F0F-A699-EC4F-BD57-E40E5303BB3F}" srcOrd="2" destOrd="0" parTransId="{73CF62AF-91BE-CB48-9193-BC3638325586}" sibTransId="{3F9B3051-BB0C-014D-9162-67212E3AD3C0}"/>
    <dgm:cxn modelId="{5CA5277B-25F7-CE45-9554-14F411AA693B}" type="presOf" srcId="{4BE021B5-A503-204E-9FAF-17DE2146AA38}" destId="{8352C472-C749-F248-BB33-3DA3BCB7660E}" srcOrd="0" destOrd="0" presId="urn:microsoft.com/office/officeart/2008/layout/CircularPictureCallout"/>
    <dgm:cxn modelId="{D3D5BE7C-A089-4B40-A078-BF4DEBCAFC4C}" type="presOf" srcId="{FF8C1401-9CA8-9D40-9CDB-89028370F0FD}" destId="{41DF102E-6803-B34E-BBBB-7B174566843E}" srcOrd="0" destOrd="0" presId="urn:microsoft.com/office/officeart/2008/layout/CircularPictureCallout"/>
    <dgm:cxn modelId="{E5B39689-2446-0F46-96BE-E040D6DFDC75}" srcId="{FF8C1401-9CA8-9D40-9CDB-89028370F0FD}" destId="{5CF2288E-AEB2-5940-8597-86C19A23C45B}" srcOrd="0" destOrd="0" parTransId="{2A47D393-B4A2-0E4C-8EE0-43D8A32F55C9}" sibTransId="{4BE021B5-A503-204E-9FAF-17DE2146AA38}"/>
    <dgm:cxn modelId="{DEC9B5AC-F150-8E4E-B2D2-A25D376AB9BD}" srcId="{FF8C1401-9CA8-9D40-9CDB-89028370F0FD}" destId="{6F418196-EE4C-6243-89DE-5C9474AB7098}" srcOrd="1" destOrd="0" parTransId="{7A71954A-BC16-7342-87E1-C67A44710222}" sibTransId="{23455809-0022-3F4B-8097-9DFCE5A5E893}"/>
    <dgm:cxn modelId="{89F470B5-A656-4B4A-9BBC-286DDD2C6A65}" srcId="{FF8C1401-9CA8-9D40-9CDB-89028370F0FD}" destId="{276630D1-51A1-5746-A5BF-EBFF4323648B}" srcOrd="3" destOrd="0" parTransId="{F6655566-FBCD-5F41-AFCD-EC90FB0BCBFE}" sibTransId="{31FDD2E0-6D86-9140-AEEA-01E8B08B1D11}"/>
    <dgm:cxn modelId="{A59068BA-5F6A-3549-9317-EAB077948A23}" type="presOf" srcId="{31FDD2E0-6D86-9140-AEEA-01E8B08B1D11}" destId="{74B1BFB1-D833-9941-B478-B16DAE56883C}" srcOrd="0" destOrd="0" presId="urn:microsoft.com/office/officeart/2008/layout/CircularPictureCallout"/>
    <dgm:cxn modelId="{EB7DE3D6-FF2F-D24E-BCF9-1B9F3820C067}" type="presOf" srcId="{5CF2288E-AEB2-5940-8597-86C19A23C45B}" destId="{78374E86-B242-3249-A7E3-D91E9E97BFE4}" srcOrd="0" destOrd="0" presId="urn:microsoft.com/office/officeart/2008/layout/CircularPictureCallout"/>
    <dgm:cxn modelId="{C806D1DD-C26D-AF42-994C-4E7104A6F36D}" type="presOf" srcId="{276630D1-51A1-5746-A5BF-EBFF4323648B}" destId="{5A7011F7-E90F-AF42-AAFC-CA6E0BE08806}" srcOrd="0" destOrd="0" presId="urn:microsoft.com/office/officeart/2008/layout/CircularPictureCallout"/>
    <dgm:cxn modelId="{286B40ED-221F-164D-9E47-16DD810A9782}" type="presOf" srcId="{6F418196-EE4C-6243-89DE-5C9474AB7098}" destId="{673359D4-1104-DE4E-A2E5-76FC61F094FB}" srcOrd="0" destOrd="0" presId="urn:microsoft.com/office/officeart/2008/layout/CircularPictureCallout"/>
    <dgm:cxn modelId="{81898CFC-762C-6348-96BE-1E5AA1E78F1A}" type="presOf" srcId="{3F9B3051-BB0C-014D-9162-67212E3AD3C0}" destId="{4A184797-F13D-9F40-9A80-3157F9941C7E}" srcOrd="0" destOrd="0" presId="urn:microsoft.com/office/officeart/2008/layout/CircularPictureCallout"/>
    <dgm:cxn modelId="{AFB8E706-3C69-F64C-829F-3A44BA7AB674}" type="presParOf" srcId="{41DF102E-6803-B34E-BBBB-7B174566843E}" destId="{1625C7CF-48E2-7548-9505-E3A0E0F09CE0}" srcOrd="0" destOrd="0" presId="urn:microsoft.com/office/officeart/2008/layout/CircularPictureCallout"/>
    <dgm:cxn modelId="{E65A3AFF-1725-EB43-8D0B-D80EDEBC2A52}" type="presParOf" srcId="{1625C7CF-48E2-7548-9505-E3A0E0F09CE0}" destId="{5B326000-7E97-2745-9137-270124BA7BD8}" srcOrd="0" destOrd="0" presId="urn:microsoft.com/office/officeart/2008/layout/CircularPictureCallout"/>
    <dgm:cxn modelId="{46623C5A-61BE-0D46-AD9A-41914A662C37}" type="presParOf" srcId="{5B326000-7E97-2745-9137-270124BA7BD8}" destId="{8352C472-C749-F248-BB33-3DA3BCB7660E}" srcOrd="0" destOrd="0" presId="urn:microsoft.com/office/officeart/2008/layout/CircularPictureCallout"/>
    <dgm:cxn modelId="{4E93D57B-3D9B-954C-A944-4D1A56855D55}" type="presParOf" srcId="{1625C7CF-48E2-7548-9505-E3A0E0F09CE0}" destId="{78374E86-B242-3249-A7E3-D91E9E97BFE4}" srcOrd="1" destOrd="0" presId="urn:microsoft.com/office/officeart/2008/layout/CircularPictureCallout"/>
    <dgm:cxn modelId="{6361D908-6FC8-4C47-B0C8-514206702B17}" type="presParOf" srcId="{1625C7CF-48E2-7548-9505-E3A0E0F09CE0}" destId="{70DAA5FC-A2DC-DB44-89FA-2B972AB970B8}" srcOrd="2" destOrd="0" presId="urn:microsoft.com/office/officeart/2008/layout/CircularPictureCallout"/>
    <dgm:cxn modelId="{C0C9836B-4981-1D4B-B481-473D2B7A3890}" type="presParOf" srcId="{70DAA5FC-A2DC-DB44-89FA-2B972AB970B8}" destId="{A78BBE61-4476-C04A-970B-3FB87D386FF3}" srcOrd="0" destOrd="0" presId="urn:microsoft.com/office/officeart/2008/layout/CircularPictureCallout"/>
    <dgm:cxn modelId="{7DA1307F-525B-C94C-9F89-0F7B94B6F6EC}" type="presParOf" srcId="{1625C7CF-48E2-7548-9505-E3A0E0F09CE0}" destId="{EF5CCC07-65F2-0142-A429-2BC29CC5235E}" srcOrd="3" destOrd="0" presId="urn:microsoft.com/office/officeart/2008/layout/CircularPictureCallout"/>
    <dgm:cxn modelId="{69E2CFA9-6BCA-904B-85B0-CB75E869E385}" type="presParOf" srcId="{1625C7CF-48E2-7548-9505-E3A0E0F09CE0}" destId="{F06D7591-BCD1-AC45-B578-9A95D7079D7C}" srcOrd="4" destOrd="0" presId="urn:microsoft.com/office/officeart/2008/layout/CircularPictureCallout"/>
    <dgm:cxn modelId="{8E718ECC-E4BA-084F-B611-7FB85BAEED31}" type="presParOf" srcId="{F06D7591-BCD1-AC45-B578-9A95D7079D7C}" destId="{673359D4-1104-DE4E-A2E5-76FC61F094FB}" srcOrd="0" destOrd="0" presId="urn:microsoft.com/office/officeart/2008/layout/CircularPictureCallout"/>
    <dgm:cxn modelId="{E966AD71-831F-704B-B9BA-6E8AF3BB3FF5}" type="presParOf" srcId="{1625C7CF-48E2-7548-9505-E3A0E0F09CE0}" destId="{682835BC-B28E-234A-9F48-34B75F2B4FFE}" srcOrd="5" destOrd="0" presId="urn:microsoft.com/office/officeart/2008/layout/CircularPictureCallout"/>
    <dgm:cxn modelId="{E76F15EB-B5FC-2549-B038-45576C410486}" type="presParOf" srcId="{682835BC-B28E-234A-9F48-34B75F2B4FFE}" destId="{4A184797-F13D-9F40-9A80-3157F9941C7E}" srcOrd="0" destOrd="0" presId="urn:microsoft.com/office/officeart/2008/layout/CircularPictureCallout"/>
    <dgm:cxn modelId="{24BC039D-D9CD-784A-93B5-C86E044593A7}" type="presParOf" srcId="{1625C7CF-48E2-7548-9505-E3A0E0F09CE0}" destId="{E2FCF692-D422-5940-BF10-5FB198BFE813}" srcOrd="6" destOrd="0" presId="urn:microsoft.com/office/officeart/2008/layout/CircularPictureCallout"/>
    <dgm:cxn modelId="{08C67711-3212-664B-AE48-8E866D7905CD}" type="presParOf" srcId="{1625C7CF-48E2-7548-9505-E3A0E0F09CE0}" destId="{E5C88C1C-8AA7-5C48-A302-CF543828E795}" srcOrd="7" destOrd="0" presId="urn:microsoft.com/office/officeart/2008/layout/CircularPictureCallout"/>
    <dgm:cxn modelId="{BB4EBD71-1B68-7940-AA32-D8AEB3CA3CBA}" type="presParOf" srcId="{E5C88C1C-8AA7-5C48-A302-CF543828E795}" destId="{D39E4294-CCD5-0342-977D-14BE8551A787}" srcOrd="0" destOrd="0" presId="urn:microsoft.com/office/officeart/2008/layout/CircularPictureCallout"/>
    <dgm:cxn modelId="{5404C9D5-73E7-7F4B-87BA-1BA0188ADBAB}" type="presParOf" srcId="{1625C7CF-48E2-7548-9505-E3A0E0F09CE0}" destId="{655A276B-61C9-C343-999F-036F14768FD8}" srcOrd="8" destOrd="0" presId="urn:microsoft.com/office/officeart/2008/layout/CircularPictureCallout"/>
    <dgm:cxn modelId="{E2B5E0EA-E726-1D42-9DF0-8C244AB1A6C2}" type="presParOf" srcId="{655A276B-61C9-C343-999F-036F14768FD8}" destId="{74B1BFB1-D833-9941-B478-B16DAE56883C}" srcOrd="0" destOrd="0" presId="urn:microsoft.com/office/officeart/2008/layout/CircularPictureCallout"/>
    <dgm:cxn modelId="{4009A883-21E5-E449-98D4-DBDA9219FA45}" type="presParOf" srcId="{1625C7CF-48E2-7548-9505-E3A0E0F09CE0}" destId="{C86AFA92-C0DF-BA48-8DB7-258CD136432A}" srcOrd="9" destOrd="0" presId="urn:microsoft.com/office/officeart/2008/layout/CircularPictureCallout"/>
    <dgm:cxn modelId="{9A1720EB-72F8-4443-A4DE-95931082F0D0}" type="presParOf" srcId="{1625C7CF-48E2-7548-9505-E3A0E0F09CE0}" destId="{1DAFE40C-4708-6D43-92D0-5792DE805415}" srcOrd="10" destOrd="0" presId="urn:microsoft.com/office/officeart/2008/layout/CircularPictureCallout"/>
    <dgm:cxn modelId="{474C96C5-B4A2-344F-87D6-257E20921FA6}" type="presParOf" srcId="{1DAFE40C-4708-6D43-92D0-5792DE805415}" destId="{5A7011F7-E90F-AF42-AAFC-CA6E0BE08806}"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537CDC-1ADF-4958-AE80-CCE94C73791E}" type="doc">
      <dgm:prSet loTypeId="urn:microsoft.com/office/officeart/2005/8/layout/process5" loCatId="process" qsTypeId="urn:microsoft.com/office/officeart/2005/8/quickstyle/simple4" qsCatId="simple" csTypeId="urn:microsoft.com/office/officeart/2005/8/colors/colorful5" csCatId="colorful" phldr="1"/>
      <dgm:spPr/>
      <dgm:t>
        <a:bodyPr/>
        <a:lstStyle/>
        <a:p>
          <a:endParaRPr lang="en-US"/>
        </a:p>
      </dgm:t>
    </dgm:pt>
    <dgm:pt modelId="{B7C6B7F3-D86B-438B-B433-D3373B9762C6}">
      <dgm:prSet/>
      <dgm:spPr>
        <a:solidFill>
          <a:schemeClr val="bg1"/>
        </a:solidFill>
      </dgm:spPr>
      <dgm:t>
        <a:bodyPr/>
        <a:lstStyle/>
        <a:p>
          <a:r>
            <a:rPr lang="en-US" dirty="0">
              <a:solidFill>
                <a:schemeClr val="bg1"/>
              </a:solidFill>
            </a:rPr>
            <a:t>SAFETY AND EFFICACY</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a:solidFill>
          <a:schemeClr val="bg1"/>
        </a:solidFill>
      </dgm:spPr>
      <dgm:t>
        <a:bodyPr/>
        <a:lstStyle/>
        <a:p>
          <a:pPr rtl="0"/>
          <a:endParaRPr lang="en-US"/>
        </a:p>
      </dgm:t>
    </dgm:pt>
    <dgm:pt modelId="{7EA5AECB-59B7-4AE8-9512-F8B44D4B8E06}">
      <dgm:prSet/>
      <dgm:spPr>
        <a:solidFill>
          <a:schemeClr val="bg1"/>
        </a:solidFill>
      </dgm:spPr>
      <dgm:t>
        <a:bodyPr/>
        <a:lstStyle/>
        <a:p>
          <a:r>
            <a:rPr lang="en-US" dirty="0">
              <a:solidFill>
                <a:schemeClr val="bg1"/>
              </a:solidFill>
            </a:rPr>
            <a:t>GENERAL VAERS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a:solidFill>
          <a:schemeClr val="bg1"/>
        </a:solidFill>
      </dgm:spPr>
      <dgm:t>
        <a:bodyPr/>
        <a:lstStyle/>
        <a:p>
          <a:pPr rtl="0"/>
          <a:endParaRPr lang="en-US"/>
        </a:p>
      </dgm:t>
    </dgm:pt>
    <dgm:pt modelId="{4EC32B52-09F6-4217-8539-F690D48ADF81}">
      <dgm:prSet/>
      <dgm:spPr>
        <a:solidFill>
          <a:schemeClr val="bg1"/>
        </a:solidFill>
      </dgm:spPr>
      <dgm:t>
        <a:bodyPr/>
        <a:lstStyle/>
        <a:p>
          <a:r>
            <a:rPr lang="en-US" dirty="0">
              <a:solidFill>
                <a:schemeClr val="bg1"/>
              </a:solidFill>
            </a:rPr>
            <a:t>SPECIFIC VAERS</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a:solidFill>
          <a:schemeClr val="bg1"/>
        </a:solidFill>
      </dgm:spPr>
      <dgm:t>
        <a:bodyPr/>
        <a:lstStyle/>
        <a:p>
          <a:pPr rtl="0"/>
          <a:endParaRPr lang="en-US"/>
        </a:p>
      </dgm:t>
    </dgm:pt>
    <dgm:pt modelId="{ED1EE00C-6503-4DE7-8E40-BF28781024E7}">
      <dgm:prSet/>
      <dgm:spPr/>
      <dgm:t>
        <a:bodyPr/>
        <a:lstStyle/>
        <a:p>
          <a:r>
            <a:rPr lang="en-US" dirty="0"/>
            <a:t>WHAT CAN WE DO?</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901F4354-89A5-EE45-8061-9AFA1E5FC163}" type="pres">
      <dgm:prSet presAssocID="{E9537CDC-1ADF-4958-AE80-CCE94C73791E}" presName="diagram" presStyleCnt="0">
        <dgm:presLayoutVars>
          <dgm:dir/>
          <dgm:resizeHandles val="exact"/>
        </dgm:presLayoutVars>
      </dgm:prSet>
      <dgm:spPr/>
    </dgm:pt>
    <dgm:pt modelId="{1FFB4B7F-FDA4-C443-A341-E253A8F6CBB1}" type="pres">
      <dgm:prSet presAssocID="{B7C6B7F3-D86B-438B-B433-D3373B9762C6}" presName="node" presStyleLbl="node1" presStyleIdx="0" presStyleCnt="4">
        <dgm:presLayoutVars>
          <dgm:bulletEnabled val="1"/>
        </dgm:presLayoutVars>
      </dgm:prSet>
      <dgm:spPr/>
    </dgm:pt>
    <dgm:pt modelId="{2EB54E9C-400E-DF4B-A506-74CB1FE0D261}" type="pres">
      <dgm:prSet presAssocID="{99F3D913-CE96-4827-B2E4-CA7EAD82E420}" presName="sibTrans" presStyleLbl="sibTrans2D1" presStyleIdx="0" presStyleCnt="3"/>
      <dgm:spPr/>
    </dgm:pt>
    <dgm:pt modelId="{1B12C2C8-EE1D-3440-8CC0-EE0ADB4979CC}" type="pres">
      <dgm:prSet presAssocID="{99F3D913-CE96-4827-B2E4-CA7EAD82E420}" presName="connectorText" presStyleLbl="sibTrans2D1" presStyleIdx="0" presStyleCnt="3"/>
      <dgm:spPr/>
    </dgm:pt>
    <dgm:pt modelId="{C058BC78-F9F6-8A43-8176-C66E133D0043}" type="pres">
      <dgm:prSet presAssocID="{7EA5AECB-59B7-4AE8-9512-F8B44D4B8E06}" presName="node" presStyleLbl="node1" presStyleIdx="1" presStyleCnt="4">
        <dgm:presLayoutVars>
          <dgm:bulletEnabled val="1"/>
        </dgm:presLayoutVars>
      </dgm:prSet>
      <dgm:spPr/>
    </dgm:pt>
    <dgm:pt modelId="{391EDBB9-F586-924A-A0CB-BF9241F749E1}" type="pres">
      <dgm:prSet presAssocID="{3B33D140-80FA-466D-A4E1-AEB2588C1179}" presName="sibTrans" presStyleLbl="sibTrans2D1" presStyleIdx="1" presStyleCnt="3"/>
      <dgm:spPr/>
    </dgm:pt>
    <dgm:pt modelId="{C519D84B-6EED-AF41-BCD1-0FDD238D6E12}" type="pres">
      <dgm:prSet presAssocID="{3B33D140-80FA-466D-A4E1-AEB2588C1179}" presName="connectorText" presStyleLbl="sibTrans2D1" presStyleIdx="1" presStyleCnt="3"/>
      <dgm:spPr/>
    </dgm:pt>
    <dgm:pt modelId="{34539D35-0359-1C46-876E-22B33F7006F7}" type="pres">
      <dgm:prSet presAssocID="{4EC32B52-09F6-4217-8539-F690D48ADF81}" presName="node" presStyleLbl="node1" presStyleIdx="2" presStyleCnt="4">
        <dgm:presLayoutVars>
          <dgm:bulletEnabled val="1"/>
        </dgm:presLayoutVars>
      </dgm:prSet>
      <dgm:spPr/>
    </dgm:pt>
    <dgm:pt modelId="{2DFEACFE-380D-A64B-9481-010924A84DE8}" type="pres">
      <dgm:prSet presAssocID="{A038DCFC-F56A-413C-9691-5FB438D11CC6}" presName="sibTrans" presStyleLbl="sibTrans2D1" presStyleIdx="2" presStyleCnt="3"/>
      <dgm:spPr/>
    </dgm:pt>
    <dgm:pt modelId="{1F9AD4D9-9CF7-5147-BC9E-7B492B90A632}" type="pres">
      <dgm:prSet presAssocID="{A038DCFC-F56A-413C-9691-5FB438D11CC6}" presName="connectorText" presStyleLbl="sibTrans2D1" presStyleIdx="2" presStyleCnt="3"/>
      <dgm:spPr/>
    </dgm:pt>
    <dgm:pt modelId="{87F01F23-6599-5449-BA89-5C4CCABDE850}" type="pres">
      <dgm:prSet presAssocID="{ED1EE00C-6503-4DE7-8E40-BF28781024E7}" presName="node" presStyleLbl="node1" presStyleIdx="3" presStyleCnt="4">
        <dgm:presLayoutVars>
          <dgm:bulletEnabled val="1"/>
        </dgm:presLayoutVars>
      </dgm:prSet>
      <dgm:spPr/>
    </dgm:pt>
  </dgm:ptLst>
  <dgm:cxnLst>
    <dgm:cxn modelId="{A669E808-FE3D-B849-B46A-84D1CDCA6E7C}" type="presOf" srcId="{B7C6B7F3-D86B-438B-B433-D3373B9762C6}" destId="{1FFB4B7F-FDA4-C443-A341-E253A8F6CBB1}" srcOrd="0" destOrd="0" presId="urn:microsoft.com/office/officeart/2005/8/layout/process5"/>
    <dgm:cxn modelId="{F6CDD40D-F40A-FC4A-9D61-2AD7C42C24D7}" type="presOf" srcId="{99F3D913-CE96-4827-B2E4-CA7EAD82E420}" destId="{2EB54E9C-400E-DF4B-A506-74CB1FE0D261}" srcOrd="0" destOrd="0" presId="urn:microsoft.com/office/officeart/2005/8/layout/process5"/>
    <dgm:cxn modelId="{82AAA513-9455-7E44-93A0-43FA6C3A78F4}" type="presOf" srcId="{4EC32B52-09F6-4217-8539-F690D48ADF81}" destId="{34539D35-0359-1C46-876E-22B33F7006F7}" srcOrd="0" destOrd="0" presId="urn:microsoft.com/office/officeart/2005/8/layout/process5"/>
    <dgm:cxn modelId="{9C843924-195E-4A2C-B5A2-D64D28A7969C}" srcId="{E9537CDC-1ADF-4958-AE80-CCE94C73791E}" destId="{B7C6B7F3-D86B-438B-B433-D3373B9762C6}" srcOrd="0" destOrd="0" parTransId="{2CAAF4A3-3F15-4F7D-98A2-C8219A3E5B7D}" sibTransId="{99F3D913-CE96-4827-B2E4-CA7EAD82E420}"/>
    <dgm:cxn modelId="{A131E632-FECB-6345-BB9A-0FCA439A036C}" type="presOf" srcId="{99F3D913-CE96-4827-B2E4-CA7EAD82E420}" destId="{1B12C2C8-EE1D-3440-8CC0-EE0ADB4979CC}" srcOrd="1" destOrd="0" presId="urn:microsoft.com/office/officeart/2005/8/layout/process5"/>
    <dgm:cxn modelId="{90FB0439-BA82-4344-9B1E-A3BD650E5CBE}" srcId="{E9537CDC-1ADF-4958-AE80-CCE94C73791E}" destId="{ED1EE00C-6503-4DE7-8E40-BF28781024E7}" srcOrd="3" destOrd="0" parTransId="{FB1CE6CE-9D25-45A0-9675-6200A6E75B5F}" sibTransId="{049F1C6D-74B0-46F5-9DC5-3FE82D090299}"/>
    <dgm:cxn modelId="{8D3C4F4C-33BD-7D4C-BE58-DB1D23EF56D3}" type="presOf" srcId="{3B33D140-80FA-466D-A4E1-AEB2588C1179}" destId="{391EDBB9-F586-924A-A0CB-BF9241F749E1}" srcOrd="0" destOrd="0" presId="urn:microsoft.com/office/officeart/2005/8/layout/process5"/>
    <dgm:cxn modelId="{8EFC074D-86D7-4989-9F3C-78BAFE98D69E}" srcId="{E9537CDC-1ADF-4958-AE80-CCE94C73791E}" destId="{4EC32B52-09F6-4217-8539-F690D48ADF81}" srcOrd="2" destOrd="0" parTransId="{CE27418D-0875-4429-B8DC-7B78E6E5E6BF}" sibTransId="{A038DCFC-F56A-413C-9691-5FB438D11CC6}"/>
    <dgm:cxn modelId="{80D37F65-635D-D240-A5F3-F52EECAB91D7}" type="presOf" srcId="{A038DCFC-F56A-413C-9691-5FB438D11CC6}" destId="{2DFEACFE-380D-A64B-9481-010924A84DE8}" srcOrd="0" destOrd="0" presId="urn:microsoft.com/office/officeart/2005/8/layout/process5"/>
    <dgm:cxn modelId="{4488547A-069D-524D-9A34-C491874450E3}" type="presOf" srcId="{7EA5AECB-59B7-4AE8-9512-F8B44D4B8E06}" destId="{C058BC78-F9F6-8A43-8176-C66E133D0043}" srcOrd="0" destOrd="0" presId="urn:microsoft.com/office/officeart/2005/8/layout/process5"/>
    <dgm:cxn modelId="{D29FEA7E-6F07-AD4C-87B3-D07C0A168B36}" type="presOf" srcId="{A038DCFC-F56A-413C-9691-5FB438D11CC6}" destId="{1F9AD4D9-9CF7-5147-BC9E-7B492B90A632}" srcOrd="1" destOrd="0" presId="urn:microsoft.com/office/officeart/2005/8/layout/process5"/>
    <dgm:cxn modelId="{8ED2AD8E-65F2-AC43-9F11-8C623F8E8DC0}" type="presOf" srcId="{ED1EE00C-6503-4DE7-8E40-BF28781024E7}" destId="{87F01F23-6599-5449-BA89-5C4CCABDE850}" srcOrd="0" destOrd="0" presId="urn:microsoft.com/office/officeart/2005/8/layout/process5"/>
    <dgm:cxn modelId="{FF664C93-FDD4-4CDA-B1B5-93D4497E9929}" srcId="{E9537CDC-1ADF-4958-AE80-CCE94C73791E}" destId="{7EA5AECB-59B7-4AE8-9512-F8B44D4B8E06}" srcOrd="1" destOrd="0" parTransId="{6CA32DDB-606C-4CAF-9AA3-C7B3C428BD6A}" sibTransId="{3B33D140-80FA-466D-A4E1-AEB2588C1179}"/>
    <dgm:cxn modelId="{37241695-4E4B-5045-818A-EA4FFD78499B}" type="presOf" srcId="{3B33D140-80FA-466D-A4E1-AEB2588C1179}" destId="{C519D84B-6EED-AF41-BCD1-0FDD238D6E12}" srcOrd="1" destOrd="0" presId="urn:microsoft.com/office/officeart/2005/8/layout/process5"/>
    <dgm:cxn modelId="{2E2352D8-E1B2-984B-B0B7-10E095E59DC8}" type="presOf" srcId="{E9537CDC-1ADF-4958-AE80-CCE94C73791E}" destId="{901F4354-89A5-EE45-8061-9AFA1E5FC163}" srcOrd="0" destOrd="0" presId="urn:microsoft.com/office/officeart/2005/8/layout/process5"/>
    <dgm:cxn modelId="{A59F9A61-CE9C-C449-8CA8-5785D05F4159}" type="presParOf" srcId="{901F4354-89A5-EE45-8061-9AFA1E5FC163}" destId="{1FFB4B7F-FDA4-C443-A341-E253A8F6CBB1}" srcOrd="0" destOrd="0" presId="urn:microsoft.com/office/officeart/2005/8/layout/process5"/>
    <dgm:cxn modelId="{B98168B8-D69E-9C47-9BC2-3656B050F5FC}" type="presParOf" srcId="{901F4354-89A5-EE45-8061-9AFA1E5FC163}" destId="{2EB54E9C-400E-DF4B-A506-74CB1FE0D261}" srcOrd="1" destOrd="0" presId="urn:microsoft.com/office/officeart/2005/8/layout/process5"/>
    <dgm:cxn modelId="{28D64DBE-596E-3C4B-BF2F-EC20B3CC0D93}" type="presParOf" srcId="{2EB54E9C-400E-DF4B-A506-74CB1FE0D261}" destId="{1B12C2C8-EE1D-3440-8CC0-EE0ADB4979CC}" srcOrd="0" destOrd="0" presId="urn:microsoft.com/office/officeart/2005/8/layout/process5"/>
    <dgm:cxn modelId="{2E79F643-CD64-AC4D-A92B-4F29CD2F9C75}" type="presParOf" srcId="{901F4354-89A5-EE45-8061-9AFA1E5FC163}" destId="{C058BC78-F9F6-8A43-8176-C66E133D0043}" srcOrd="2" destOrd="0" presId="urn:microsoft.com/office/officeart/2005/8/layout/process5"/>
    <dgm:cxn modelId="{6873C0C7-76FC-5540-9AF7-CB6783ACD99C}" type="presParOf" srcId="{901F4354-89A5-EE45-8061-9AFA1E5FC163}" destId="{391EDBB9-F586-924A-A0CB-BF9241F749E1}" srcOrd="3" destOrd="0" presId="urn:microsoft.com/office/officeart/2005/8/layout/process5"/>
    <dgm:cxn modelId="{C8579056-A1BF-1645-B8B9-32EDDC81D292}" type="presParOf" srcId="{391EDBB9-F586-924A-A0CB-BF9241F749E1}" destId="{C519D84B-6EED-AF41-BCD1-0FDD238D6E12}" srcOrd="0" destOrd="0" presId="urn:microsoft.com/office/officeart/2005/8/layout/process5"/>
    <dgm:cxn modelId="{82775EFC-AACC-2848-8CCD-9412E0B22349}" type="presParOf" srcId="{901F4354-89A5-EE45-8061-9AFA1E5FC163}" destId="{34539D35-0359-1C46-876E-22B33F7006F7}" srcOrd="4" destOrd="0" presId="urn:microsoft.com/office/officeart/2005/8/layout/process5"/>
    <dgm:cxn modelId="{FA534BB6-0794-0241-ABC2-70C92BD33CD2}" type="presParOf" srcId="{901F4354-89A5-EE45-8061-9AFA1E5FC163}" destId="{2DFEACFE-380D-A64B-9481-010924A84DE8}" srcOrd="5" destOrd="0" presId="urn:microsoft.com/office/officeart/2005/8/layout/process5"/>
    <dgm:cxn modelId="{F8F0607C-7B4E-514A-AEBB-097B9597426D}" type="presParOf" srcId="{2DFEACFE-380D-A64B-9481-010924A84DE8}" destId="{1F9AD4D9-9CF7-5147-BC9E-7B492B90A632}" srcOrd="0" destOrd="0" presId="urn:microsoft.com/office/officeart/2005/8/layout/process5"/>
    <dgm:cxn modelId="{E798483D-CC55-0242-B8B7-7D9BC9D0F11D}" type="presParOf" srcId="{901F4354-89A5-EE45-8061-9AFA1E5FC163}" destId="{87F01F23-6599-5449-BA89-5C4CCABDE850}"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537CDC-1ADF-4958-AE80-CCE94C73791E}" type="doc">
      <dgm:prSet loTypeId="urn:microsoft.com/office/officeart/2005/8/layout/process5" loCatId="process" qsTypeId="urn:microsoft.com/office/officeart/2005/8/quickstyle/simple4" qsCatId="simple" csTypeId="urn:microsoft.com/office/officeart/2005/8/colors/colorful5" csCatId="colorful" phldr="1"/>
      <dgm:spPr/>
      <dgm:t>
        <a:bodyPr/>
        <a:lstStyle/>
        <a:p>
          <a:endParaRPr lang="en-US"/>
        </a:p>
      </dgm:t>
    </dgm:pt>
    <dgm:pt modelId="{B7C6B7F3-D86B-438B-B433-D3373B9762C6}">
      <dgm:prSet/>
      <dgm:spPr/>
      <dgm:t>
        <a:bodyPr/>
        <a:lstStyle/>
        <a:p>
          <a:r>
            <a:rPr lang="en-US" dirty="0"/>
            <a:t>SAFETY AND EFFICACY</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dgm:t>
        <a:bodyPr/>
        <a:lstStyle/>
        <a:p>
          <a:endParaRPr lang="en-US"/>
        </a:p>
      </dgm:t>
    </dgm:pt>
    <dgm:pt modelId="{7EA5AECB-59B7-4AE8-9512-F8B44D4B8E06}">
      <dgm:prSet/>
      <dgm:spPr/>
      <dgm:t>
        <a:bodyPr/>
        <a:lstStyle/>
        <a:p>
          <a:r>
            <a:rPr lang="en-US" dirty="0"/>
            <a:t>GENERAL VAERS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dgm:t>
        <a:bodyPr/>
        <a:lstStyle/>
        <a:p>
          <a:endParaRPr lang="en-US"/>
        </a:p>
      </dgm:t>
    </dgm:pt>
    <dgm:pt modelId="{4EC32B52-09F6-4217-8539-F690D48ADF81}">
      <dgm:prSet/>
      <dgm:spPr/>
      <dgm:t>
        <a:bodyPr/>
        <a:lstStyle/>
        <a:p>
          <a:r>
            <a:rPr lang="en-US" dirty="0"/>
            <a:t>SPECIFIC VAERS</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dgm:t>
        <a:bodyPr/>
        <a:lstStyle/>
        <a:p>
          <a:endParaRPr lang="en-US"/>
        </a:p>
      </dgm:t>
    </dgm:pt>
    <dgm:pt modelId="{ED1EE00C-6503-4DE7-8E40-BF28781024E7}">
      <dgm:prSet/>
      <dgm:spPr/>
      <dgm:t>
        <a:bodyPr/>
        <a:lstStyle/>
        <a:p>
          <a:r>
            <a:rPr lang="en-US" dirty="0"/>
            <a:t>WHAT CAN WE DO?</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901F4354-89A5-EE45-8061-9AFA1E5FC163}" type="pres">
      <dgm:prSet presAssocID="{E9537CDC-1ADF-4958-AE80-CCE94C73791E}" presName="diagram" presStyleCnt="0">
        <dgm:presLayoutVars>
          <dgm:dir/>
          <dgm:resizeHandles val="exact"/>
        </dgm:presLayoutVars>
      </dgm:prSet>
      <dgm:spPr/>
    </dgm:pt>
    <dgm:pt modelId="{1FFB4B7F-FDA4-C443-A341-E253A8F6CBB1}" type="pres">
      <dgm:prSet presAssocID="{B7C6B7F3-D86B-438B-B433-D3373B9762C6}" presName="node" presStyleLbl="node1" presStyleIdx="0" presStyleCnt="4">
        <dgm:presLayoutVars>
          <dgm:bulletEnabled val="1"/>
        </dgm:presLayoutVars>
      </dgm:prSet>
      <dgm:spPr/>
    </dgm:pt>
    <dgm:pt modelId="{2EB54E9C-400E-DF4B-A506-74CB1FE0D261}" type="pres">
      <dgm:prSet presAssocID="{99F3D913-CE96-4827-B2E4-CA7EAD82E420}" presName="sibTrans" presStyleLbl="sibTrans2D1" presStyleIdx="0" presStyleCnt="3"/>
      <dgm:spPr/>
    </dgm:pt>
    <dgm:pt modelId="{1B12C2C8-EE1D-3440-8CC0-EE0ADB4979CC}" type="pres">
      <dgm:prSet presAssocID="{99F3D913-CE96-4827-B2E4-CA7EAD82E420}" presName="connectorText" presStyleLbl="sibTrans2D1" presStyleIdx="0" presStyleCnt="3"/>
      <dgm:spPr/>
    </dgm:pt>
    <dgm:pt modelId="{C058BC78-F9F6-8A43-8176-C66E133D0043}" type="pres">
      <dgm:prSet presAssocID="{7EA5AECB-59B7-4AE8-9512-F8B44D4B8E06}" presName="node" presStyleLbl="node1" presStyleIdx="1" presStyleCnt="4">
        <dgm:presLayoutVars>
          <dgm:bulletEnabled val="1"/>
        </dgm:presLayoutVars>
      </dgm:prSet>
      <dgm:spPr/>
    </dgm:pt>
    <dgm:pt modelId="{391EDBB9-F586-924A-A0CB-BF9241F749E1}" type="pres">
      <dgm:prSet presAssocID="{3B33D140-80FA-466D-A4E1-AEB2588C1179}" presName="sibTrans" presStyleLbl="sibTrans2D1" presStyleIdx="1" presStyleCnt="3"/>
      <dgm:spPr/>
    </dgm:pt>
    <dgm:pt modelId="{C519D84B-6EED-AF41-BCD1-0FDD238D6E12}" type="pres">
      <dgm:prSet presAssocID="{3B33D140-80FA-466D-A4E1-AEB2588C1179}" presName="connectorText" presStyleLbl="sibTrans2D1" presStyleIdx="1" presStyleCnt="3"/>
      <dgm:spPr/>
    </dgm:pt>
    <dgm:pt modelId="{34539D35-0359-1C46-876E-22B33F7006F7}" type="pres">
      <dgm:prSet presAssocID="{4EC32B52-09F6-4217-8539-F690D48ADF81}" presName="node" presStyleLbl="node1" presStyleIdx="2" presStyleCnt="4">
        <dgm:presLayoutVars>
          <dgm:bulletEnabled val="1"/>
        </dgm:presLayoutVars>
      </dgm:prSet>
      <dgm:spPr/>
    </dgm:pt>
    <dgm:pt modelId="{2DFEACFE-380D-A64B-9481-010924A84DE8}" type="pres">
      <dgm:prSet presAssocID="{A038DCFC-F56A-413C-9691-5FB438D11CC6}" presName="sibTrans" presStyleLbl="sibTrans2D1" presStyleIdx="2" presStyleCnt="3"/>
      <dgm:spPr/>
    </dgm:pt>
    <dgm:pt modelId="{1F9AD4D9-9CF7-5147-BC9E-7B492B90A632}" type="pres">
      <dgm:prSet presAssocID="{A038DCFC-F56A-413C-9691-5FB438D11CC6}" presName="connectorText" presStyleLbl="sibTrans2D1" presStyleIdx="2" presStyleCnt="3"/>
      <dgm:spPr/>
    </dgm:pt>
    <dgm:pt modelId="{87F01F23-6599-5449-BA89-5C4CCABDE850}" type="pres">
      <dgm:prSet presAssocID="{ED1EE00C-6503-4DE7-8E40-BF28781024E7}" presName="node" presStyleLbl="node1" presStyleIdx="3" presStyleCnt="4">
        <dgm:presLayoutVars>
          <dgm:bulletEnabled val="1"/>
        </dgm:presLayoutVars>
      </dgm:prSet>
      <dgm:spPr/>
    </dgm:pt>
  </dgm:ptLst>
  <dgm:cxnLst>
    <dgm:cxn modelId="{A669E808-FE3D-B849-B46A-84D1CDCA6E7C}" type="presOf" srcId="{B7C6B7F3-D86B-438B-B433-D3373B9762C6}" destId="{1FFB4B7F-FDA4-C443-A341-E253A8F6CBB1}" srcOrd="0" destOrd="0" presId="urn:microsoft.com/office/officeart/2005/8/layout/process5"/>
    <dgm:cxn modelId="{F6CDD40D-F40A-FC4A-9D61-2AD7C42C24D7}" type="presOf" srcId="{99F3D913-CE96-4827-B2E4-CA7EAD82E420}" destId="{2EB54E9C-400E-DF4B-A506-74CB1FE0D261}" srcOrd="0" destOrd="0" presId="urn:microsoft.com/office/officeart/2005/8/layout/process5"/>
    <dgm:cxn modelId="{82AAA513-9455-7E44-93A0-43FA6C3A78F4}" type="presOf" srcId="{4EC32B52-09F6-4217-8539-F690D48ADF81}" destId="{34539D35-0359-1C46-876E-22B33F7006F7}" srcOrd="0" destOrd="0" presId="urn:microsoft.com/office/officeart/2005/8/layout/process5"/>
    <dgm:cxn modelId="{9C843924-195E-4A2C-B5A2-D64D28A7969C}" srcId="{E9537CDC-1ADF-4958-AE80-CCE94C73791E}" destId="{B7C6B7F3-D86B-438B-B433-D3373B9762C6}" srcOrd="0" destOrd="0" parTransId="{2CAAF4A3-3F15-4F7D-98A2-C8219A3E5B7D}" sibTransId="{99F3D913-CE96-4827-B2E4-CA7EAD82E420}"/>
    <dgm:cxn modelId="{A131E632-FECB-6345-BB9A-0FCA439A036C}" type="presOf" srcId="{99F3D913-CE96-4827-B2E4-CA7EAD82E420}" destId="{1B12C2C8-EE1D-3440-8CC0-EE0ADB4979CC}" srcOrd="1" destOrd="0" presId="urn:microsoft.com/office/officeart/2005/8/layout/process5"/>
    <dgm:cxn modelId="{90FB0439-BA82-4344-9B1E-A3BD650E5CBE}" srcId="{E9537CDC-1ADF-4958-AE80-CCE94C73791E}" destId="{ED1EE00C-6503-4DE7-8E40-BF28781024E7}" srcOrd="3" destOrd="0" parTransId="{FB1CE6CE-9D25-45A0-9675-6200A6E75B5F}" sibTransId="{049F1C6D-74B0-46F5-9DC5-3FE82D090299}"/>
    <dgm:cxn modelId="{8D3C4F4C-33BD-7D4C-BE58-DB1D23EF56D3}" type="presOf" srcId="{3B33D140-80FA-466D-A4E1-AEB2588C1179}" destId="{391EDBB9-F586-924A-A0CB-BF9241F749E1}" srcOrd="0" destOrd="0" presId="urn:microsoft.com/office/officeart/2005/8/layout/process5"/>
    <dgm:cxn modelId="{8EFC074D-86D7-4989-9F3C-78BAFE98D69E}" srcId="{E9537CDC-1ADF-4958-AE80-CCE94C73791E}" destId="{4EC32B52-09F6-4217-8539-F690D48ADF81}" srcOrd="2" destOrd="0" parTransId="{CE27418D-0875-4429-B8DC-7B78E6E5E6BF}" sibTransId="{A038DCFC-F56A-413C-9691-5FB438D11CC6}"/>
    <dgm:cxn modelId="{80D37F65-635D-D240-A5F3-F52EECAB91D7}" type="presOf" srcId="{A038DCFC-F56A-413C-9691-5FB438D11CC6}" destId="{2DFEACFE-380D-A64B-9481-010924A84DE8}" srcOrd="0" destOrd="0" presId="urn:microsoft.com/office/officeart/2005/8/layout/process5"/>
    <dgm:cxn modelId="{4488547A-069D-524D-9A34-C491874450E3}" type="presOf" srcId="{7EA5AECB-59B7-4AE8-9512-F8B44D4B8E06}" destId="{C058BC78-F9F6-8A43-8176-C66E133D0043}" srcOrd="0" destOrd="0" presId="urn:microsoft.com/office/officeart/2005/8/layout/process5"/>
    <dgm:cxn modelId="{D29FEA7E-6F07-AD4C-87B3-D07C0A168B36}" type="presOf" srcId="{A038DCFC-F56A-413C-9691-5FB438D11CC6}" destId="{1F9AD4D9-9CF7-5147-BC9E-7B492B90A632}" srcOrd="1" destOrd="0" presId="urn:microsoft.com/office/officeart/2005/8/layout/process5"/>
    <dgm:cxn modelId="{8ED2AD8E-65F2-AC43-9F11-8C623F8E8DC0}" type="presOf" srcId="{ED1EE00C-6503-4DE7-8E40-BF28781024E7}" destId="{87F01F23-6599-5449-BA89-5C4CCABDE850}" srcOrd="0" destOrd="0" presId="urn:microsoft.com/office/officeart/2005/8/layout/process5"/>
    <dgm:cxn modelId="{FF664C93-FDD4-4CDA-B1B5-93D4497E9929}" srcId="{E9537CDC-1ADF-4958-AE80-CCE94C73791E}" destId="{7EA5AECB-59B7-4AE8-9512-F8B44D4B8E06}" srcOrd="1" destOrd="0" parTransId="{6CA32DDB-606C-4CAF-9AA3-C7B3C428BD6A}" sibTransId="{3B33D140-80FA-466D-A4E1-AEB2588C1179}"/>
    <dgm:cxn modelId="{37241695-4E4B-5045-818A-EA4FFD78499B}" type="presOf" srcId="{3B33D140-80FA-466D-A4E1-AEB2588C1179}" destId="{C519D84B-6EED-AF41-BCD1-0FDD238D6E12}" srcOrd="1" destOrd="0" presId="urn:microsoft.com/office/officeart/2005/8/layout/process5"/>
    <dgm:cxn modelId="{2E2352D8-E1B2-984B-B0B7-10E095E59DC8}" type="presOf" srcId="{E9537CDC-1ADF-4958-AE80-CCE94C73791E}" destId="{901F4354-89A5-EE45-8061-9AFA1E5FC163}" srcOrd="0" destOrd="0" presId="urn:microsoft.com/office/officeart/2005/8/layout/process5"/>
    <dgm:cxn modelId="{A59F9A61-CE9C-C449-8CA8-5785D05F4159}" type="presParOf" srcId="{901F4354-89A5-EE45-8061-9AFA1E5FC163}" destId="{1FFB4B7F-FDA4-C443-A341-E253A8F6CBB1}" srcOrd="0" destOrd="0" presId="urn:microsoft.com/office/officeart/2005/8/layout/process5"/>
    <dgm:cxn modelId="{B98168B8-D69E-9C47-9BC2-3656B050F5FC}" type="presParOf" srcId="{901F4354-89A5-EE45-8061-9AFA1E5FC163}" destId="{2EB54E9C-400E-DF4B-A506-74CB1FE0D261}" srcOrd="1" destOrd="0" presId="urn:microsoft.com/office/officeart/2005/8/layout/process5"/>
    <dgm:cxn modelId="{28D64DBE-596E-3C4B-BF2F-EC20B3CC0D93}" type="presParOf" srcId="{2EB54E9C-400E-DF4B-A506-74CB1FE0D261}" destId="{1B12C2C8-EE1D-3440-8CC0-EE0ADB4979CC}" srcOrd="0" destOrd="0" presId="urn:microsoft.com/office/officeart/2005/8/layout/process5"/>
    <dgm:cxn modelId="{2E79F643-CD64-AC4D-A92B-4F29CD2F9C75}" type="presParOf" srcId="{901F4354-89A5-EE45-8061-9AFA1E5FC163}" destId="{C058BC78-F9F6-8A43-8176-C66E133D0043}" srcOrd="2" destOrd="0" presId="urn:microsoft.com/office/officeart/2005/8/layout/process5"/>
    <dgm:cxn modelId="{6873C0C7-76FC-5540-9AF7-CB6783ACD99C}" type="presParOf" srcId="{901F4354-89A5-EE45-8061-9AFA1E5FC163}" destId="{391EDBB9-F586-924A-A0CB-BF9241F749E1}" srcOrd="3" destOrd="0" presId="urn:microsoft.com/office/officeart/2005/8/layout/process5"/>
    <dgm:cxn modelId="{C8579056-A1BF-1645-B8B9-32EDDC81D292}" type="presParOf" srcId="{391EDBB9-F586-924A-A0CB-BF9241F749E1}" destId="{C519D84B-6EED-AF41-BCD1-0FDD238D6E12}" srcOrd="0" destOrd="0" presId="urn:microsoft.com/office/officeart/2005/8/layout/process5"/>
    <dgm:cxn modelId="{82775EFC-AACC-2848-8CCD-9412E0B22349}" type="presParOf" srcId="{901F4354-89A5-EE45-8061-9AFA1E5FC163}" destId="{34539D35-0359-1C46-876E-22B33F7006F7}" srcOrd="4" destOrd="0" presId="urn:microsoft.com/office/officeart/2005/8/layout/process5"/>
    <dgm:cxn modelId="{FA534BB6-0794-0241-ABC2-70C92BD33CD2}" type="presParOf" srcId="{901F4354-89A5-EE45-8061-9AFA1E5FC163}" destId="{2DFEACFE-380D-A64B-9481-010924A84DE8}" srcOrd="5" destOrd="0" presId="urn:microsoft.com/office/officeart/2005/8/layout/process5"/>
    <dgm:cxn modelId="{F8F0607C-7B4E-514A-AEBB-097B9597426D}" type="presParOf" srcId="{2DFEACFE-380D-A64B-9481-010924A84DE8}" destId="{1F9AD4D9-9CF7-5147-BC9E-7B492B90A632}" srcOrd="0" destOrd="0" presId="urn:microsoft.com/office/officeart/2005/8/layout/process5"/>
    <dgm:cxn modelId="{E798483D-CC55-0242-B8B7-7D9BC9D0F11D}" type="presParOf" srcId="{901F4354-89A5-EE45-8061-9AFA1E5FC163}" destId="{87F01F23-6599-5449-BA89-5C4CCABDE850}"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E89C22-2735-5040-8ECC-F2C53C67138A}">
      <dsp:nvSpPr>
        <dsp:cNvPr id="0" name=""/>
        <dsp:cNvSpPr/>
      </dsp:nvSpPr>
      <dsp:spPr>
        <a:xfrm>
          <a:off x="0" y="88379"/>
          <a:ext cx="5744684" cy="7150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What is VAERS?</a:t>
          </a:r>
        </a:p>
      </dsp:txBody>
      <dsp:txXfrm>
        <a:off x="34906" y="123285"/>
        <a:ext cx="5674872" cy="645240"/>
      </dsp:txXfrm>
    </dsp:sp>
    <dsp:sp modelId="{33145A7E-687B-3445-B2E5-15A826940A83}">
      <dsp:nvSpPr>
        <dsp:cNvPr id="0" name=""/>
        <dsp:cNvSpPr/>
      </dsp:nvSpPr>
      <dsp:spPr>
        <a:xfrm>
          <a:off x="0" y="855272"/>
          <a:ext cx="5744684" cy="715052"/>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What is an adverse event (AE)?</a:t>
          </a:r>
        </a:p>
      </dsp:txBody>
      <dsp:txXfrm>
        <a:off x="34906" y="890178"/>
        <a:ext cx="5674872" cy="645240"/>
      </dsp:txXfrm>
    </dsp:sp>
    <dsp:sp modelId="{F5613568-7774-A94D-9271-BCEF5DBB5080}">
      <dsp:nvSpPr>
        <dsp:cNvPr id="0" name=""/>
        <dsp:cNvSpPr/>
      </dsp:nvSpPr>
      <dsp:spPr>
        <a:xfrm>
          <a:off x="0" y="1622165"/>
          <a:ext cx="5744684" cy="715052"/>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What is a severe adverse event (SAE)?</a:t>
          </a:r>
        </a:p>
      </dsp:txBody>
      <dsp:txXfrm>
        <a:off x="34906" y="1657071"/>
        <a:ext cx="5674872" cy="645240"/>
      </dsp:txXfrm>
    </dsp:sp>
    <dsp:sp modelId="{CD917DEF-C20D-4A48-9B86-4543857EEA0B}">
      <dsp:nvSpPr>
        <dsp:cNvPr id="0" name=""/>
        <dsp:cNvSpPr/>
      </dsp:nvSpPr>
      <dsp:spPr>
        <a:xfrm>
          <a:off x="0" y="2389058"/>
          <a:ext cx="5744684" cy="715052"/>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Pharmacovigilance in VAERS – detection of AEs not recognized in pre-market testing</a:t>
          </a:r>
        </a:p>
      </dsp:txBody>
      <dsp:txXfrm>
        <a:off x="34906" y="2423964"/>
        <a:ext cx="5674872" cy="645240"/>
      </dsp:txXfrm>
    </dsp:sp>
    <dsp:sp modelId="{CD3761EB-0876-9141-A4F7-563AD5E4D5AD}">
      <dsp:nvSpPr>
        <dsp:cNvPr id="0" name=""/>
        <dsp:cNvSpPr/>
      </dsp:nvSpPr>
      <dsp:spPr>
        <a:xfrm>
          <a:off x="0" y="3155950"/>
          <a:ext cx="5744684" cy="715052"/>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Under-reporting and under-recording a problem</a:t>
          </a:r>
        </a:p>
      </dsp:txBody>
      <dsp:txXfrm>
        <a:off x="34906" y="3190856"/>
        <a:ext cx="5674872" cy="645240"/>
      </dsp:txXfrm>
    </dsp:sp>
    <dsp:sp modelId="{FBFD1B17-1A84-134C-BB07-23167AA6D1A4}">
      <dsp:nvSpPr>
        <dsp:cNvPr id="0" name=""/>
        <dsp:cNvSpPr/>
      </dsp:nvSpPr>
      <dsp:spPr>
        <a:xfrm>
          <a:off x="0" y="3922843"/>
          <a:ext cx="5744684" cy="71505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HUNDREDS OF THOUSANDS of AEs have been reported to VAERS in the context of the COVID-19 injectable products </a:t>
          </a:r>
        </a:p>
      </dsp:txBody>
      <dsp:txXfrm>
        <a:off x="34906" y="3957749"/>
        <a:ext cx="5674872" cy="645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B4B7F-FDA4-C443-A341-E253A8F6CBB1}">
      <dsp:nvSpPr>
        <dsp:cNvPr id="0" name=""/>
        <dsp:cNvSpPr/>
      </dsp:nvSpPr>
      <dsp:spPr>
        <a:xfrm>
          <a:off x="97043" y="2718"/>
          <a:ext cx="2716187" cy="162971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SAFETY AND EFFICACY</a:t>
          </a:r>
        </a:p>
      </dsp:txBody>
      <dsp:txXfrm>
        <a:off x="144776" y="50451"/>
        <a:ext cx="2620721" cy="1534246"/>
      </dsp:txXfrm>
    </dsp:sp>
    <dsp:sp modelId="{2EB54E9C-400E-DF4B-A506-74CB1FE0D261}">
      <dsp:nvSpPr>
        <dsp:cNvPr id="0" name=""/>
        <dsp:cNvSpPr/>
      </dsp:nvSpPr>
      <dsp:spPr>
        <a:xfrm>
          <a:off x="3052255" y="480767"/>
          <a:ext cx="575831" cy="673614"/>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052255" y="615490"/>
        <a:ext cx="403082" cy="404168"/>
      </dsp:txXfrm>
    </dsp:sp>
    <dsp:sp modelId="{C058BC78-F9F6-8A43-8176-C66E133D0043}">
      <dsp:nvSpPr>
        <dsp:cNvPr id="0" name=""/>
        <dsp:cNvSpPr/>
      </dsp:nvSpPr>
      <dsp:spPr>
        <a:xfrm>
          <a:off x="3899706" y="2718"/>
          <a:ext cx="2716187" cy="1629712"/>
        </a:xfrm>
        <a:prstGeom prst="roundRect">
          <a:avLst>
            <a:gd name="adj" fmla="val 10000"/>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GENERAL VAERS</a:t>
          </a:r>
        </a:p>
      </dsp:txBody>
      <dsp:txXfrm>
        <a:off x="3947439" y="50451"/>
        <a:ext cx="2620721" cy="1534246"/>
      </dsp:txXfrm>
    </dsp:sp>
    <dsp:sp modelId="{391EDBB9-F586-924A-A0CB-BF9241F749E1}">
      <dsp:nvSpPr>
        <dsp:cNvPr id="0" name=""/>
        <dsp:cNvSpPr/>
      </dsp:nvSpPr>
      <dsp:spPr>
        <a:xfrm>
          <a:off x="6854918" y="480767"/>
          <a:ext cx="575831" cy="673614"/>
        </a:xfrm>
        <a:prstGeom prst="rightArrow">
          <a:avLst>
            <a:gd name="adj1" fmla="val 60000"/>
            <a:gd name="adj2" fmla="val 5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854918" y="615490"/>
        <a:ext cx="403082" cy="404168"/>
      </dsp:txXfrm>
    </dsp:sp>
    <dsp:sp modelId="{34539D35-0359-1C46-876E-22B33F7006F7}">
      <dsp:nvSpPr>
        <dsp:cNvPr id="0" name=""/>
        <dsp:cNvSpPr/>
      </dsp:nvSpPr>
      <dsp:spPr>
        <a:xfrm>
          <a:off x="7702368" y="2718"/>
          <a:ext cx="2716187" cy="1629712"/>
        </a:xfrm>
        <a:prstGeom prst="roundRect">
          <a:avLst>
            <a:gd name="adj" fmla="val 10000"/>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SPECIFIC VAERS</a:t>
          </a:r>
        </a:p>
      </dsp:txBody>
      <dsp:txXfrm>
        <a:off x="7750101" y="50451"/>
        <a:ext cx="2620721" cy="1534246"/>
      </dsp:txXfrm>
    </dsp:sp>
    <dsp:sp modelId="{2DFEACFE-380D-A64B-9481-010924A84DE8}">
      <dsp:nvSpPr>
        <dsp:cNvPr id="0" name=""/>
        <dsp:cNvSpPr/>
      </dsp:nvSpPr>
      <dsp:spPr>
        <a:xfrm rot="5400000">
          <a:off x="8772546" y="1822564"/>
          <a:ext cx="575831" cy="673614"/>
        </a:xfrm>
        <a:prstGeom prst="rightArrow">
          <a:avLst>
            <a:gd name="adj1" fmla="val 600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5400000">
        <a:off x="8858378" y="1871456"/>
        <a:ext cx="404168" cy="403082"/>
      </dsp:txXfrm>
    </dsp:sp>
    <dsp:sp modelId="{87F01F23-6599-5449-BA89-5C4CCABDE850}">
      <dsp:nvSpPr>
        <dsp:cNvPr id="0" name=""/>
        <dsp:cNvSpPr/>
      </dsp:nvSpPr>
      <dsp:spPr>
        <a:xfrm>
          <a:off x="7702368" y="2718906"/>
          <a:ext cx="2716187" cy="1629712"/>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WHAT CAN WE DO?</a:t>
          </a:r>
        </a:p>
      </dsp:txBody>
      <dsp:txXfrm>
        <a:off x="7750101" y="2766639"/>
        <a:ext cx="2620721" cy="1534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B4B7F-FDA4-C443-A341-E253A8F6CBB1}">
      <dsp:nvSpPr>
        <dsp:cNvPr id="0" name=""/>
        <dsp:cNvSpPr/>
      </dsp:nvSpPr>
      <dsp:spPr>
        <a:xfrm>
          <a:off x="97043" y="2718"/>
          <a:ext cx="2716187" cy="162971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SAFETY AND EFFICACY</a:t>
          </a:r>
        </a:p>
      </dsp:txBody>
      <dsp:txXfrm>
        <a:off x="144776" y="50451"/>
        <a:ext cx="2620721" cy="1534246"/>
      </dsp:txXfrm>
    </dsp:sp>
    <dsp:sp modelId="{2EB54E9C-400E-DF4B-A506-74CB1FE0D261}">
      <dsp:nvSpPr>
        <dsp:cNvPr id="0" name=""/>
        <dsp:cNvSpPr/>
      </dsp:nvSpPr>
      <dsp:spPr>
        <a:xfrm>
          <a:off x="3052255" y="480767"/>
          <a:ext cx="575831" cy="673614"/>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3052255" y="615490"/>
        <a:ext cx="403082" cy="404168"/>
      </dsp:txXfrm>
    </dsp:sp>
    <dsp:sp modelId="{C058BC78-F9F6-8A43-8176-C66E133D0043}">
      <dsp:nvSpPr>
        <dsp:cNvPr id="0" name=""/>
        <dsp:cNvSpPr/>
      </dsp:nvSpPr>
      <dsp:spPr>
        <a:xfrm>
          <a:off x="3899706" y="2718"/>
          <a:ext cx="2716187" cy="1629712"/>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GENERAL VAERS</a:t>
          </a:r>
        </a:p>
      </dsp:txBody>
      <dsp:txXfrm>
        <a:off x="3947439" y="50451"/>
        <a:ext cx="2620721" cy="1534246"/>
      </dsp:txXfrm>
    </dsp:sp>
    <dsp:sp modelId="{391EDBB9-F586-924A-A0CB-BF9241F749E1}">
      <dsp:nvSpPr>
        <dsp:cNvPr id="0" name=""/>
        <dsp:cNvSpPr/>
      </dsp:nvSpPr>
      <dsp:spPr>
        <a:xfrm>
          <a:off x="6854918" y="480767"/>
          <a:ext cx="575831" cy="673614"/>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6854918" y="615490"/>
        <a:ext cx="403082" cy="404168"/>
      </dsp:txXfrm>
    </dsp:sp>
    <dsp:sp modelId="{34539D35-0359-1C46-876E-22B33F7006F7}">
      <dsp:nvSpPr>
        <dsp:cNvPr id="0" name=""/>
        <dsp:cNvSpPr/>
      </dsp:nvSpPr>
      <dsp:spPr>
        <a:xfrm>
          <a:off x="7702368" y="2718"/>
          <a:ext cx="2716187" cy="1629712"/>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SPECIFIC VAERS</a:t>
          </a:r>
        </a:p>
      </dsp:txBody>
      <dsp:txXfrm>
        <a:off x="7750101" y="50451"/>
        <a:ext cx="2620721" cy="1534246"/>
      </dsp:txXfrm>
    </dsp:sp>
    <dsp:sp modelId="{2DFEACFE-380D-A64B-9481-010924A84DE8}">
      <dsp:nvSpPr>
        <dsp:cNvPr id="0" name=""/>
        <dsp:cNvSpPr/>
      </dsp:nvSpPr>
      <dsp:spPr>
        <a:xfrm rot="5400000">
          <a:off x="8772546" y="1822564"/>
          <a:ext cx="575831" cy="673614"/>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rot="-5400000">
        <a:off x="8858378" y="1871456"/>
        <a:ext cx="404168" cy="403082"/>
      </dsp:txXfrm>
    </dsp:sp>
    <dsp:sp modelId="{87F01F23-6599-5449-BA89-5C4CCABDE850}">
      <dsp:nvSpPr>
        <dsp:cNvPr id="0" name=""/>
        <dsp:cNvSpPr/>
      </dsp:nvSpPr>
      <dsp:spPr>
        <a:xfrm>
          <a:off x="7702368" y="2718906"/>
          <a:ext cx="2716187" cy="1629712"/>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WHAT CAN WE DO?</a:t>
          </a:r>
        </a:p>
      </dsp:txBody>
      <dsp:txXfrm>
        <a:off x="7750101" y="2766639"/>
        <a:ext cx="2620721" cy="15342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EB040-7740-F84B-9045-BCE095A87CDE}">
      <dsp:nvSpPr>
        <dsp:cNvPr id="0" name=""/>
        <dsp:cNvSpPr/>
      </dsp:nvSpPr>
      <dsp:spPr>
        <a:xfrm>
          <a:off x="9242"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dsp:txBody>
      <dsp:txXfrm>
        <a:off x="57787" y="1395494"/>
        <a:ext cx="2665308" cy="1560349"/>
      </dsp:txXfrm>
    </dsp:sp>
    <dsp:sp modelId="{BC53C0C0-7B7E-AF4D-AA7E-BAE821627683}">
      <dsp:nvSpPr>
        <dsp:cNvPr id="0" name=""/>
        <dsp:cNvSpPr/>
      </dsp:nvSpPr>
      <dsp:spPr>
        <a:xfrm>
          <a:off x="3014732"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014732" y="1970146"/>
        <a:ext cx="409940" cy="411044"/>
      </dsp:txXfrm>
    </dsp:sp>
    <dsp:sp modelId="{F53BCA22-028F-6640-8EF3-92A624E19F9A}">
      <dsp:nvSpPr>
        <dsp:cNvPr id="0" name=""/>
        <dsp:cNvSpPr/>
      </dsp:nvSpPr>
      <dsp:spPr>
        <a:xfrm>
          <a:off x="3876600"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Safety: A judgement of the acceptability of risk in a specified situation.</a:t>
          </a:r>
        </a:p>
      </dsp:txBody>
      <dsp:txXfrm>
        <a:off x="3925145" y="1395494"/>
        <a:ext cx="2665308" cy="1560349"/>
      </dsp:txXfrm>
    </dsp:sp>
    <dsp:sp modelId="{2833310F-6523-A842-955B-E03D5F391D77}">
      <dsp:nvSpPr>
        <dsp:cNvPr id="0" name=""/>
        <dsp:cNvSpPr/>
      </dsp:nvSpPr>
      <dsp:spPr>
        <a:xfrm>
          <a:off x="6882090"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882090" y="1970146"/>
        <a:ext cx="409940" cy="411044"/>
      </dsp:txXfrm>
    </dsp:sp>
    <dsp:sp modelId="{2C36B8ED-D350-CB42-82DD-4AEA7592251D}">
      <dsp:nvSpPr>
        <dsp:cNvPr id="0" name=""/>
        <dsp:cNvSpPr/>
      </dsp:nvSpPr>
      <dsp:spPr>
        <a:xfrm>
          <a:off x="7743958"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Efficacy: The probability of benefit to individuals in a defined population from a medical technology applied for a given medical problem under ideal conditions of use.</a:t>
          </a:r>
        </a:p>
      </dsp:txBody>
      <dsp:txXfrm>
        <a:off x="7792503" y="1395494"/>
        <a:ext cx="2665308" cy="15603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B4B7F-FDA4-C443-A341-E253A8F6CBB1}">
      <dsp:nvSpPr>
        <dsp:cNvPr id="0" name=""/>
        <dsp:cNvSpPr/>
      </dsp:nvSpPr>
      <dsp:spPr>
        <a:xfrm>
          <a:off x="97043" y="2718"/>
          <a:ext cx="2716187" cy="1629712"/>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SAFETY AND EFFICACY</a:t>
          </a:r>
        </a:p>
      </dsp:txBody>
      <dsp:txXfrm>
        <a:off x="144776" y="50451"/>
        <a:ext cx="2620721" cy="1534246"/>
      </dsp:txXfrm>
    </dsp:sp>
    <dsp:sp modelId="{2EB54E9C-400E-DF4B-A506-74CB1FE0D261}">
      <dsp:nvSpPr>
        <dsp:cNvPr id="0" name=""/>
        <dsp:cNvSpPr/>
      </dsp:nvSpPr>
      <dsp:spPr>
        <a:xfrm>
          <a:off x="3052255" y="480767"/>
          <a:ext cx="575831" cy="673614"/>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3052255" y="615490"/>
        <a:ext cx="403082" cy="404168"/>
      </dsp:txXfrm>
    </dsp:sp>
    <dsp:sp modelId="{C058BC78-F9F6-8A43-8176-C66E133D0043}">
      <dsp:nvSpPr>
        <dsp:cNvPr id="0" name=""/>
        <dsp:cNvSpPr/>
      </dsp:nvSpPr>
      <dsp:spPr>
        <a:xfrm>
          <a:off x="3899706" y="2718"/>
          <a:ext cx="2716187" cy="1629712"/>
        </a:xfrm>
        <a:prstGeom prst="roundRect">
          <a:avLst>
            <a:gd name="adj" fmla="val 10000"/>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GENERAL VAERS</a:t>
          </a:r>
        </a:p>
      </dsp:txBody>
      <dsp:txXfrm>
        <a:off x="3947439" y="50451"/>
        <a:ext cx="2620721" cy="1534246"/>
      </dsp:txXfrm>
    </dsp:sp>
    <dsp:sp modelId="{391EDBB9-F586-924A-A0CB-BF9241F749E1}">
      <dsp:nvSpPr>
        <dsp:cNvPr id="0" name=""/>
        <dsp:cNvSpPr/>
      </dsp:nvSpPr>
      <dsp:spPr>
        <a:xfrm>
          <a:off x="6854918" y="480767"/>
          <a:ext cx="575831" cy="673614"/>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6854918" y="615490"/>
        <a:ext cx="403082" cy="404168"/>
      </dsp:txXfrm>
    </dsp:sp>
    <dsp:sp modelId="{34539D35-0359-1C46-876E-22B33F7006F7}">
      <dsp:nvSpPr>
        <dsp:cNvPr id="0" name=""/>
        <dsp:cNvSpPr/>
      </dsp:nvSpPr>
      <dsp:spPr>
        <a:xfrm>
          <a:off x="7702368" y="2718"/>
          <a:ext cx="2716187" cy="1629712"/>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SPECIFIC VAERS</a:t>
          </a:r>
        </a:p>
      </dsp:txBody>
      <dsp:txXfrm>
        <a:off x="7750101" y="50451"/>
        <a:ext cx="2620721" cy="1534246"/>
      </dsp:txXfrm>
    </dsp:sp>
    <dsp:sp modelId="{2DFEACFE-380D-A64B-9481-010924A84DE8}">
      <dsp:nvSpPr>
        <dsp:cNvPr id="0" name=""/>
        <dsp:cNvSpPr/>
      </dsp:nvSpPr>
      <dsp:spPr>
        <a:xfrm rot="5400000">
          <a:off x="8772546" y="1822564"/>
          <a:ext cx="575831" cy="673614"/>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rot="-5400000">
        <a:off x="8858378" y="1871456"/>
        <a:ext cx="404168" cy="403082"/>
      </dsp:txXfrm>
    </dsp:sp>
    <dsp:sp modelId="{87F01F23-6599-5449-BA89-5C4CCABDE850}">
      <dsp:nvSpPr>
        <dsp:cNvPr id="0" name=""/>
        <dsp:cNvSpPr/>
      </dsp:nvSpPr>
      <dsp:spPr>
        <a:xfrm>
          <a:off x="7702368" y="2718906"/>
          <a:ext cx="2716187" cy="1629712"/>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WHAT CAN WE DO?</a:t>
          </a:r>
        </a:p>
      </dsp:txBody>
      <dsp:txXfrm>
        <a:off x="7750101" y="2766639"/>
        <a:ext cx="2620721" cy="1534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B4B7F-FDA4-C443-A341-E253A8F6CBB1}">
      <dsp:nvSpPr>
        <dsp:cNvPr id="0" name=""/>
        <dsp:cNvSpPr/>
      </dsp:nvSpPr>
      <dsp:spPr>
        <a:xfrm>
          <a:off x="97043" y="2718"/>
          <a:ext cx="2716187" cy="1629712"/>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SAFETY AND EFFICACY</a:t>
          </a:r>
        </a:p>
      </dsp:txBody>
      <dsp:txXfrm>
        <a:off x="144776" y="50451"/>
        <a:ext cx="2620721" cy="1534246"/>
      </dsp:txXfrm>
    </dsp:sp>
    <dsp:sp modelId="{2EB54E9C-400E-DF4B-A506-74CB1FE0D261}">
      <dsp:nvSpPr>
        <dsp:cNvPr id="0" name=""/>
        <dsp:cNvSpPr/>
      </dsp:nvSpPr>
      <dsp:spPr>
        <a:xfrm>
          <a:off x="3052255" y="480767"/>
          <a:ext cx="575831" cy="673614"/>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3052255" y="615490"/>
        <a:ext cx="403082" cy="404168"/>
      </dsp:txXfrm>
    </dsp:sp>
    <dsp:sp modelId="{C058BC78-F9F6-8A43-8176-C66E133D0043}">
      <dsp:nvSpPr>
        <dsp:cNvPr id="0" name=""/>
        <dsp:cNvSpPr/>
      </dsp:nvSpPr>
      <dsp:spPr>
        <a:xfrm>
          <a:off x="3899706" y="2718"/>
          <a:ext cx="2716187" cy="1629712"/>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GENERAL VAERS</a:t>
          </a:r>
        </a:p>
      </dsp:txBody>
      <dsp:txXfrm>
        <a:off x="3947439" y="50451"/>
        <a:ext cx="2620721" cy="1534246"/>
      </dsp:txXfrm>
    </dsp:sp>
    <dsp:sp modelId="{391EDBB9-F586-924A-A0CB-BF9241F749E1}">
      <dsp:nvSpPr>
        <dsp:cNvPr id="0" name=""/>
        <dsp:cNvSpPr/>
      </dsp:nvSpPr>
      <dsp:spPr>
        <a:xfrm>
          <a:off x="6854918" y="480767"/>
          <a:ext cx="575831" cy="673614"/>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6854918" y="615490"/>
        <a:ext cx="403082" cy="404168"/>
      </dsp:txXfrm>
    </dsp:sp>
    <dsp:sp modelId="{34539D35-0359-1C46-876E-22B33F7006F7}">
      <dsp:nvSpPr>
        <dsp:cNvPr id="0" name=""/>
        <dsp:cNvSpPr/>
      </dsp:nvSpPr>
      <dsp:spPr>
        <a:xfrm>
          <a:off x="7702368" y="2718"/>
          <a:ext cx="2716187" cy="1629712"/>
        </a:xfrm>
        <a:prstGeom prst="roundRect">
          <a:avLst>
            <a:gd name="adj" fmla="val 10000"/>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SPECIFIC VAERS</a:t>
          </a:r>
        </a:p>
      </dsp:txBody>
      <dsp:txXfrm>
        <a:off x="7750101" y="50451"/>
        <a:ext cx="2620721" cy="1534246"/>
      </dsp:txXfrm>
    </dsp:sp>
    <dsp:sp modelId="{2DFEACFE-380D-A64B-9481-010924A84DE8}">
      <dsp:nvSpPr>
        <dsp:cNvPr id="0" name=""/>
        <dsp:cNvSpPr/>
      </dsp:nvSpPr>
      <dsp:spPr>
        <a:xfrm rot="5400000">
          <a:off x="8772546" y="1822564"/>
          <a:ext cx="575831" cy="673614"/>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rot="-5400000">
        <a:off x="8858378" y="1871456"/>
        <a:ext cx="404168" cy="403082"/>
      </dsp:txXfrm>
    </dsp:sp>
    <dsp:sp modelId="{87F01F23-6599-5449-BA89-5C4CCABDE850}">
      <dsp:nvSpPr>
        <dsp:cNvPr id="0" name=""/>
        <dsp:cNvSpPr/>
      </dsp:nvSpPr>
      <dsp:spPr>
        <a:xfrm>
          <a:off x="7702368" y="2718906"/>
          <a:ext cx="2716187" cy="1629712"/>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WHAT CAN WE DO?</a:t>
          </a:r>
        </a:p>
      </dsp:txBody>
      <dsp:txXfrm>
        <a:off x="7750101" y="2766639"/>
        <a:ext cx="2620721" cy="15342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AFA92-C0DF-BA48-8DB7-258CD136432A}">
      <dsp:nvSpPr>
        <dsp:cNvPr id="0" name=""/>
        <dsp:cNvSpPr/>
      </dsp:nvSpPr>
      <dsp:spPr>
        <a:xfrm>
          <a:off x="2292473" y="3897204"/>
          <a:ext cx="4603285"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FCF692-D422-5940-BF10-5FB198BFE813}">
      <dsp:nvSpPr>
        <dsp:cNvPr id="0" name=""/>
        <dsp:cNvSpPr/>
      </dsp:nvSpPr>
      <dsp:spPr>
        <a:xfrm>
          <a:off x="2292473" y="2292473"/>
          <a:ext cx="3943053"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5CCC07-65F2-0142-A429-2BC29CC5235E}">
      <dsp:nvSpPr>
        <dsp:cNvPr id="0" name=""/>
        <dsp:cNvSpPr/>
      </dsp:nvSpPr>
      <dsp:spPr>
        <a:xfrm>
          <a:off x="2292473" y="687741"/>
          <a:ext cx="4603285"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52C472-C749-F248-BB33-3DA3BCB7660E}">
      <dsp:nvSpPr>
        <dsp:cNvPr id="0" name=""/>
        <dsp:cNvSpPr/>
      </dsp:nvSpPr>
      <dsp:spPr>
        <a:xfrm>
          <a:off x="0" y="0"/>
          <a:ext cx="4584946" cy="458494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374E86-B242-3249-A7E3-D91E9E97BFE4}">
      <dsp:nvSpPr>
        <dsp:cNvPr id="0" name=""/>
        <dsp:cNvSpPr/>
      </dsp:nvSpPr>
      <dsp:spPr>
        <a:xfrm>
          <a:off x="825290" y="491509"/>
          <a:ext cx="2934365" cy="1513032"/>
        </a:xfrm>
        <a:prstGeom prst="rect">
          <a:avLst/>
        </a:prstGeom>
        <a:solidFill>
          <a:schemeClr val="tx1"/>
        </a:solid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711200">
            <a:lnSpc>
              <a:spcPct val="90000"/>
            </a:lnSpc>
            <a:spcBef>
              <a:spcPct val="0"/>
            </a:spcBef>
            <a:spcAft>
              <a:spcPct val="35000"/>
            </a:spcAft>
            <a:buNone/>
          </a:pPr>
          <a:r>
            <a:rPr lang="en-US" sz="1600" b="1" kern="1200" dirty="0"/>
            <a:t>Never mass vaccinate a population with a non-sterilizing product across all age groups during a pandemic.</a:t>
          </a:r>
        </a:p>
        <a:p>
          <a:pPr marL="0" lvl="0" indent="0" algn="ctr" defTabSz="711200">
            <a:lnSpc>
              <a:spcPct val="90000"/>
            </a:lnSpc>
            <a:spcBef>
              <a:spcPct val="0"/>
            </a:spcBef>
            <a:spcAft>
              <a:spcPct val="35000"/>
            </a:spcAft>
            <a:buNone/>
          </a:pPr>
          <a:r>
            <a:rPr lang="en-US" sz="1600" b="0" kern="1200" dirty="0"/>
            <a:t>Geert Vanden </a:t>
          </a:r>
          <a:r>
            <a:rPr lang="en-US" sz="1600" b="0" kern="1200" dirty="0" err="1"/>
            <a:t>Bossche</a:t>
          </a:r>
          <a:r>
            <a:rPr lang="en-US" sz="1600" b="0" kern="1200" dirty="0"/>
            <a:t>, DVM, PhD</a:t>
          </a:r>
        </a:p>
      </dsp:txBody>
      <dsp:txXfrm>
        <a:off x="825290" y="491509"/>
        <a:ext cx="2934365" cy="1513032"/>
      </dsp:txXfrm>
    </dsp:sp>
    <dsp:sp modelId="{A78BBE61-4476-C04A-970B-3FB87D386FF3}">
      <dsp:nvSpPr>
        <dsp:cNvPr id="0" name=""/>
        <dsp:cNvSpPr/>
      </dsp:nvSpPr>
      <dsp:spPr>
        <a:xfrm>
          <a:off x="6208016" y="0"/>
          <a:ext cx="1375483" cy="137548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3359D4-1104-DE4E-A2E5-76FC61F094FB}">
      <dsp:nvSpPr>
        <dsp:cNvPr id="0" name=""/>
        <dsp:cNvSpPr/>
      </dsp:nvSpPr>
      <dsp:spPr>
        <a:xfrm>
          <a:off x="7583500" y="0"/>
          <a:ext cx="2676330"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rtl="0">
            <a:lnSpc>
              <a:spcPct val="90000"/>
            </a:lnSpc>
            <a:spcBef>
              <a:spcPct val="0"/>
            </a:spcBef>
            <a:spcAft>
              <a:spcPct val="35000"/>
            </a:spcAft>
            <a:buNone/>
          </a:pPr>
          <a:r>
            <a:rPr lang="en-US" sz="2600" b="1" kern="1200"/>
            <a:t>Needless</a:t>
          </a:r>
          <a:r>
            <a:rPr lang="en-US" sz="2600" kern="1200"/>
            <a:t> COVID-19 is not a childhood disease</a:t>
          </a:r>
        </a:p>
      </dsp:txBody>
      <dsp:txXfrm>
        <a:off x="7583500" y="0"/>
        <a:ext cx="2676330" cy="1375483"/>
      </dsp:txXfrm>
    </dsp:sp>
    <dsp:sp modelId="{4A184797-F13D-9F40-9A80-3157F9941C7E}">
      <dsp:nvSpPr>
        <dsp:cNvPr id="0" name=""/>
        <dsp:cNvSpPr/>
      </dsp:nvSpPr>
      <dsp:spPr>
        <a:xfrm>
          <a:off x="5547784" y="1604731"/>
          <a:ext cx="1375483" cy="137548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9E4294-CCD5-0342-977D-14BE8551A787}">
      <dsp:nvSpPr>
        <dsp:cNvPr id="0" name=""/>
        <dsp:cNvSpPr/>
      </dsp:nvSpPr>
      <dsp:spPr>
        <a:xfrm>
          <a:off x="6923268" y="1604731"/>
          <a:ext cx="2474638"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rtl="0">
            <a:lnSpc>
              <a:spcPct val="90000"/>
            </a:lnSpc>
            <a:spcBef>
              <a:spcPct val="0"/>
            </a:spcBef>
            <a:spcAft>
              <a:spcPct val="35000"/>
            </a:spcAft>
            <a:buNone/>
          </a:pPr>
          <a:r>
            <a:rPr lang="en-US" sz="2600" b="1" kern="1200" dirty="0"/>
            <a:t>Harmful</a:t>
          </a:r>
          <a:r>
            <a:rPr lang="en-US" sz="2600" kern="1200" dirty="0"/>
            <a:t> Adverse events/no safety data</a:t>
          </a:r>
        </a:p>
      </dsp:txBody>
      <dsp:txXfrm>
        <a:off x="6923268" y="1604731"/>
        <a:ext cx="2474638" cy="1375483"/>
      </dsp:txXfrm>
    </dsp:sp>
    <dsp:sp modelId="{74B1BFB1-D833-9941-B478-B16DAE56883C}">
      <dsp:nvSpPr>
        <dsp:cNvPr id="0" name=""/>
        <dsp:cNvSpPr/>
      </dsp:nvSpPr>
      <dsp:spPr>
        <a:xfrm>
          <a:off x="6208016" y="3209462"/>
          <a:ext cx="1375483" cy="137548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2000" r="-32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7011F7-E90F-AF42-AAFC-CA6E0BE08806}">
      <dsp:nvSpPr>
        <dsp:cNvPr id="0" name=""/>
        <dsp:cNvSpPr/>
      </dsp:nvSpPr>
      <dsp:spPr>
        <a:xfrm>
          <a:off x="7583500" y="3209462"/>
          <a:ext cx="2922955"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rtl="0">
            <a:lnSpc>
              <a:spcPct val="90000"/>
            </a:lnSpc>
            <a:spcBef>
              <a:spcPct val="0"/>
            </a:spcBef>
            <a:spcAft>
              <a:spcPct val="35000"/>
            </a:spcAft>
            <a:buNone/>
          </a:pPr>
          <a:r>
            <a:rPr lang="en-US" sz="2600" b="1" kern="1200"/>
            <a:t>Dangerous</a:t>
          </a:r>
          <a:r>
            <a:rPr lang="en-US" sz="2600" kern="1200"/>
            <a:t> Potential for driving variants of concern</a:t>
          </a:r>
        </a:p>
      </dsp:txBody>
      <dsp:txXfrm>
        <a:off x="7583500" y="3209462"/>
        <a:ext cx="2922955" cy="13754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B4B7F-FDA4-C443-A341-E253A8F6CBB1}">
      <dsp:nvSpPr>
        <dsp:cNvPr id="0" name=""/>
        <dsp:cNvSpPr/>
      </dsp:nvSpPr>
      <dsp:spPr>
        <a:xfrm>
          <a:off x="97043" y="2718"/>
          <a:ext cx="2716187" cy="1629712"/>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SAFETY AND EFFICACY</a:t>
          </a:r>
        </a:p>
      </dsp:txBody>
      <dsp:txXfrm>
        <a:off x="144776" y="50451"/>
        <a:ext cx="2620721" cy="1534246"/>
      </dsp:txXfrm>
    </dsp:sp>
    <dsp:sp modelId="{2EB54E9C-400E-DF4B-A506-74CB1FE0D261}">
      <dsp:nvSpPr>
        <dsp:cNvPr id="0" name=""/>
        <dsp:cNvSpPr/>
      </dsp:nvSpPr>
      <dsp:spPr>
        <a:xfrm>
          <a:off x="3052255" y="480767"/>
          <a:ext cx="575831" cy="673614"/>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3052255" y="615490"/>
        <a:ext cx="403082" cy="404168"/>
      </dsp:txXfrm>
    </dsp:sp>
    <dsp:sp modelId="{C058BC78-F9F6-8A43-8176-C66E133D0043}">
      <dsp:nvSpPr>
        <dsp:cNvPr id="0" name=""/>
        <dsp:cNvSpPr/>
      </dsp:nvSpPr>
      <dsp:spPr>
        <a:xfrm>
          <a:off x="3899706" y="2718"/>
          <a:ext cx="2716187" cy="1629712"/>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GENERAL VAERS</a:t>
          </a:r>
        </a:p>
      </dsp:txBody>
      <dsp:txXfrm>
        <a:off x="3947439" y="50451"/>
        <a:ext cx="2620721" cy="1534246"/>
      </dsp:txXfrm>
    </dsp:sp>
    <dsp:sp modelId="{391EDBB9-F586-924A-A0CB-BF9241F749E1}">
      <dsp:nvSpPr>
        <dsp:cNvPr id="0" name=""/>
        <dsp:cNvSpPr/>
      </dsp:nvSpPr>
      <dsp:spPr>
        <a:xfrm>
          <a:off x="6854918" y="480767"/>
          <a:ext cx="575831" cy="673614"/>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6854918" y="615490"/>
        <a:ext cx="403082" cy="404168"/>
      </dsp:txXfrm>
    </dsp:sp>
    <dsp:sp modelId="{34539D35-0359-1C46-876E-22B33F7006F7}">
      <dsp:nvSpPr>
        <dsp:cNvPr id="0" name=""/>
        <dsp:cNvSpPr/>
      </dsp:nvSpPr>
      <dsp:spPr>
        <a:xfrm>
          <a:off x="7702368" y="2718"/>
          <a:ext cx="2716187" cy="1629712"/>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SPECIFIC VAERS</a:t>
          </a:r>
        </a:p>
      </dsp:txBody>
      <dsp:txXfrm>
        <a:off x="7750101" y="50451"/>
        <a:ext cx="2620721" cy="1534246"/>
      </dsp:txXfrm>
    </dsp:sp>
    <dsp:sp modelId="{2DFEACFE-380D-A64B-9481-010924A84DE8}">
      <dsp:nvSpPr>
        <dsp:cNvPr id="0" name=""/>
        <dsp:cNvSpPr/>
      </dsp:nvSpPr>
      <dsp:spPr>
        <a:xfrm rot="5400000">
          <a:off x="8772546" y="1822564"/>
          <a:ext cx="575831" cy="673614"/>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rot="-5400000">
        <a:off x="8858378" y="1871456"/>
        <a:ext cx="404168" cy="403082"/>
      </dsp:txXfrm>
    </dsp:sp>
    <dsp:sp modelId="{87F01F23-6599-5449-BA89-5C4CCABDE850}">
      <dsp:nvSpPr>
        <dsp:cNvPr id="0" name=""/>
        <dsp:cNvSpPr/>
      </dsp:nvSpPr>
      <dsp:spPr>
        <a:xfrm>
          <a:off x="7702368" y="2718906"/>
          <a:ext cx="2716187" cy="1629712"/>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WHAT CAN WE DO?</a:t>
          </a:r>
        </a:p>
      </dsp:txBody>
      <dsp:txXfrm>
        <a:off x="7750101" y="2766639"/>
        <a:ext cx="2620721" cy="15342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B4B7F-FDA4-C443-A341-E253A8F6CBB1}">
      <dsp:nvSpPr>
        <dsp:cNvPr id="0" name=""/>
        <dsp:cNvSpPr/>
      </dsp:nvSpPr>
      <dsp:spPr>
        <a:xfrm>
          <a:off x="97043" y="2718"/>
          <a:ext cx="2716187" cy="162971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SAFETY AND EFFICACY</a:t>
          </a:r>
        </a:p>
      </dsp:txBody>
      <dsp:txXfrm>
        <a:off x="144776" y="50451"/>
        <a:ext cx="2620721" cy="1534246"/>
      </dsp:txXfrm>
    </dsp:sp>
    <dsp:sp modelId="{2EB54E9C-400E-DF4B-A506-74CB1FE0D261}">
      <dsp:nvSpPr>
        <dsp:cNvPr id="0" name=""/>
        <dsp:cNvSpPr/>
      </dsp:nvSpPr>
      <dsp:spPr>
        <a:xfrm>
          <a:off x="3052255" y="480767"/>
          <a:ext cx="575831" cy="673614"/>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052255" y="615490"/>
        <a:ext cx="403082" cy="404168"/>
      </dsp:txXfrm>
    </dsp:sp>
    <dsp:sp modelId="{C058BC78-F9F6-8A43-8176-C66E133D0043}">
      <dsp:nvSpPr>
        <dsp:cNvPr id="0" name=""/>
        <dsp:cNvSpPr/>
      </dsp:nvSpPr>
      <dsp:spPr>
        <a:xfrm>
          <a:off x="3899706" y="2718"/>
          <a:ext cx="2716187" cy="1629712"/>
        </a:xfrm>
        <a:prstGeom prst="roundRect">
          <a:avLst>
            <a:gd name="adj" fmla="val 10000"/>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GENERAL VAERS</a:t>
          </a:r>
        </a:p>
      </dsp:txBody>
      <dsp:txXfrm>
        <a:off x="3947439" y="50451"/>
        <a:ext cx="2620721" cy="1534246"/>
      </dsp:txXfrm>
    </dsp:sp>
    <dsp:sp modelId="{391EDBB9-F586-924A-A0CB-BF9241F749E1}">
      <dsp:nvSpPr>
        <dsp:cNvPr id="0" name=""/>
        <dsp:cNvSpPr/>
      </dsp:nvSpPr>
      <dsp:spPr>
        <a:xfrm>
          <a:off x="6854918" y="480767"/>
          <a:ext cx="575831" cy="673614"/>
        </a:xfrm>
        <a:prstGeom prst="rightArrow">
          <a:avLst>
            <a:gd name="adj1" fmla="val 60000"/>
            <a:gd name="adj2" fmla="val 5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854918" y="615490"/>
        <a:ext cx="403082" cy="404168"/>
      </dsp:txXfrm>
    </dsp:sp>
    <dsp:sp modelId="{34539D35-0359-1C46-876E-22B33F7006F7}">
      <dsp:nvSpPr>
        <dsp:cNvPr id="0" name=""/>
        <dsp:cNvSpPr/>
      </dsp:nvSpPr>
      <dsp:spPr>
        <a:xfrm>
          <a:off x="7702368" y="2718"/>
          <a:ext cx="2716187" cy="1629712"/>
        </a:xfrm>
        <a:prstGeom prst="roundRect">
          <a:avLst>
            <a:gd name="adj" fmla="val 10000"/>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SPECIFIC VAERS</a:t>
          </a:r>
        </a:p>
      </dsp:txBody>
      <dsp:txXfrm>
        <a:off x="7750101" y="50451"/>
        <a:ext cx="2620721" cy="1534246"/>
      </dsp:txXfrm>
    </dsp:sp>
    <dsp:sp modelId="{2DFEACFE-380D-A64B-9481-010924A84DE8}">
      <dsp:nvSpPr>
        <dsp:cNvPr id="0" name=""/>
        <dsp:cNvSpPr/>
      </dsp:nvSpPr>
      <dsp:spPr>
        <a:xfrm rot="5400000">
          <a:off x="8772546" y="1822564"/>
          <a:ext cx="575831" cy="673614"/>
        </a:xfrm>
        <a:prstGeom prst="rightArrow">
          <a:avLst>
            <a:gd name="adj1" fmla="val 600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5400000">
        <a:off x="8858378" y="1871456"/>
        <a:ext cx="404168" cy="403082"/>
      </dsp:txXfrm>
    </dsp:sp>
    <dsp:sp modelId="{87F01F23-6599-5449-BA89-5C4CCABDE850}">
      <dsp:nvSpPr>
        <dsp:cNvPr id="0" name=""/>
        <dsp:cNvSpPr/>
      </dsp:nvSpPr>
      <dsp:spPr>
        <a:xfrm>
          <a:off x="7702368" y="2718906"/>
          <a:ext cx="2716187" cy="1629712"/>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WHAT CAN WE DO?</a:t>
          </a:r>
        </a:p>
      </dsp:txBody>
      <dsp:txXfrm>
        <a:off x="7750101" y="2766639"/>
        <a:ext cx="2620721" cy="15342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499F1-2970-294E-A980-8E1DCD1DD7D6}" type="datetimeFigureOut">
              <a:rPr lang="en-US" smtClean="0"/>
              <a:t>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BF787-C2CD-6A4A-A037-40FFE5730C7B}" type="slidenum">
              <a:rPr lang="en-US" smtClean="0"/>
              <a:t>‹#›</a:t>
            </a:fld>
            <a:endParaRPr lang="en-US"/>
          </a:p>
        </p:txBody>
      </p:sp>
    </p:spTree>
    <p:extLst>
      <p:ext uri="{BB962C8B-B14F-4D97-AF65-F5344CB8AC3E}">
        <p14:creationId xmlns:p14="http://schemas.microsoft.com/office/powerpoint/2010/main" val="109235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1</a:t>
            </a:fld>
            <a:endParaRPr lang="en-US"/>
          </a:p>
        </p:txBody>
      </p:sp>
    </p:spTree>
    <p:extLst>
      <p:ext uri="{BB962C8B-B14F-4D97-AF65-F5344CB8AC3E}">
        <p14:creationId xmlns:p14="http://schemas.microsoft.com/office/powerpoint/2010/main" val="261538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a:p>
            <a:r>
              <a:rPr lang="en-US" dirty="0"/>
              <a:t>Safety: A judgement of the acceptability of risk in a specified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Efficacy: The probability of benefit to individuals in a defined population from a medical technology applied for a given medical problem under ideal conditions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testing of vaccine candidates typically starts in animal models, first in small mammals such as mice or rats and then non-human primates such as monkeys. Preclinical studies are important for eliminating potential vaccines that are either toxic or do not induce protective immune responses. But many vaccines that appear to be safe and induce protective immune responses in animals fail in human studies. Only vaccine candidates that are very promising in preclinical testing move forward into phase I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clinical trials are the first step in assessing vaccines in people. Typically involving one to several dozen healthy volunteers, phase I trials assess short-term safety (e.g., soreness at the site of injection, fever, muscle aches) and immune responses, often with different vaccine dosages. Only if a vaccine candidate is shown to be safe in phase I trials will it move to larger phase II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 clinical trials continue to assess safety and immune responses but in a larger number and more diverse group of volunteers, typically one to several hundred people. Phase II trials may include target populations of a specific age or sex, or those with underlying medical conditions. Vaccines for children start with adult volunteers and move to progressively younger groups of children. Different types of immune responses are often measured, including antibodies and cell-mediated immunity, but phase II trials do not assess how well a vaccine actually works. Only in phase III trials is vaccine efficacy assessed.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III clinical trials are critical to understanding whether vaccines are safe and effective. Phase III trials often include tens of thousands of volunteers. Participants are chosen at random to receive the vaccine or a placebo. In Phase III, participants and most of the study investigators do not know who has received the vaccine and who received the placebo. Participants are then followed to see how many in each group get the disease. Assessing short- and long-term safety is also a major goal of phase 3 trials.</a:t>
            </a:r>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7</a:t>
            </a:fld>
            <a:endParaRPr lang="en-US"/>
          </a:p>
        </p:txBody>
      </p:sp>
    </p:spTree>
    <p:extLst>
      <p:ext uri="{BB962C8B-B14F-4D97-AF65-F5344CB8AC3E}">
        <p14:creationId xmlns:p14="http://schemas.microsoft.com/office/powerpoint/2010/main" val="3947116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a:p>
            <a:r>
              <a:rPr lang="en-US" dirty="0"/>
              <a:t>Safety: A judgement of the acceptability of risk in a specified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Efficacy: The probability of benefit to individuals in a defined population from a medical technology applied for a given medical problem under ideal conditions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testing of vaccine candidates typically starts in animal models, first in small mammals such as mice or rats and then non-human primates such as monkeys. Preclinical studies are important for eliminating potential vaccines that are either toxic or do not induce protective immune responses. But many vaccines that appear to be safe and induce protective immune responses in animals fail in human studies. Only vaccine candidates that are very promising in preclinical testing move forward into phase I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clinical trials are the first step in assessing vaccines in people. Typically involving one to several dozen healthy volunteers, phase I trials assess short-term safety (e.g., soreness at the site of injection, fever, muscle aches) and immune responses, often with different vaccine dosages. Only if a vaccine candidate is shown to be safe in phase I trials will it move to larger phase II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 clinical trials continue to assess safety and immune responses but in a larger number and more diverse group of volunteers, typically one to several hundred people. Phase II trials may include target populations of a specific age or sex, or those with underlying medical conditions. Vaccines for children start with adult volunteers and move to progressively younger groups of children. Different types of immune responses are often measured, including antibodies and cell-mediated immunity, but phase II trials do not assess how well a vaccine actually works. Only in phase III trials is vaccine efficacy assessed.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III clinical trials are critical to understanding whether vaccines are safe and effective. Phase III trials often include tens of thousands of volunteers. Participants are chosen at random to receive the vaccine or a placebo. In Phase III, participants and most of the study investigators do not know who has received the vaccine and who received the placebo. Participants are then followed to see how many in each group get the disease. Assessing short- and long-term safety is also a major goal of phase 3 trials.</a:t>
            </a:r>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8</a:t>
            </a:fld>
            <a:endParaRPr lang="en-US"/>
          </a:p>
        </p:txBody>
      </p:sp>
    </p:spTree>
    <p:extLst>
      <p:ext uri="{BB962C8B-B14F-4D97-AF65-F5344CB8AC3E}">
        <p14:creationId xmlns:p14="http://schemas.microsoft.com/office/powerpoint/2010/main" val="273600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a:p>
            <a:r>
              <a:rPr lang="en-US" dirty="0"/>
              <a:t>Safety: A judgement of the acceptability of risk in a specified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Efficacy: The probability of benefit to individuals in a defined population from a medical technology applied for a given medical problem under ideal conditions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testing of vaccine candidates typically starts in animal models, first in small mammals such as mice or rats and then non-human primates such as monkeys. Preclinical studies are important for eliminating potential vaccines that are either toxic or do not induce protective immune responses. But many vaccines that appear to be safe and induce protective immune responses in animals fail in human studies. Only vaccine candidates that are very promising in preclinical testing move forward into phase I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clinical trials are the first step in assessing vaccines in people. Typically involving one to several dozen healthy volunteers, phase I trials assess short-term safety (e.g., soreness at the site of injection, fever, muscle aches) and immune responses, often with different vaccine dosages. Only if a vaccine candidate is shown to be safe in phase I trials will it move to larger phase II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 clinical trials continue to assess safety and immune responses but in a larger number and more diverse group of volunteers, typically one to several hundred people. Phase II trials may include target populations of a specific age or sex, or those with underlying medical conditions. Vaccines for children start with adult volunteers and move to progressively younger groups of children. Different types of immune responses are often measured, including antibodies and cell-mediated immunity, but phase II trials do not assess how well a vaccine actually works. Only in phase III trials is vaccine efficacy assessed.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III clinical trials are critical to understanding whether vaccines are safe and effective. Phase III trials often include tens of thousands of volunteers. Participants are chosen at random to receive the vaccine or a placebo. In Phase III, participants and most of the study investigators do not know who has received the vaccine and who received the placebo. Participants are then followed to see how many in each group get the disease. Assessing short- and long-term safety is also a major goal of phase 3 trials.</a:t>
            </a:r>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9</a:t>
            </a:fld>
            <a:endParaRPr lang="en-US"/>
          </a:p>
        </p:txBody>
      </p:sp>
    </p:spTree>
    <p:extLst>
      <p:ext uri="{BB962C8B-B14F-4D97-AF65-F5344CB8AC3E}">
        <p14:creationId xmlns:p14="http://schemas.microsoft.com/office/powerpoint/2010/main" val="931104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a:p>
            <a:r>
              <a:rPr lang="en-US" dirty="0"/>
              <a:t>Safety: A judgement of the acceptability of risk in a specified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Efficacy: The probability of benefit to individuals in a defined population from a medical technology applied for a given medical problem under ideal conditions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testing of vaccine candidates typically starts in animal models, first in small mammals such as mice or rats and then non-human primates such as monkeys. Preclinical studies are important for eliminating potential vaccines that are either toxic or do not induce protective immune responses. But many vaccines that appear to be safe and induce protective immune responses in animals fail in human studies. Only vaccine candidates that are very promising in preclinical testing move forward into phase I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clinical trials are the first step in assessing vaccines in people. Typically involving one to several dozen healthy volunteers, phase I trials assess short-term safety (e.g., soreness at the site of injection, fever, muscle aches) and immune responses, often with different vaccine dosages. Only if a vaccine candidate is shown to be safe in phase I trials will it move to larger phase II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 clinical trials continue to assess safety and immune responses but in a larger number and more diverse group of volunteers, typically one to several hundred people. Phase II trials may include target populations of a specific age or sex, or those with underlying medical conditions. Vaccines for children start with adult volunteers and move to progressively younger groups of children. Different types of immune responses are often measured, including antibodies and cell-mediated immunity, but phase II trials do not assess how well a vaccine actually works. Only in phase III trials is vaccine efficacy assessed.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III clinical trials are critical to understanding whether vaccines are safe and effective. Phase III trials often include tens of thousands of volunteers. Participants are chosen at random to receive the vaccine or a placebo. In Phase III, participants and most of the study investigators do not know who has received the vaccine and who received the placebo. Participants are then followed to see how many in each group get the disease. Assessing short- and long-term safety is also a major goal of phase 3 trials.</a:t>
            </a:r>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10</a:t>
            </a:fld>
            <a:endParaRPr lang="en-US"/>
          </a:p>
        </p:txBody>
      </p:sp>
    </p:spTree>
    <p:extLst>
      <p:ext uri="{BB962C8B-B14F-4D97-AF65-F5344CB8AC3E}">
        <p14:creationId xmlns:p14="http://schemas.microsoft.com/office/powerpoint/2010/main" val="2401407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 expression is the process by which the information encoded in a gene is used to direct the assembly of a protein molecule. The cell reads the sequence of the gene in groups of three bases. Each group of three bases (codon) corresponds to one of 20 different amino acids used to build the protein. </a:t>
            </a:r>
          </a:p>
        </p:txBody>
      </p:sp>
      <p:sp>
        <p:nvSpPr>
          <p:cNvPr id="4" name="Slide Number Placeholder 3"/>
          <p:cNvSpPr>
            <a:spLocks noGrp="1"/>
          </p:cNvSpPr>
          <p:nvPr>
            <p:ph type="sldNum" sz="quarter" idx="5"/>
          </p:nvPr>
        </p:nvSpPr>
        <p:spPr/>
        <p:txBody>
          <a:bodyPr/>
          <a:lstStyle/>
          <a:p>
            <a:fld id="{3B21CE3C-CFB7-F049-97E8-4E8F9FB723B0}" type="slidenum">
              <a:rPr lang="en-US" smtClean="0"/>
              <a:t>12</a:t>
            </a:fld>
            <a:endParaRPr lang="en-US"/>
          </a:p>
        </p:txBody>
      </p:sp>
    </p:spTree>
    <p:extLst>
      <p:ext uri="{BB962C8B-B14F-4D97-AF65-F5344CB8AC3E}">
        <p14:creationId xmlns:p14="http://schemas.microsoft.com/office/powerpoint/2010/main" val="251341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13</a:t>
            </a:fld>
            <a:endParaRPr lang="en-US"/>
          </a:p>
        </p:txBody>
      </p:sp>
    </p:spTree>
    <p:extLst>
      <p:ext uri="{BB962C8B-B14F-4D97-AF65-F5344CB8AC3E}">
        <p14:creationId xmlns:p14="http://schemas.microsoft.com/office/powerpoint/2010/main" val="2875106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E9CE-28CB-944B-B029-71EBBA7376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CFF4E9-91DB-CA4C-B65B-D7C3FC3B0D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6DD67-0544-CB45-9663-EA3B31FC06AE}"/>
              </a:ext>
            </a:extLst>
          </p:cNvPr>
          <p:cNvSpPr>
            <a:spLocks noGrp="1"/>
          </p:cNvSpPr>
          <p:nvPr>
            <p:ph type="dt" sz="half" idx="10"/>
          </p:nvPr>
        </p:nvSpPr>
        <p:spPr/>
        <p:txBody>
          <a:bodyPr/>
          <a:lstStyle/>
          <a:p>
            <a:fld id="{12514F57-70AE-EC46-9A79-28EB39B4F87C}" type="datetime1">
              <a:rPr lang="en-US" smtClean="0"/>
              <a:t>2/1/22</a:t>
            </a:fld>
            <a:endParaRPr lang="en-US"/>
          </a:p>
        </p:txBody>
      </p:sp>
      <p:sp>
        <p:nvSpPr>
          <p:cNvPr id="5" name="Footer Placeholder 4">
            <a:extLst>
              <a:ext uri="{FF2B5EF4-FFF2-40B4-BE49-F238E27FC236}">
                <a16:creationId xmlns:a16="http://schemas.microsoft.com/office/drawing/2014/main" id="{EDD36779-2F7D-4D49-B7BD-77E670CD0FDB}"/>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6265FF9B-F961-1F4E-90AD-3F2426B0EB88}"/>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2343137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B02C-317A-684C-AA86-80AEFABB02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22064-E65C-C04E-855A-D5761EF749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E39F1-07C2-BE4D-A0E8-60BED6CE3224}"/>
              </a:ext>
            </a:extLst>
          </p:cNvPr>
          <p:cNvSpPr>
            <a:spLocks noGrp="1"/>
          </p:cNvSpPr>
          <p:nvPr>
            <p:ph type="dt" sz="half" idx="10"/>
          </p:nvPr>
        </p:nvSpPr>
        <p:spPr/>
        <p:txBody>
          <a:bodyPr/>
          <a:lstStyle/>
          <a:p>
            <a:fld id="{CB2B8B5F-908B-E242-A99F-E20086DB9F0D}" type="datetime1">
              <a:rPr lang="en-US" smtClean="0"/>
              <a:t>2/1/22</a:t>
            </a:fld>
            <a:endParaRPr lang="en-US"/>
          </a:p>
        </p:txBody>
      </p:sp>
      <p:sp>
        <p:nvSpPr>
          <p:cNvPr id="5" name="Footer Placeholder 4">
            <a:extLst>
              <a:ext uri="{FF2B5EF4-FFF2-40B4-BE49-F238E27FC236}">
                <a16:creationId xmlns:a16="http://schemas.microsoft.com/office/drawing/2014/main" id="{5A3F88D1-A901-0E46-A412-59C33D86F708}"/>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AC2848F8-3B89-D64C-8BD0-58D00B0E85FA}"/>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132234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117126-904A-9E47-AFBF-C7E0ADE122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3160A5-FCD2-BE45-A559-9A9EB66FB9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D75C9-011B-FB4D-9F4E-3C93598D80EE}"/>
              </a:ext>
            </a:extLst>
          </p:cNvPr>
          <p:cNvSpPr>
            <a:spLocks noGrp="1"/>
          </p:cNvSpPr>
          <p:nvPr>
            <p:ph type="dt" sz="half" idx="10"/>
          </p:nvPr>
        </p:nvSpPr>
        <p:spPr/>
        <p:txBody>
          <a:bodyPr/>
          <a:lstStyle/>
          <a:p>
            <a:fld id="{35A9384D-3B37-8744-8FA8-1E186806D27D}" type="datetime1">
              <a:rPr lang="en-US" smtClean="0"/>
              <a:t>2/1/22</a:t>
            </a:fld>
            <a:endParaRPr lang="en-US"/>
          </a:p>
        </p:txBody>
      </p:sp>
      <p:sp>
        <p:nvSpPr>
          <p:cNvPr id="5" name="Footer Placeholder 4">
            <a:extLst>
              <a:ext uri="{FF2B5EF4-FFF2-40B4-BE49-F238E27FC236}">
                <a16:creationId xmlns:a16="http://schemas.microsoft.com/office/drawing/2014/main" id="{05667883-50D7-4946-9604-71B3FBE8DF1A}"/>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52B43241-659C-8540-AC5E-5123E6056224}"/>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3373648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4F51B-831F-594B-A057-59EE0FC0D1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BF6B7-D14E-1644-968A-F4D2824C5D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F2EC0-9F4D-DA49-BE7B-4AD17FAD6070}"/>
              </a:ext>
            </a:extLst>
          </p:cNvPr>
          <p:cNvSpPr>
            <a:spLocks noGrp="1"/>
          </p:cNvSpPr>
          <p:nvPr>
            <p:ph type="dt" sz="half" idx="10"/>
          </p:nvPr>
        </p:nvSpPr>
        <p:spPr/>
        <p:txBody>
          <a:bodyPr/>
          <a:lstStyle/>
          <a:p>
            <a:fld id="{3C89089C-53A0-9E4F-B3B2-3FB4CE0BD747}" type="datetime1">
              <a:rPr lang="en-US" smtClean="0"/>
              <a:t>2/1/22</a:t>
            </a:fld>
            <a:endParaRPr lang="en-US"/>
          </a:p>
        </p:txBody>
      </p:sp>
      <p:sp>
        <p:nvSpPr>
          <p:cNvPr id="5" name="Footer Placeholder 4">
            <a:extLst>
              <a:ext uri="{FF2B5EF4-FFF2-40B4-BE49-F238E27FC236}">
                <a16:creationId xmlns:a16="http://schemas.microsoft.com/office/drawing/2014/main" id="{68E45C7E-9F53-854C-ACFF-BEC29C8429CA}"/>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72FCBA65-F5A9-0C46-AF89-D986B4396869}"/>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785572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CA03-1717-544C-A107-86397B4FEC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31743D-6319-0F43-B1F3-0C076ECAA9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E400F-7EA7-A54B-BCBC-AD38FBF82E9D}"/>
              </a:ext>
            </a:extLst>
          </p:cNvPr>
          <p:cNvSpPr>
            <a:spLocks noGrp="1"/>
          </p:cNvSpPr>
          <p:nvPr>
            <p:ph type="dt" sz="half" idx="10"/>
          </p:nvPr>
        </p:nvSpPr>
        <p:spPr/>
        <p:txBody>
          <a:bodyPr/>
          <a:lstStyle/>
          <a:p>
            <a:fld id="{09A1115A-D2D1-1B43-ACBF-B282A8CA898D}" type="datetime1">
              <a:rPr lang="en-US" smtClean="0"/>
              <a:t>2/1/22</a:t>
            </a:fld>
            <a:endParaRPr lang="en-US"/>
          </a:p>
        </p:txBody>
      </p:sp>
      <p:sp>
        <p:nvSpPr>
          <p:cNvPr id="5" name="Footer Placeholder 4">
            <a:extLst>
              <a:ext uri="{FF2B5EF4-FFF2-40B4-BE49-F238E27FC236}">
                <a16:creationId xmlns:a16="http://schemas.microsoft.com/office/drawing/2014/main" id="{46FCD8E7-9C83-734B-A4B3-F19D79AD5974}"/>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C58E71F2-CD77-E84C-885D-DFC4E0DDCED7}"/>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455703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2F74-AB40-3746-9ABF-DA55B3C671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797EBA-1752-C04A-96FD-F6C296A245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EFD9A9-8145-5B42-8472-1D1AF0B2B6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ABB885-EA4E-AA46-840E-D49E2AA51042}"/>
              </a:ext>
            </a:extLst>
          </p:cNvPr>
          <p:cNvSpPr>
            <a:spLocks noGrp="1"/>
          </p:cNvSpPr>
          <p:nvPr>
            <p:ph type="dt" sz="half" idx="10"/>
          </p:nvPr>
        </p:nvSpPr>
        <p:spPr/>
        <p:txBody>
          <a:bodyPr/>
          <a:lstStyle/>
          <a:p>
            <a:fld id="{A24B196D-E92A-AC48-99C3-7B52BE1C8DB7}" type="datetime1">
              <a:rPr lang="en-US" smtClean="0"/>
              <a:t>2/1/22</a:t>
            </a:fld>
            <a:endParaRPr lang="en-US"/>
          </a:p>
        </p:txBody>
      </p:sp>
      <p:sp>
        <p:nvSpPr>
          <p:cNvPr id="6" name="Footer Placeholder 5">
            <a:extLst>
              <a:ext uri="{FF2B5EF4-FFF2-40B4-BE49-F238E27FC236}">
                <a16:creationId xmlns:a16="http://schemas.microsoft.com/office/drawing/2014/main" id="{8D20EADD-8769-6545-816A-DE93E8125683}"/>
              </a:ext>
            </a:extLst>
          </p:cNvPr>
          <p:cNvSpPr>
            <a:spLocks noGrp="1"/>
          </p:cNvSpPr>
          <p:nvPr>
            <p:ph type="ftr" sz="quarter" idx="11"/>
          </p:nvPr>
        </p:nvSpPr>
        <p:spPr/>
        <p:txBody>
          <a:bodyPr/>
          <a:lstStyle/>
          <a:p>
            <a:r>
              <a:rPr lang="en-US"/>
              <a:t>Data source: VAERS/Analysis: Dr. Jessica Rose</a:t>
            </a:r>
          </a:p>
        </p:txBody>
      </p:sp>
      <p:sp>
        <p:nvSpPr>
          <p:cNvPr id="7" name="Slide Number Placeholder 6">
            <a:extLst>
              <a:ext uri="{FF2B5EF4-FFF2-40B4-BE49-F238E27FC236}">
                <a16:creationId xmlns:a16="http://schemas.microsoft.com/office/drawing/2014/main" id="{BF6D2C62-95BA-5747-B6F8-9982359FFD18}"/>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70857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5A4FE-1124-3B40-B186-A57FF18918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00402-F792-CE45-B96E-915ED2573D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2194F9-2CC8-8442-9B02-3A597A316D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E2304A-3090-AC4D-B19D-A00EF11B18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F4131C-E018-EC42-A893-DA34674EDC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BF26F6-BDF6-4946-9841-C194C1E3E419}"/>
              </a:ext>
            </a:extLst>
          </p:cNvPr>
          <p:cNvSpPr>
            <a:spLocks noGrp="1"/>
          </p:cNvSpPr>
          <p:nvPr>
            <p:ph type="dt" sz="half" idx="10"/>
          </p:nvPr>
        </p:nvSpPr>
        <p:spPr/>
        <p:txBody>
          <a:bodyPr/>
          <a:lstStyle/>
          <a:p>
            <a:fld id="{D9F6D427-0640-6240-976B-0A014E10B892}" type="datetime1">
              <a:rPr lang="en-US" smtClean="0"/>
              <a:t>2/1/22</a:t>
            </a:fld>
            <a:endParaRPr lang="en-US"/>
          </a:p>
        </p:txBody>
      </p:sp>
      <p:sp>
        <p:nvSpPr>
          <p:cNvPr id="8" name="Footer Placeholder 7">
            <a:extLst>
              <a:ext uri="{FF2B5EF4-FFF2-40B4-BE49-F238E27FC236}">
                <a16:creationId xmlns:a16="http://schemas.microsoft.com/office/drawing/2014/main" id="{378B7E7D-0706-0E44-B067-EBB9B22D47B0}"/>
              </a:ext>
            </a:extLst>
          </p:cNvPr>
          <p:cNvSpPr>
            <a:spLocks noGrp="1"/>
          </p:cNvSpPr>
          <p:nvPr>
            <p:ph type="ftr" sz="quarter" idx="11"/>
          </p:nvPr>
        </p:nvSpPr>
        <p:spPr/>
        <p:txBody>
          <a:bodyPr/>
          <a:lstStyle/>
          <a:p>
            <a:r>
              <a:rPr lang="en-US"/>
              <a:t>Data source: VAERS/Analysis: Dr. Jessica Rose</a:t>
            </a:r>
          </a:p>
        </p:txBody>
      </p:sp>
      <p:sp>
        <p:nvSpPr>
          <p:cNvPr id="9" name="Slide Number Placeholder 8">
            <a:extLst>
              <a:ext uri="{FF2B5EF4-FFF2-40B4-BE49-F238E27FC236}">
                <a16:creationId xmlns:a16="http://schemas.microsoft.com/office/drawing/2014/main" id="{FFC1AB74-9965-9341-ACDA-A2ED8682FE49}"/>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2270312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8295-6D78-DD40-8E87-81A62B0DA8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5657A2-E0E1-0E44-9AC2-29133D4D73B0}"/>
              </a:ext>
            </a:extLst>
          </p:cNvPr>
          <p:cNvSpPr>
            <a:spLocks noGrp="1"/>
          </p:cNvSpPr>
          <p:nvPr>
            <p:ph type="dt" sz="half" idx="10"/>
          </p:nvPr>
        </p:nvSpPr>
        <p:spPr/>
        <p:txBody>
          <a:bodyPr/>
          <a:lstStyle/>
          <a:p>
            <a:fld id="{9DA5FF69-9E0E-9744-B3D2-A01B8B2395E1}" type="datetime1">
              <a:rPr lang="en-US" smtClean="0"/>
              <a:t>2/1/22</a:t>
            </a:fld>
            <a:endParaRPr lang="en-US"/>
          </a:p>
        </p:txBody>
      </p:sp>
      <p:sp>
        <p:nvSpPr>
          <p:cNvPr id="4" name="Footer Placeholder 3">
            <a:extLst>
              <a:ext uri="{FF2B5EF4-FFF2-40B4-BE49-F238E27FC236}">
                <a16:creationId xmlns:a16="http://schemas.microsoft.com/office/drawing/2014/main" id="{87CBE7D2-4A27-FA45-9535-34CF7A61E9BC}"/>
              </a:ext>
            </a:extLst>
          </p:cNvPr>
          <p:cNvSpPr>
            <a:spLocks noGrp="1"/>
          </p:cNvSpPr>
          <p:nvPr>
            <p:ph type="ftr" sz="quarter" idx="11"/>
          </p:nvPr>
        </p:nvSpPr>
        <p:spPr/>
        <p:txBody>
          <a:bodyPr/>
          <a:lstStyle/>
          <a:p>
            <a:r>
              <a:rPr lang="en-US"/>
              <a:t>Data source: VAERS/Analysis: Dr. Jessica Rose</a:t>
            </a:r>
          </a:p>
        </p:txBody>
      </p:sp>
      <p:sp>
        <p:nvSpPr>
          <p:cNvPr id="5" name="Slide Number Placeholder 4">
            <a:extLst>
              <a:ext uri="{FF2B5EF4-FFF2-40B4-BE49-F238E27FC236}">
                <a16:creationId xmlns:a16="http://schemas.microsoft.com/office/drawing/2014/main" id="{11671735-1EAF-894B-A070-D23D2EA05092}"/>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827467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7CA85-3296-9E41-854E-3E2FB45EB372}"/>
              </a:ext>
            </a:extLst>
          </p:cNvPr>
          <p:cNvSpPr>
            <a:spLocks noGrp="1"/>
          </p:cNvSpPr>
          <p:nvPr>
            <p:ph type="dt" sz="half" idx="10"/>
          </p:nvPr>
        </p:nvSpPr>
        <p:spPr/>
        <p:txBody>
          <a:bodyPr/>
          <a:lstStyle/>
          <a:p>
            <a:fld id="{33C2DB7A-DEA2-4741-A46F-CDB05C26C388}" type="datetime1">
              <a:rPr lang="en-US" smtClean="0"/>
              <a:t>2/1/22</a:t>
            </a:fld>
            <a:endParaRPr lang="en-US"/>
          </a:p>
        </p:txBody>
      </p:sp>
      <p:sp>
        <p:nvSpPr>
          <p:cNvPr id="3" name="Footer Placeholder 2">
            <a:extLst>
              <a:ext uri="{FF2B5EF4-FFF2-40B4-BE49-F238E27FC236}">
                <a16:creationId xmlns:a16="http://schemas.microsoft.com/office/drawing/2014/main" id="{B35007FE-6D4F-F948-9BE7-58C631DE3D67}"/>
              </a:ext>
            </a:extLst>
          </p:cNvPr>
          <p:cNvSpPr>
            <a:spLocks noGrp="1"/>
          </p:cNvSpPr>
          <p:nvPr>
            <p:ph type="ftr" sz="quarter" idx="11"/>
          </p:nvPr>
        </p:nvSpPr>
        <p:spPr/>
        <p:txBody>
          <a:bodyPr/>
          <a:lstStyle/>
          <a:p>
            <a:r>
              <a:rPr lang="en-US"/>
              <a:t>Data source: VAERS/Analysis: Dr. Jessica Rose</a:t>
            </a:r>
          </a:p>
        </p:txBody>
      </p:sp>
      <p:sp>
        <p:nvSpPr>
          <p:cNvPr id="4" name="Slide Number Placeholder 3">
            <a:extLst>
              <a:ext uri="{FF2B5EF4-FFF2-40B4-BE49-F238E27FC236}">
                <a16:creationId xmlns:a16="http://schemas.microsoft.com/office/drawing/2014/main" id="{F21E3896-7490-B948-A5D5-30BB85B33ABC}"/>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27103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5171-FFA7-1542-8EA1-222DA3A1E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575B04-7314-3844-A4FC-46DB0D3FCB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B75404-0928-B14E-8BC4-5813B04EB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AE7274-C425-CE46-95C4-A81D9D8C97AD}"/>
              </a:ext>
            </a:extLst>
          </p:cNvPr>
          <p:cNvSpPr>
            <a:spLocks noGrp="1"/>
          </p:cNvSpPr>
          <p:nvPr>
            <p:ph type="dt" sz="half" idx="10"/>
          </p:nvPr>
        </p:nvSpPr>
        <p:spPr/>
        <p:txBody>
          <a:bodyPr/>
          <a:lstStyle/>
          <a:p>
            <a:fld id="{1D74B879-95C2-F24D-B01D-ACE1F375DD8A}" type="datetime1">
              <a:rPr lang="en-US" smtClean="0"/>
              <a:t>2/1/22</a:t>
            </a:fld>
            <a:endParaRPr lang="en-US"/>
          </a:p>
        </p:txBody>
      </p:sp>
      <p:sp>
        <p:nvSpPr>
          <p:cNvPr id="6" name="Footer Placeholder 5">
            <a:extLst>
              <a:ext uri="{FF2B5EF4-FFF2-40B4-BE49-F238E27FC236}">
                <a16:creationId xmlns:a16="http://schemas.microsoft.com/office/drawing/2014/main" id="{FC1B1F43-6405-AF4A-B30E-4372D007F1C3}"/>
              </a:ext>
            </a:extLst>
          </p:cNvPr>
          <p:cNvSpPr>
            <a:spLocks noGrp="1"/>
          </p:cNvSpPr>
          <p:nvPr>
            <p:ph type="ftr" sz="quarter" idx="11"/>
          </p:nvPr>
        </p:nvSpPr>
        <p:spPr/>
        <p:txBody>
          <a:bodyPr/>
          <a:lstStyle/>
          <a:p>
            <a:r>
              <a:rPr lang="en-US"/>
              <a:t>Data source: VAERS/Analysis: Dr. Jessica Rose</a:t>
            </a:r>
          </a:p>
        </p:txBody>
      </p:sp>
      <p:sp>
        <p:nvSpPr>
          <p:cNvPr id="7" name="Slide Number Placeholder 6">
            <a:extLst>
              <a:ext uri="{FF2B5EF4-FFF2-40B4-BE49-F238E27FC236}">
                <a16:creationId xmlns:a16="http://schemas.microsoft.com/office/drawing/2014/main" id="{4F9ED0EF-402A-C744-86F8-649768A4C2A0}"/>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112812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4B08D-6CD4-2E42-8B70-2F357E96A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DF96C1-BD5D-A84E-910B-E0C31FC99C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B6EE7B-09C2-B742-AFCF-4FBAA9B45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C3E31-CE00-C749-89F0-CCFD76CAE60D}"/>
              </a:ext>
            </a:extLst>
          </p:cNvPr>
          <p:cNvSpPr>
            <a:spLocks noGrp="1"/>
          </p:cNvSpPr>
          <p:nvPr>
            <p:ph type="dt" sz="half" idx="10"/>
          </p:nvPr>
        </p:nvSpPr>
        <p:spPr/>
        <p:txBody>
          <a:bodyPr/>
          <a:lstStyle/>
          <a:p>
            <a:fld id="{2D40F568-6A99-964D-8C30-45F00CE398E5}" type="datetime1">
              <a:rPr lang="en-US" smtClean="0"/>
              <a:t>2/1/22</a:t>
            </a:fld>
            <a:endParaRPr lang="en-US"/>
          </a:p>
        </p:txBody>
      </p:sp>
      <p:sp>
        <p:nvSpPr>
          <p:cNvPr id="6" name="Footer Placeholder 5">
            <a:extLst>
              <a:ext uri="{FF2B5EF4-FFF2-40B4-BE49-F238E27FC236}">
                <a16:creationId xmlns:a16="http://schemas.microsoft.com/office/drawing/2014/main" id="{A270F57F-8F96-2B43-A223-D1C073C2FF70}"/>
              </a:ext>
            </a:extLst>
          </p:cNvPr>
          <p:cNvSpPr>
            <a:spLocks noGrp="1"/>
          </p:cNvSpPr>
          <p:nvPr>
            <p:ph type="ftr" sz="quarter" idx="11"/>
          </p:nvPr>
        </p:nvSpPr>
        <p:spPr/>
        <p:txBody>
          <a:bodyPr/>
          <a:lstStyle/>
          <a:p>
            <a:r>
              <a:rPr lang="en-US"/>
              <a:t>Data source: VAERS/Analysis: Dr. Jessica Rose</a:t>
            </a:r>
          </a:p>
        </p:txBody>
      </p:sp>
      <p:sp>
        <p:nvSpPr>
          <p:cNvPr id="7" name="Slide Number Placeholder 6">
            <a:extLst>
              <a:ext uri="{FF2B5EF4-FFF2-40B4-BE49-F238E27FC236}">
                <a16:creationId xmlns:a16="http://schemas.microsoft.com/office/drawing/2014/main" id="{86A85E9F-AE8F-C249-B4F0-D067C9038EAE}"/>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340469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4F397C-26BC-AE43-AF5C-ABCD23AA65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59C5BF-E813-054F-96B6-5822CE563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6E23C-1954-6142-865A-EC2CF1161E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75E20-4C25-5448-B176-9C2B0A2C3357}" type="datetime1">
              <a:rPr lang="en-US" smtClean="0"/>
              <a:t>2/1/22</a:t>
            </a:fld>
            <a:endParaRPr lang="en-US"/>
          </a:p>
        </p:txBody>
      </p:sp>
      <p:sp>
        <p:nvSpPr>
          <p:cNvPr id="5" name="Footer Placeholder 4">
            <a:extLst>
              <a:ext uri="{FF2B5EF4-FFF2-40B4-BE49-F238E27FC236}">
                <a16:creationId xmlns:a16="http://schemas.microsoft.com/office/drawing/2014/main" id="{25AC8D11-6C68-E541-9D36-FDE5E554C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Data source: VAERS/Analysis: Dr. Jessica Rose</a:t>
            </a:r>
          </a:p>
        </p:txBody>
      </p:sp>
      <p:sp>
        <p:nvSpPr>
          <p:cNvPr id="6" name="Slide Number Placeholder 5">
            <a:extLst>
              <a:ext uri="{FF2B5EF4-FFF2-40B4-BE49-F238E27FC236}">
                <a16:creationId xmlns:a16="http://schemas.microsoft.com/office/drawing/2014/main" id="{8D36DCBC-9A60-3043-BAA7-8F573050AC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395DD-DBF0-AE45-95D3-B427022F636D}" type="slidenum">
              <a:rPr lang="en-US" smtClean="0"/>
              <a:t>‹#›</a:t>
            </a:fld>
            <a:endParaRPr lang="en-US"/>
          </a:p>
        </p:txBody>
      </p:sp>
    </p:spTree>
    <p:extLst>
      <p:ext uri="{BB962C8B-B14F-4D97-AF65-F5344CB8AC3E}">
        <p14:creationId xmlns:p14="http://schemas.microsoft.com/office/powerpoint/2010/main" val="220104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4000" r="-2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2018-2788-DB45-B510-2FC9FE59733E}"/>
              </a:ext>
            </a:extLst>
          </p:cNvPr>
          <p:cNvSpPr>
            <a:spLocks noGrp="1"/>
          </p:cNvSpPr>
          <p:nvPr>
            <p:ph type="title"/>
          </p:nvPr>
        </p:nvSpPr>
        <p:spPr>
          <a:xfrm>
            <a:off x="2160829" y="2120030"/>
            <a:ext cx="7870342" cy="2617940"/>
          </a:xfrm>
          <a:solidFill>
            <a:schemeClr val="tx1"/>
          </a:solidFill>
          <a:ln>
            <a:noFill/>
          </a:ln>
        </p:spPr>
        <p:txBody>
          <a:bodyPr>
            <a:noAutofit/>
          </a:bodyPr>
          <a:lstStyle/>
          <a:p>
            <a:pPr algn="ctr"/>
            <a:r>
              <a:rPr lang="en-US" sz="2800" dirty="0">
                <a:solidFill>
                  <a:schemeClr val="bg1"/>
                </a:solidFill>
                <a:latin typeface="+mn-lt"/>
              </a:rPr>
              <a:t>VAERS</a:t>
            </a:r>
            <a:br>
              <a:rPr lang="en-US" sz="2800" dirty="0">
                <a:solidFill>
                  <a:schemeClr val="bg1"/>
                </a:solidFill>
                <a:latin typeface="+mn-lt"/>
              </a:rPr>
            </a:br>
            <a:r>
              <a:rPr lang="en-US" sz="2800" dirty="0">
                <a:solidFill>
                  <a:schemeClr val="bg1"/>
                </a:solidFill>
                <a:latin typeface="+mn-lt"/>
              </a:rPr>
              <a:t>Safety + Efficacy, General, Specific</a:t>
            </a:r>
            <a:br>
              <a:rPr lang="en-US" sz="2800" dirty="0">
                <a:solidFill>
                  <a:schemeClr val="bg1"/>
                </a:solidFill>
                <a:latin typeface="+mn-lt"/>
              </a:rPr>
            </a:br>
            <a:r>
              <a:rPr lang="en-US" sz="2800" dirty="0">
                <a:solidFill>
                  <a:schemeClr val="bg1"/>
                </a:solidFill>
                <a:latin typeface="+mn-lt"/>
              </a:rPr>
              <a:t>What now?</a:t>
            </a:r>
            <a:br>
              <a:rPr lang="en-US" sz="2800" dirty="0">
                <a:solidFill>
                  <a:schemeClr val="bg1"/>
                </a:solidFill>
                <a:highlight>
                  <a:srgbClr val="0000FF"/>
                </a:highlight>
                <a:latin typeface="+mn-lt"/>
              </a:rPr>
            </a:br>
            <a:br>
              <a:rPr lang="en-US" sz="2800" dirty="0">
                <a:solidFill>
                  <a:schemeClr val="bg1"/>
                </a:solidFill>
                <a:highlight>
                  <a:srgbClr val="0000FF"/>
                </a:highlight>
                <a:latin typeface="+mn-lt"/>
              </a:rPr>
            </a:br>
            <a:r>
              <a:rPr lang="en-US" sz="2800" dirty="0">
                <a:solidFill>
                  <a:schemeClr val="bg1"/>
                </a:solidFill>
              </a:rPr>
              <a:t>Dr. Jessica Rose</a:t>
            </a:r>
            <a:br>
              <a:rPr lang="en-US" sz="2400" dirty="0">
                <a:solidFill>
                  <a:srgbClr val="00B0F0"/>
                </a:solidFill>
              </a:rPr>
            </a:br>
            <a:r>
              <a:rPr lang="en-US" sz="2400" dirty="0">
                <a:solidFill>
                  <a:srgbClr val="00B0F0"/>
                </a:solidFill>
              </a:rPr>
              <a:t>January 2022</a:t>
            </a:r>
            <a:endParaRPr lang="en-US" sz="2800" dirty="0">
              <a:solidFill>
                <a:srgbClr val="00B0F0"/>
              </a:solidFill>
            </a:endParaRPr>
          </a:p>
        </p:txBody>
      </p:sp>
      <p:sp>
        <p:nvSpPr>
          <p:cNvPr id="3" name="Date Placeholder 2">
            <a:extLst>
              <a:ext uri="{FF2B5EF4-FFF2-40B4-BE49-F238E27FC236}">
                <a16:creationId xmlns:a16="http://schemas.microsoft.com/office/drawing/2014/main" id="{551BE835-FA1B-4344-A406-332D2FA9BB70}"/>
              </a:ext>
            </a:extLst>
          </p:cNvPr>
          <p:cNvSpPr>
            <a:spLocks noGrp="1"/>
          </p:cNvSpPr>
          <p:nvPr>
            <p:ph type="dt" sz="half" idx="10"/>
          </p:nvPr>
        </p:nvSpPr>
        <p:spPr/>
        <p:txBody>
          <a:bodyPr/>
          <a:lstStyle/>
          <a:p>
            <a:fld id="{69DAA99F-4F7F-F046-8F51-983D3251A591}" type="datetime1">
              <a:rPr lang="en-US" smtClean="0"/>
              <a:t>2/1/22</a:t>
            </a:fld>
            <a:endParaRPr lang="en-US"/>
          </a:p>
        </p:txBody>
      </p:sp>
      <p:sp>
        <p:nvSpPr>
          <p:cNvPr id="4" name="Footer Placeholder 3">
            <a:extLst>
              <a:ext uri="{FF2B5EF4-FFF2-40B4-BE49-F238E27FC236}">
                <a16:creationId xmlns:a16="http://schemas.microsoft.com/office/drawing/2014/main" id="{B8C7424B-C5B6-4F41-B86C-D3998A19B4EC}"/>
              </a:ext>
            </a:extLst>
          </p:cNvPr>
          <p:cNvSpPr>
            <a:spLocks noGrp="1"/>
          </p:cNvSpPr>
          <p:nvPr>
            <p:ph type="ftr" sz="quarter" idx="11"/>
          </p:nvPr>
        </p:nvSpPr>
        <p:spPr/>
        <p:txBody>
          <a:bodyPr/>
          <a:lstStyle/>
          <a:p>
            <a:r>
              <a:rPr lang="en-US"/>
              <a:t>Data source: VAERS/Analysis: Dr. Jessica Rose</a:t>
            </a:r>
          </a:p>
        </p:txBody>
      </p:sp>
      <p:cxnSp>
        <p:nvCxnSpPr>
          <p:cNvPr id="6" name="Straight Connector 5">
            <a:extLst>
              <a:ext uri="{FF2B5EF4-FFF2-40B4-BE49-F238E27FC236}">
                <a16:creationId xmlns:a16="http://schemas.microsoft.com/office/drawing/2014/main" id="{1812EA01-1DD0-9D4A-AC18-E06D96F937A5}"/>
              </a:ext>
            </a:extLst>
          </p:cNvPr>
          <p:cNvCxnSpPr>
            <a:cxnSpLocks/>
          </p:cNvCxnSpPr>
          <p:nvPr/>
        </p:nvCxnSpPr>
        <p:spPr>
          <a:xfrm flipH="1" flipV="1">
            <a:off x="2" y="1"/>
            <a:ext cx="2160827" cy="21200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D1E7BF-20D8-694A-9AE2-9CE55AA1AEDA}"/>
              </a:ext>
            </a:extLst>
          </p:cNvPr>
          <p:cNvCxnSpPr>
            <a:cxnSpLocks/>
          </p:cNvCxnSpPr>
          <p:nvPr/>
        </p:nvCxnSpPr>
        <p:spPr>
          <a:xfrm flipV="1">
            <a:off x="10031171" y="0"/>
            <a:ext cx="2160829" cy="2120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27D351E-68D0-EE4F-884F-1061344D1BE0}"/>
              </a:ext>
            </a:extLst>
          </p:cNvPr>
          <p:cNvCxnSpPr>
            <a:cxnSpLocks/>
          </p:cNvCxnSpPr>
          <p:nvPr/>
        </p:nvCxnSpPr>
        <p:spPr>
          <a:xfrm>
            <a:off x="10031171" y="4737970"/>
            <a:ext cx="2160829" cy="2120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18783A-DB86-F44D-871D-826E00FAE288}"/>
              </a:ext>
            </a:extLst>
          </p:cNvPr>
          <p:cNvCxnSpPr>
            <a:cxnSpLocks/>
          </p:cNvCxnSpPr>
          <p:nvPr/>
        </p:nvCxnSpPr>
        <p:spPr>
          <a:xfrm flipH="1">
            <a:off x="0" y="4737970"/>
            <a:ext cx="2160829" cy="2120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996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1E05-411F-6E44-8F3C-550CD6CD9D8D}"/>
              </a:ext>
            </a:extLst>
          </p:cNvPr>
          <p:cNvSpPr>
            <a:spLocks noGrp="1"/>
          </p:cNvSpPr>
          <p:nvPr>
            <p:ph type="title"/>
          </p:nvPr>
        </p:nvSpPr>
        <p:spPr>
          <a:xfrm>
            <a:off x="648929" y="629266"/>
            <a:ext cx="3505495" cy="1622321"/>
          </a:xfrm>
          <a:solidFill>
            <a:schemeClr val="tx1">
              <a:lumMod val="75000"/>
              <a:lumOff val="25000"/>
            </a:schemeClr>
          </a:solidFill>
        </p:spPr>
        <p:txBody>
          <a:bodyPr vert="horz" lIns="91440" tIns="45720" rIns="91440" bIns="45720" rtlCol="0" anchor="ctr">
            <a:normAutofit/>
          </a:bodyPr>
          <a:lstStyle/>
          <a:p>
            <a:r>
              <a:rPr lang="en-US" sz="3100" kern="1200" dirty="0">
                <a:solidFill>
                  <a:schemeClr val="bg1"/>
                </a:solidFill>
                <a:latin typeface="+mj-lt"/>
                <a:ea typeface="+mj-ea"/>
                <a:cs typeface="+mj-cs"/>
              </a:rPr>
              <a:t>Exclusion criteria list of Phase III Pfizer trial NCT04368728</a:t>
            </a:r>
          </a:p>
        </p:txBody>
      </p:sp>
      <p:sp>
        <p:nvSpPr>
          <p:cNvPr id="12" name="TextBox 11">
            <a:extLst>
              <a:ext uri="{FF2B5EF4-FFF2-40B4-BE49-F238E27FC236}">
                <a16:creationId xmlns:a16="http://schemas.microsoft.com/office/drawing/2014/main" id="{C9A10242-8EAC-1640-894C-D3A2EDCC0561}"/>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Pregnant women, lactating women and women of childbearing age were on the exclusion criteria list.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The ‘safety’ studies lasted 6 months…  How is it possible that pregnant woman are being injected now?  There is NO SAFETY DATA pertaining to pregnant women or women of child-bearing age.</a:t>
            </a:r>
          </a:p>
        </p:txBody>
      </p:sp>
      <p:sp>
        <p:nvSpPr>
          <p:cNvPr id="17" name="Rectangle 1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EBE7406E-13AB-4741-B5FB-A515057D179C}"/>
              </a:ext>
            </a:extLst>
          </p:cNvPr>
          <p:cNvPicPr>
            <a:picLocks noChangeAspect="1"/>
          </p:cNvPicPr>
          <p:nvPr/>
        </p:nvPicPr>
        <p:blipFill rotWithShape="1">
          <a:blip r:embed="rId3"/>
          <a:srcRect l="16378" t="14426" r="17140" b="51267"/>
          <a:stretch/>
        </p:blipFill>
        <p:spPr>
          <a:xfrm>
            <a:off x="5405862" y="2456695"/>
            <a:ext cx="6019331" cy="1941364"/>
          </a:xfrm>
          <a:prstGeom prst="rect">
            <a:avLst/>
          </a:prstGeom>
          <a:effectLst/>
        </p:spPr>
      </p:pic>
      <p:sp>
        <p:nvSpPr>
          <p:cNvPr id="4" name="Date Placeholder 3">
            <a:extLst>
              <a:ext uri="{FF2B5EF4-FFF2-40B4-BE49-F238E27FC236}">
                <a16:creationId xmlns:a16="http://schemas.microsoft.com/office/drawing/2014/main" id="{95C4750E-8DD3-9C40-A49E-5AD846FE09D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66BD8497-A775-3E4A-8F33-FACB84CA5962}" type="datetime1">
              <a:rPr lang="en-US" smtClean="0"/>
              <a:t>2/1/22</a:t>
            </a:fld>
            <a:endParaRPr lang="en-US"/>
          </a:p>
        </p:txBody>
      </p:sp>
      <p:sp>
        <p:nvSpPr>
          <p:cNvPr id="5" name="Footer Placeholder 4">
            <a:extLst>
              <a:ext uri="{FF2B5EF4-FFF2-40B4-BE49-F238E27FC236}">
                <a16:creationId xmlns:a16="http://schemas.microsoft.com/office/drawing/2014/main" id="{627701E8-F0E2-5C44-945C-57DD4DA71CFC}"/>
              </a:ext>
            </a:extLst>
          </p:cNvPr>
          <p:cNvSpPr>
            <a:spLocks noGrp="1"/>
          </p:cNvSpPr>
          <p:nvPr>
            <p:ph type="ftr" sz="quarter" idx="11"/>
          </p:nvPr>
        </p:nvSpPr>
        <p:spPr>
          <a:xfrm>
            <a:off x="5123688" y="6356350"/>
            <a:ext cx="4477512" cy="365125"/>
          </a:xfrm>
        </p:spPr>
        <p:txBody>
          <a:bodyPr vert="horz" lIns="91440" tIns="45720" rIns="91440" bIns="45720" rtlCol="0" anchor="ctr">
            <a:normAutofit/>
          </a:bodyPr>
          <a:lstStyle/>
          <a:p>
            <a:pPr algn="l">
              <a:spcAft>
                <a:spcPts val="600"/>
              </a:spcAft>
            </a:pPr>
            <a:r>
              <a:rPr lang="en-US" kern="1200">
                <a:solidFill>
                  <a:srgbClr val="303030"/>
                </a:solidFill>
                <a:latin typeface="+mn-lt"/>
                <a:ea typeface="+mn-ea"/>
                <a:cs typeface="+mn-cs"/>
              </a:rPr>
              <a:t>Data source: VAERS/Analysis: Dr. Jessica Rose</a:t>
            </a:r>
            <a:endParaRPr lang="en-US" kern="1200" dirty="0">
              <a:solidFill>
                <a:srgbClr val="303030"/>
              </a:solidFill>
              <a:latin typeface="+mn-lt"/>
              <a:ea typeface="+mn-ea"/>
              <a:cs typeface="+mn-cs"/>
            </a:endParaRPr>
          </a:p>
        </p:txBody>
      </p:sp>
    </p:spTree>
    <p:extLst>
      <p:ext uri="{BB962C8B-B14F-4D97-AF65-F5344CB8AC3E}">
        <p14:creationId xmlns:p14="http://schemas.microsoft.com/office/powerpoint/2010/main" val="575995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5BE2B-50A4-E644-9D75-D40328BC4C4C}"/>
              </a:ext>
            </a:extLst>
          </p:cNvPr>
          <p:cNvSpPr>
            <a:spLocks noGrp="1"/>
          </p:cNvSpPr>
          <p:nvPr>
            <p:ph type="title"/>
          </p:nvPr>
        </p:nvSpPr>
        <p:spPr>
          <a:xfrm>
            <a:off x="0" y="365125"/>
            <a:ext cx="12191999" cy="1325563"/>
          </a:xfrm>
          <a:solidFill>
            <a:schemeClr val="tx1">
              <a:lumMod val="75000"/>
              <a:lumOff val="25000"/>
            </a:schemeClr>
          </a:solidFill>
        </p:spPr>
        <p:txBody>
          <a:bodyPr>
            <a:normAutofit fontScale="90000"/>
          </a:bodyPr>
          <a:lstStyle/>
          <a:p>
            <a:r>
              <a:rPr lang="en-US" dirty="0">
                <a:solidFill>
                  <a:schemeClr val="bg1"/>
                </a:solidFill>
              </a:rPr>
              <a:t>Evidence of the spike protein hijacking the DNA damage repair machinery and adaptive immune machinery in vitro</a:t>
            </a:r>
          </a:p>
        </p:txBody>
      </p:sp>
      <p:pic>
        <p:nvPicPr>
          <p:cNvPr id="8" name="Content Placeholder 7">
            <a:extLst>
              <a:ext uri="{FF2B5EF4-FFF2-40B4-BE49-F238E27FC236}">
                <a16:creationId xmlns:a16="http://schemas.microsoft.com/office/drawing/2014/main" id="{3DB70253-2D79-CF4F-B2A0-A3263DB1B9C6}"/>
              </a:ext>
            </a:extLst>
          </p:cNvPr>
          <p:cNvPicPr>
            <a:picLocks noGrp="1" noChangeAspect="1"/>
          </p:cNvPicPr>
          <p:nvPr>
            <p:ph idx="1"/>
          </p:nvPr>
        </p:nvPicPr>
        <p:blipFill rotWithShape="1">
          <a:blip r:embed="rId2"/>
          <a:srcRect l="8859" t="16193" r="38065" b="53343"/>
          <a:stretch/>
        </p:blipFill>
        <p:spPr>
          <a:xfrm>
            <a:off x="363256" y="1941340"/>
            <a:ext cx="5511452" cy="1977112"/>
          </a:xfrm>
        </p:spPr>
      </p:pic>
      <p:sp>
        <p:nvSpPr>
          <p:cNvPr id="4" name="Date Placeholder 3">
            <a:extLst>
              <a:ext uri="{FF2B5EF4-FFF2-40B4-BE49-F238E27FC236}">
                <a16:creationId xmlns:a16="http://schemas.microsoft.com/office/drawing/2014/main" id="{6EAEB23C-E15C-B94F-B3E3-1E4BA59608B9}"/>
              </a:ext>
            </a:extLst>
          </p:cNvPr>
          <p:cNvSpPr>
            <a:spLocks noGrp="1"/>
          </p:cNvSpPr>
          <p:nvPr>
            <p:ph type="dt" sz="half" idx="10"/>
          </p:nvPr>
        </p:nvSpPr>
        <p:spPr/>
        <p:txBody>
          <a:bodyPr/>
          <a:lstStyle/>
          <a:p>
            <a:fld id="{3A160D0B-BD9F-884C-A9CD-97CC45E46486}" type="datetime1">
              <a:rPr lang="en-US" smtClean="0"/>
              <a:t>2/1/22</a:t>
            </a:fld>
            <a:endParaRPr lang="en-US"/>
          </a:p>
        </p:txBody>
      </p:sp>
      <p:sp>
        <p:nvSpPr>
          <p:cNvPr id="5" name="Footer Placeholder 4">
            <a:extLst>
              <a:ext uri="{FF2B5EF4-FFF2-40B4-BE49-F238E27FC236}">
                <a16:creationId xmlns:a16="http://schemas.microsoft.com/office/drawing/2014/main" id="{E34EA9D3-C1AD-9B4A-80BA-97D8D128BCA9}"/>
              </a:ext>
            </a:extLst>
          </p:cNvPr>
          <p:cNvSpPr>
            <a:spLocks noGrp="1"/>
          </p:cNvSpPr>
          <p:nvPr>
            <p:ph type="ftr" sz="quarter" idx="11"/>
          </p:nvPr>
        </p:nvSpPr>
        <p:spPr/>
        <p:txBody>
          <a:bodyPr/>
          <a:lstStyle/>
          <a:p>
            <a:r>
              <a:rPr lang="en-US"/>
              <a:t>Data Source: VAERS Domestic Data/Analysis: Dr. Jessica Rose</a:t>
            </a:r>
          </a:p>
        </p:txBody>
      </p:sp>
      <p:sp>
        <p:nvSpPr>
          <p:cNvPr id="6" name="Slide Number Placeholder 5">
            <a:extLst>
              <a:ext uri="{FF2B5EF4-FFF2-40B4-BE49-F238E27FC236}">
                <a16:creationId xmlns:a16="http://schemas.microsoft.com/office/drawing/2014/main" id="{33C16868-21FF-0744-990F-533DEFEE9D30}"/>
              </a:ext>
            </a:extLst>
          </p:cNvPr>
          <p:cNvSpPr>
            <a:spLocks noGrp="1"/>
          </p:cNvSpPr>
          <p:nvPr>
            <p:ph type="sldNum" sz="quarter" idx="12"/>
          </p:nvPr>
        </p:nvSpPr>
        <p:spPr/>
        <p:txBody>
          <a:bodyPr/>
          <a:lstStyle/>
          <a:p>
            <a:fld id="{1AC1A00F-80C8-6944-B470-59EAC163B508}" type="slidenum">
              <a:rPr lang="en-US" smtClean="0"/>
              <a:t>11</a:t>
            </a:fld>
            <a:endParaRPr lang="en-US"/>
          </a:p>
        </p:txBody>
      </p:sp>
      <p:pic>
        <p:nvPicPr>
          <p:cNvPr id="10" name="Picture 9">
            <a:extLst>
              <a:ext uri="{FF2B5EF4-FFF2-40B4-BE49-F238E27FC236}">
                <a16:creationId xmlns:a16="http://schemas.microsoft.com/office/drawing/2014/main" id="{F9F76615-F7B0-0A4B-985C-56AC885EA9EF}"/>
              </a:ext>
            </a:extLst>
          </p:cNvPr>
          <p:cNvPicPr>
            <a:picLocks noChangeAspect="1"/>
          </p:cNvPicPr>
          <p:nvPr/>
        </p:nvPicPr>
        <p:blipFill rotWithShape="1">
          <a:blip r:embed="rId3"/>
          <a:srcRect l="3006" t="32694" r="42770" b="33881"/>
          <a:stretch/>
        </p:blipFill>
        <p:spPr>
          <a:xfrm>
            <a:off x="6096000" y="1992704"/>
            <a:ext cx="5949863" cy="2292264"/>
          </a:xfrm>
          <a:prstGeom prst="rect">
            <a:avLst/>
          </a:prstGeom>
        </p:spPr>
      </p:pic>
      <p:sp>
        <p:nvSpPr>
          <p:cNvPr id="11" name="Title 1">
            <a:extLst>
              <a:ext uri="{FF2B5EF4-FFF2-40B4-BE49-F238E27FC236}">
                <a16:creationId xmlns:a16="http://schemas.microsoft.com/office/drawing/2014/main" id="{A7B58F48-CF58-E14E-A808-6CCAB55A9F08}"/>
              </a:ext>
            </a:extLst>
          </p:cNvPr>
          <p:cNvSpPr txBox="1">
            <a:spLocks/>
          </p:cNvSpPr>
          <p:nvPr/>
        </p:nvSpPr>
        <p:spPr>
          <a:xfrm>
            <a:off x="1530263" y="4813952"/>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Evidence that the spike protein sticks around for a long time. </a:t>
            </a:r>
          </a:p>
        </p:txBody>
      </p:sp>
    </p:spTree>
    <p:extLst>
      <p:ext uri="{BB962C8B-B14F-4D97-AF65-F5344CB8AC3E}">
        <p14:creationId xmlns:p14="http://schemas.microsoft.com/office/powerpoint/2010/main" val="3802645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213875C-E947-A343-BCE5-2425309FA800}"/>
              </a:ext>
            </a:extLst>
          </p:cNvPr>
          <p:cNvPicPr>
            <a:picLocks noChangeAspect="1"/>
          </p:cNvPicPr>
          <p:nvPr/>
        </p:nvPicPr>
        <p:blipFill>
          <a:blip r:embed="rId3"/>
          <a:stretch>
            <a:fillRect/>
          </a:stretch>
        </p:blipFill>
        <p:spPr>
          <a:xfrm>
            <a:off x="6479837" y="3233984"/>
            <a:ext cx="5586942" cy="1662115"/>
          </a:xfrm>
          <a:prstGeom prst="rect">
            <a:avLst/>
          </a:prstGeom>
        </p:spPr>
      </p:pic>
      <p:pic>
        <p:nvPicPr>
          <p:cNvPr id="10" name="Picture 9">
            <a:extLst>
              <a:ext uri="{FF2B5EF4-FFF2-40B4-BE49-F238E27FC236}">
                <a16:creationId xmlns:a16="http://schemas.microsoft.com/office/drawing/2014/main" id="{6ECDE4DB-C528-E14A-80A3-87631C4DD7BF}"/>
              </a:ext>
            </a:extLst>
          </p:cNvPr>
          <p:cNvPicPr>
            <a:picLocks noChangeAspect="1"/>
          </p:cNvPicPr>
          <p:nvPr/>
        </p:nvPicPr>
        <p:blipFill rotWithShape="1">
          <a:blip r:embed="rId4"/>
          <a:srcRect t="10519"/>
          <a:stretch/>
        </p:blipFill>
        <p:spPr>
          <a:xfrm>
            <a:off x="6479837" y="496906"/>
            <a:ext cx="5586942" cy="2737078"/>
          </a:xfrm>
          <a:prstGeom prst="rect">
            <a:avLst/>
          </a:prstGeom>
        </p:spPr>
      </p:pic>
      <p:pic>
        <p:nvPicPr>
          <p:cNvPr id="8" name="Content Placeholder 7">
            <a:extLst>
              <a:ext uri="{FF2B5EF4-FFF2-40B4-BE49-F238E27FC236}">
                <a16:creationId xmlns:a16="http://schemas.microsoft.com/office/drawing/2014/main" id="{D83167FB-9E2D-9F4F-97D1-43DBC947E984}"/>
              </a:ext>
            </a:extLst>
          </p:cNvPr>
          <p:cNvPicPr>
            <a:picLocks noGrp="1" noChangeAspect="1"/>
          </p:cNvPicPr>
          <p:nvPr>
            <p:ph idx="1"/>
          </p:nvPr>
        </p:nvPicPr>
        <p:blipFill>
          <a:blip r:embed="rId5"/>
          <a:stretch>
            <a:fillRect/>
          </a:stretch>
        </p:blipFill>
        <p:spPr>
          <a:xfrm>
            <a:off x="767674" y="341179"/>
            <a:ext cx="5586942" cy="259792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E352A5F-605B-E944-A769-37BE2CC8A28B}"/>
                  </a:ext>
                </a:extLst>
              </p:cNvPr>
              <p:cNvSpPr txBox="1"/>
              <p:nvPr/>
            </p:nvSpPr>
            <p:spPr>
              <a:xfrm>
                <a:off x="767673" y="3258770"/>
                <a:ext cx="5471761" cy="2031325"/>
              </a:xfrm>
              <a:prstGeom prst="rect">
                <a:avLst/>
              </a:prstGeom>
              <a:noFill/>
            </p:spPr>
            <p:txBody>
              <a:bodyPr wrap="square" rtlCol="0">
                <a:spAutoFit/>
              </a:bodyPr>
              <a:lstStyle/>
              <a:p>
                <a:pPr algn="ctr"/>
                <a:r>
                  <a:rPr lang="en-US" dirty="0"/>
                  <a:t>This means that CD8+ T cells – the cell responsible for killing infected cells – are being affected in negative way in the context of these injections. Alterations in gene expression of </a:t>
                </a:r>
                <a:r>
                  <a:rPr lang="en-US" b="1" dirty="0"/>
                  <a:t>many different immune cell types </a:t>
                </a:r>
                <a:r>
                  <a:rPr lang="en-US" dirty="0"/>
                  <a:t>including CD8s were found. Also concerning is the expression profile of TNF-</a:t>
                </a:r>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 </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a</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pro</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inflammat</m:t>
                    </m:r>
                    <m:r>
                      <m:rPr>
                        <m:sty m:val="p"/>
                      </m:rPr>
                      <a:rPr lang="en-US" b="0" i="1" smtClean="0">
                        <a:latin typeface="Cambria Math" panose="02040503050406030204" pitchFamily="18" charset="0"/>
                        <a:ea typeface="Cambria Math" panose="02040503050406030204" pitchFamily="18" charset="0"/>
                      </a:rPr>
                      <m:t>or</m:t>
                    </m:r>
                    <m:r>
                      <m:rPr>
                        <m:sty m:val="p"/>
                      </m:rPr>
                      <a:rPr lang="en-US" b="0" i="0" smtClean="0">
                        <a:latin typeface="Cambria Math" panose="02040503050406030204" pitchFamily="18" charset="0"/>
                        <a:ea typeface="Cambria Math" panose="02040503050406030204" pitchFamily="18" charset="0"/>
                      </a:rPr>
                      <m:t>y</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cytokine</m:t>
                    </m:r>
                    <m:r>
                      <a:rPr lang="en-US" b="0" i="0" smtClean="0">
                        <a:latin typeface="Cambria Math" panose="02040503050406030204" pitchFamily="18" charset="0"/>
                        <a:ea typeface="Cambria Math" panose="02040503050406030204" pitchFamily="18" charset="0"/>
                      </a:rPr>
                      <m:t>)</m:t>
                    </m:r>
                  </m:oMath>
                </a14:m>
                <a:endParaRPr lang="en-US" dirty="0"/>
              </a:p>
            </p:txBody>
          </p:sp>
        </mc:Choice>
        <mc:Fallback xmlns="">
          <p:sp>
            <p:nvSpPr>
              <p:cNvPr id="13" name="TextBox 12">
                <a:extLst>
                  <a:ext uri="{FF2B5EF4-FFF2-40B4-BE49-F238E27FC236}">
                    <a16:creationId xmlns:a16="http://schemas.microsoft.com/office/drawing/2014/main" id="{7E352A5F-605B-E944-A769-37BE2CC8A28B}"/>
                  </a:ext>
                </a:extLst>
              </p:cNvPr>
              <p:cNvSpPr txBox="1">
                <a:spLocks noRot="1" noChangeAspect="1" noMove="1" noResize="1" noEditPoints="1" noAdjustHandles="1" noChangeArrowheads="1" noChangeShapeType="1" noTextEdit="1"/>
              </p:cNvSpPr>
              <p:nvPr/>
            </p:nvSpPr>
            <p:spPr>
              <a:xfrm>
                <a:off x="767673" y="3258770"/>
                <a:ext cx="5471761" cy="2031325"/>
              </a:xfrm>
              <a:prstGeom prst="rect">
                <a:avLst/>
              </a:prstGeom>
              <a:blipFill>
                <a:blip r:embed="rId6"/>
                <a:stretch>
                  <a:fillRect t="-1242" r="-928" b="-1863"/>
                </a:stretch>
              </a:blipFill>
            </p:spPr>
            <p:txBody>
              <a:bodyPr/>
              <a:lstStyle/>
              <a:p>
                <a:r>
                  <a:rPr lang="en-US">
                    <a:noFill/>
                  </a:rPr>
                  <a:t> </a:t>
                </a:r>
              </a:p>
            </p:txBody>
          </p:sp>
        </mc:Fallback>
      </mc:AlternateContent>
      <p:sp>
        <p:nvSpPr>
          <p:cNvPr id="18" name="Frame 17">
            <a:extLst>
              <a:ext uri="{FF2B5EF4-FFF2-40B4-BE49-F238E27FC236}">
                <a16:creationId xmlns:a16="http://schemas.microsoft.com/office/drawing/2014/main" id="{0CC0AC0C-9EA5-FB45-A232-B13A50B5AB63}"/>
              </a:ext>
            </a:extLst>
          </p:cNvPr>
          <p:cNvSpPr/>
          <p:nvPr/>
        </p:nvSpPr>
        <p:spPr>
          <a:xfrm>
            <a:off x="9026236" y="458201"/>
            <a:ext cx="417568" cy="2738205"/>
          </a:xfrm>
          <a:prstGeom prst="frame">
            <a:avLst>
              <a:gd name="adj1" fmla="val 56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Straight Connector 41">
            <a:extLst>
              <a:ext uri="{FF2B5EF4-FFF2-40B4-BE49-F238E27FC236}">
                <a16:creationId xmlns:a16="http://schemas.microsoft.com/office/drawing/2014/main" id="{AB3ACD93-5432-BA40-A66D-BF673E38D2F8}"/>
              </a:ext>
            </a:extLst>
          </p:cNvPr>
          <p:cNvCxnSpPr>
            <a:cxnSpLocks/>
          </p:cNvCxnSpPr>
          <p:nvPr/>
        </p:nvCxnSpPr>
        <p:spPr>
          <a:xfrm>
            <a:off x="6481187" y="1848028"/>
            <a:ext cx="5075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Date Placeholder 45">
            <a:extLst>
              <a:ext uri="{FF2B5EF4-FFF2-40B4-BE49-F238E27FC236}">
                <a16:creationId xmlns:a16="http://schemas.microsoft.com/office/drawing/2014/main" id="{7ACF5577-BA8B-D048-A131-0BEFED064569}"/>
              </a:ext>
            </a:extLst>
          </p:cNvPr>
          <p:cNvSpPr>
            <a:spLocks noGrp="1"/>
          </p:cNvSpPr>
          <p:nvPr>
            <p:ph type="dt" sz="half" idx="10"/>
          </p:nvPr>
        </p:nvSpPr>
        <p:spPr/>
        <p:txBody>
          <a:bodyPr/>
          <a:lstStyle/>
          <a:p>
            <a:fld id="{D3C5D3AF-7174-904C-A482-97D2E17E1A64}" type="datetime1">
              <a:rPr lang="en-US" smtClean="0"/>
              <a:t>2/1/22</a:t>
            </a:fld>
            <a:endParaRPr lang="en-US" dirty="0"/>
          </a:p>
        </p:txBody>
      </p:sp>
      <p:sp>
        <p:nvSpPr>
          <p:cNvPr id="47" name="Footer Placeholder 46">
            <a:extLst>
              <a:ext uri="{FF2B5EF4-FFF2-40B4-BE49-F238E27FC236}">
                <a16:creationId xmlns:a16="http://schemas.microsoft.com/office/drawing/2014/main" id="{B56BF9B8-3FED-AB49-8A76-570BAF706C64}"/>
              </a:ext>
            </a:extLst>
          </p:cNvPr>
          <p:cNvSpPr>
            <a:spLocks noGrp="1"/>
          </p:cNvSpPr>
          <p:nvPr>
            <p:ph type="ftr" sz="quarter" idx="11"/>
          </p:nvPr>
        </p:nvSpPr>
        <p:spPr/>
        <p:txBody>
          <a:bodyPr/>
          <a:lstStyle/>
          <a:p>
            <a:r>
              <a:rPr lang="en-US" dirty="0"/>
              <a:t>Data Source: Publication/Analysis: Liu </a:t>
            </a:r>
            <a:r>
              <a:rPr lang="en-US" i="1" dirty="0"/>
              <a:t>et al.</a:t>
            </a:r>
          </a:p>
        </p:txBody>
      </p:sp>
      <p:sp>
        <p:nvSpPr>
          <p:cNvPr id="48" name="Slide Number Placeholder 47">
            <a:extLst>
              <a:ext uri="{FF2B5EF4-FFF2-40B4-BE49-F238E27FC236}">
                <a16:creationId xmlns:a16="http://schemas.microsoft.com/office/drawing/2014/main" id="{807D8018-B97B-E147-99D9-3A14644AF028}"/>
              </a:ext>
            </a:extLst>
          </p:cNvPr>
          <p:cNvSpPr>
            <a:spLocks noGrp="1"/>
          </p:cNvSpPr>
          <p:nvPr>
            <p:ph type="sldNum" sz="quarter" idx="12"/>
          </p:nvPr>
        </p:nvSpPr>
        <p:spPr/>
        <p:txBody>
          <a:bodyPr/>
          <a:lstStyle/>
          <a:p>
            <a:r>
              <a:rPr lang="en-US" dirty="0"/>
              <a:t>1</a:t>
            </a:r>
          </a:p>
        </p:txBody>
      </p:sp>
      <p:cxnSp>
        <p:nvCxnSpPr>
          <p:cNvPr id="51" name="Straight Connector 50">
            <a:extLst>
              <a:ext uri="{FF2B5EF4-FFF2-40B4-BE49-F238E27FC236}">
                <a16:creationId xmlns:a16="http://schemas.microsoft.com/office/drawing/2014/main" id="{454DD4B3-6D1E-E441-AC94-1B1523439E5C}"/>
              </a:ext>
            </a:extLst>
          </p:cNvPr>
          <p:cNvCxnSpPr>
            <a:cxnSpLocks/>
          </p:cNvCxnSpPr>
          <p:nvPr/>
        </p:nvCxnSpPr>
        <p:spPr>
          <a:xfrm>
            <a:off x="9237270" y="610849"/>
            <a:ext cx="0" cy="23282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49DC3938-29C3-E04F-9043-D18F7CFCB661}"/>
              </a:ext>
            </a:extLst>
          </p:cNvPr>
          <p:cNvSpPr/>
          <p:nvPr/>
        </p:nvSpPr>
        <p:spPr>
          <a:xfrm>
            <a:off x="6394899" y="3695770"/>
            <a:ext cx="5641636" cy="1754326"/>
          </a:xfrm>
          <a:prstGeom prst="rect">
            <a:avLst/>
          </a:prstGeom>
          <a:solidFill>
            <a:schemeClr val="bg1"/>
          </a:solidFill>
        </p:spPr>
        <p:txBody>
          <a:bodyPr wrap="square">
            <a:spAutoFit/>
          </a:bodyPr>
          <a:lstStyle/>
          <a:p>
            <a:pPr algn="ctr"/>
            <a:endParaRPr lang="en-US" dirty="0"/>
          </a:p>
          <a:p>
            <a:pPr algn="ctr"/>
            <a:r>
              <a:rPr lang="en-US" dirty="0"/>
              <a:t>They identified differentially expressed genes among all major cell types and conducted gene functional analysis (above).</a:t>
            </a:r>
          </a:p>
          <a:p>
            <a:endParaRPr lang="en-US" dirty="0">
              <a:latin typeface="Times New Roman" panose="02020603050405020304" pitchFamily="18" charset="0"/>
            </a:endParaRPr>
          </a:p>
          <a:p>
            <a:endParaRPr lang="en-US" dirty="0"/>
          </a:p>
        </p:txBody>
      </p:sp>
      <p:sp>
        <p:nvSpPr>
          <p:cNvPr id="44" name="TextBox 43">
            <a:extLst>
              <a:ext uri="{FF2B5EF4-FFF2-40B4-BE49-F238E27FC236}">
                <a16:creationId xmlns:a16="http://schemas.microsoft.com/office/drawing/2014/main" id="{47C3F81B-8B20-9C4E-8E33-8A395CF34C9E}"/>
              </a:ext>
            </a:extLst>
          </p:cNvPr>
          <p:cNvSpPr txBox="1"/>
          <p:nvPr/>
        </p:nvSpPr>
        <p:spPr>
          <a:xfrm>
            <a:off x="1649595" y="5609759"/>
            <a:ext cx="9490607" cy="707886"/>
          </a:xfrm>
          <a:prstGeom prst="rect">
            <a:avLst/>
          </a:prstGeom>
          <a:noFill/>
        </p:spPr>
        <p:txBody>
          <a:bodyPr wrap="square" rtlCol="0">
            <a:spAutoFit/>
          </a:bodyPr>
          <a:lstStyle/>
          <a:p>
            <a:pPr algn="ctr"/>
            <a:r>
              <a:rPr lang="en-US" sz="2000" dirty="0"/>
              <a:t>Recent findings indicate that the injections are inducing immune deficiencies/immunomodulation and hyperinflammation</a:t>
            </a:r>
          </a:p>
        </p:txBody>
      </p:sp>
    </p:spTree>
    <p:extLst>
      <p:ext uri="{BB962C8B-B14F-4D97-AF65-F5344CB8AC3E}">
        <p14:creationId xmlns:p14="http://schemas.microsoft.com/office/powerpoint/2010/main" val="1651846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D1F0F-CD03-D64B-8505-B97048B807B3}"/>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4200" b="1" kern="1200" dirty="0">
                <a:solidFill>
                  <a:schemeClr val="bg1"/>
                </a:solidFill>
                <a:latin typeface="+mj-lt"/>
                <a:ea typeface="+mj-ea"/>
                <a:cs typeface="+mj-cs"/>
              </a:rPr>
              <a:t>Transient ‘Efficacy’ becoming obvious</a:t>
            </a:r>
          </a:p>
        </p:txBody>
      </p:sp>
      <p:cxnSp>
        <p:nvCxnSpPr>
          <p:cNvPr id="20" name="Straight Connector 19">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Table&#10;&#10;Description automatically generated">
            <a:extLst>
              <a:ext uri="{FF2B5EF4-FFF2-40B4-BE49-F238E27FC236}">
                <a16:creationId xmlns:a16="http://schemas.microsoft.com/office/drawing/2014/main" id="{56205D0A-D86F-EB4F-B2E0-6E9977C0783F}"/>
              </a:ext>
            </a:extLst>
          </p:cNvPr>
          <p:cNvPicPr>
            <a:picLocks noChangeAspect="1"/>
          </p:cNvPicPr>
          <p:nvPr/>
        </p:nvPicPr>
        <p:blipFill>
          <a:blip r:embed="rId3"/>
          <a:stretch>
            <a:fillRect/>
          </a:stretch>
        </p:blipFill>
        <p:spPr>
          <a:xfrm>
            <a:off x="2190935" y="2427541"/>
            <a:ext cx="7755031" cy="3997637"/>
          </a:xfrm>
          <a:prstGeom prst="rect">
            <a:avLst/>
          </a:prstGeom>
        </p:spPr>
      </p:pic>
      <p:sp>
        <p:nvSpPr>
          <p:cNvPr id="11" name="Date Placeholder 10">
            <a:extLst>
              <a:ext uri="{FF2B5EF4-FFF2-40B4-BE49-F238E27FC236}">
                <a16:creationId xmlns:a16="http://schemas.microsoft.com/office/drawing/2014/main" id="{00A91D29-BD80-364A-AA86-2006C89AA974}"/>
              </a:ext>
            </a:extLst>
          </p:cNvPr>
          <p:cNvSpPr>
            <a:spLocks noGrp="1"/>
          </p:cNvSpPr>
          <p:nvPr>
            <p:ph type="dt" sz="half" idx="10"/>
          </p:nvPr>
        </p:nvSpPr>
        <p:spPr>
          <a:xfrm>
            <a:off x="838200" y="6522430"/>
            <a:ext cx="2743200" cy="347472"/>
          </a:xfrm>
        </p:spPr>
        <p:txBody>
          <a:bodyPr vert="horz" lIns="91440" tIns="45720" rIns="91440" bIns="45720" rtlCol="0" anchor="ctr">
            <a:normAutofit/>
          </a:bodyPr>
          <a:lstStyle/>
          <a:p>
            <a:pPr>
              <a:spcAft>
                <a:spcPts val="600"/>
              </a:spcAft>
            </a:pPr>
            <a:r>
              <a:rPr lang="en-US">
                <a:solidFill>
                  <a:srgbClr val="898989"/>
                </a:solidFill>
              </a:rPr>
              <a:t>Update as of 12/24/21</a:t>
            </a:r>
          </a:p>
        </p:txBody>
      </p:sp>
      <p:sp>
        <p:nvSpPr>
          <p:cNvPr id="8" name="Footer Placeholder 11">
            <a:extLst>
              <a:ext uri="{FF2B5EF4-FFF2-40B4-BE49-F238E27FC236}">
                <a16:creationId xmlns:a16="http://schemas.microsoft.com/office/drawing/2014/main" id="{3B214632-629B-3549-8E66-A7C893602E37}"/>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Data source: VAERS/Analysis: Dr. Jessica Rose</a:t>
            </a:r>
          </a:p>
        </p:txBody>
      </p:sp>
    </p:spTree>
    <p:extLst>
      <p:ext uri="{BB962C8B-B14F-4D97-AF65-F5344CB8AC3E}">
        <p14:creationId xmlns:p14="http://schemas.microsoft.com/office/powerpoint/2010/main" val="2917633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63272D3B-5428-4BF7-981B-3C1F6D182FC5}"/>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9" name="Title 1">
            <a:extLst>
              <a:ext uri="{FF2B5EF4-FFF2-40B4-BE49-F238E27FC236}">
                <a16:creationId xmlns:a16="http://schemas.microsoft.com/office/drawing/2014/main" id="{E6B2175A-5D59-7D4F-B6E6-8CBB037A194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FFFFFF"/>
                </a:solidFill>
              </a:rPr>
              <a:t>Talking points</a:t>
            </a:r>
          </a:p>
        </p:txBody>
      </p:sp>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8C995179-FC4C-554B-8DA4-7E86130396D1}" type="datetime1">
              <a:rPr lang="en-US">
                <a:solidFill>
                  <a:srgbClr val="FFFFFF"/>
                </a:solidFill>
                <a:latin typeface="Calibri" panose="020F0502020204030204"/>
              </a:rPr>
              <a:pPr>
                <a:spcAft>
                  <a:spcPts val="600"/>
                </a:spcAft>
                <a:defRPr/>
              </a:pPr>
              <a:t>2/1/22</a:t>
            </a:fld>
            <a:endParaRPr lang="en-US">
              <a:solidFill>
                <a:srgbClr val="FFFFFF"/>
              </a:solidFill>
              <a:latin typeface="Calibri" panose="020F0502020204030204"/>
            </a:endParaRP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Data source: VAERS/Analysis: Dr. Jessica Rose</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extLst>
              <p:ext uri="{D42A27DB-BD31-4B8C-83A1-F6EECF244321}">
                <p14:modId xmlns:p14="http://schemas.microsoft.com/office/powerpoint/2010/main" val="40545445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369832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7679F39-2EA2-F44C-9529-B0E1DBC5B84D}"/>
              </a:ext>
            </a:extLst>
          </p:cNvPr>
          <p:cNvPicPr>
            <a:picLocks noChangeAspect="1"/>
          </p:cNvPicPr>
          <p:nvPr/>
        </p:nvPicPr>
        <p:blipFill>
          <a:blip r:embed="rId2"/>
          <a:stretch>
            <a:fillRect/>
          </a:stretch>
        </p:blipFill>
        <p:spPr>
          <a:xfrm>
            <a:off x="339176" y="1536942"/>
            <a:ext cx="6860226" cy="4473654"/>
          </a:xfrm>
          <a:prstGeom prst="rect">
            <a:avLst/>
          </a:prstGeom>
        </p:spPr>
      </p:pic>
      <p:sp>
        <p:nvSpPr>
          <p:cNvPr id="12" name="TextBox 11">
            <a:extLst>
              <a:ext uri="{FF2B5EF4-FFF2-40B4-BE49-F238E27FC236}">
                <a16:creationId xmlns:a16="http://schemas.microsoft.com/office/drawing/2014/main" id="{D8F1FCD8-7AAF-2F4E-8433-098BD51D454B}"/>
              </a:ext>
            </a:extLst>
          </p:cNvPr>
          <p:cNvSpPr txBox="1">
            <a:spLocks/>
          </p:cNvSpPr>
          <p:nvPr/>
        </p:nvSpPr>
        <p:spPr>
          <a:xfrm>
            <a:off x="579991" y="465330"/>
            <a:ext cx="11032018" cy="646331"/>
          </a:xfrm>
          <a:prstGeom prst="rect">
            <a:avLst/>
          </a:prstGeom>
          <a:solidFill>
            <a:schemeClr val="tx1">
              <a:lumMod val="75000"/>
              <a:lumOff val="25000"/>
            </a:schemeClr>
          </a:solidFill>
        </p:spPr>
        <p:txBody>
          <a:bodyPr wrap="square" rtlCol="0">
            <a:spAutoFit/>
          </a:bodyPr>
          <a:lstStyle/>
          <a:p>
            <a:r>
              <a:rPr lang="en-US" sz="3600" dirty="0">
                <a:solidFill>
                  <a:schemeClr val="bg1"/>
                </a:solidFill>
              </a:rPr>
              <a:t>Absolute VAERS total counts for the past decade </a:t>
            </a:r>
          </a:p>
        </p:txBody>
      </p:sp>
      <p:sp>
        <p:nvSpPr>
          <p:cNvPr id="5" name="Date Placeholder 4">
            <a:extLst>
              <a:ext uri="{FF2B5EF4-FFF2-40B4-BE49-F238E27FC236}">
                <a16:creationId xmlns:a16="http://schemas.microsoft.com/office/drawing/2014/main" id="{E58AA31A-99D2-0940-B4D0-540AA905DDE6}"/>
              </a:ext>
            </a:extLst>
          </p:cNvPr>
          <p:cNvSpPr>
            <a:spLocks noGrp="1"/>
          </p:cNvSpPr>
          <p:nvPr>
            <p:ph type="dt" sz="half" idx="10"/>
          </p:nvPr>
        </p:nvSpPr>
        <p:spPr/>
        <p:txBody>
          <a:bodyPr/>
          <a:lstStyle/>
          <a:p>
            <a:fld id="{9662D558-9E80-994C-900E-0160684B9770}" type="datetime1">
              <a:rPr lang="en-US" smtClean="0"/>
              <a:t>2/1/22</a:t>
            </a:fld>
            <a:endParaRPr lang="en-US" dirty="0"/>
          </a:p>
        </p:txBody>
      </p:sp>
      <p:sp>
        <p:nvSpPr>
          <p:cNvPr id="6" name="Footer Placeholder 5">
            <a:extLst>
              <a:ext uri="{FF2B5EF4-FFF2-40B4-BE49-F238E27FC236}">
                <a16:creationId xmlns:a16="http://schemas.microsoft.com/office/drawing/2014/main" id="{6A347365-B7CD-694D-B327-B45A0482C694}"/>
              </a:ext>
            </a:extLst>
          </p:cNvPr>
          <p:cNvSpPr>
            <a:spLocks noGrp="1"/>
          </p:cNvSpPr>
          <p:nvPr>
            <p:ph type="ftr" sz="quarter" idx="11"/>
          </p:nvPr>
        </p:nvSpPr>
        <p:spPr/>
        <p:txBody>
          <a:bodyPr/>
          <a:lstStyle/>
          <a:p>
            <a:r>
              <a:rPr lang="en-US"/>
              <a:t>Data source: VAERS/Analysis: Dr. Jessica Rose</a:t>
            </a:r>
          </a:p>
        </p:txBody>
      </p:sp>
      <p:grpSp>
        <p:nvGrpSpPr>
          <p:cNvPr id="18" name="Group 17">
            <a:extLst>
              <a:ext uri="{FF2B5EF4-FFF2-40B4-BE49-F238E27FC236}">
                <a16:creationId xmlns:a16="http://schemas.microsoft.com/office/drawing/2014/main" id="{5A6E7757-5B46-F641-924F-5A067333DBEE}"/>
              </a:ext>
            </a:extLst>
          </p:cNvPr>
          <p:cNvGrpSpPr/>
          <p:nvPr/>
        </p:nvGrpSpPr>
        <p:grpSpPr>
          <a:xfrm>
            <a:off x="7530933" y="2201752"/>
            <a:ext cx="3599146" cy="3144033"/>
            <a:chOff x="6789000" y="1525662"/>
            <a:chExt cx="3599146" cy="3144033"/>
          </a:xfrm>
        </p:grpSpPr>
        <p:sp>
          <p:nvSpPr>
            <p:cNvPr id="19" name="Rectangle 18">
              <a:extLst>
                <a:ext uri="{FF2B5EF4-FFF2-40B4-BE49-F238E27FC236}">
                  <a16:creationId xmlns:a16="http://schemas.microsoft.com/office/drawing/2014/main" id="{C74BC55D-F7E7-3C46-9701-ABA037E00CE7}"/>
                </a:ext>
              </a:extLst>
            </p:cNvPr>
            <p:cNvSpPr/>
            <p:nvPr/>
          </p:nvSpPr>
          <p:spPr>
            <a:xfrm>
              <a:off x="6789000" y="4300363"/>
              <a:ext cx="3599146" cy="369332"/>
            </a:xfrm>
            <a:prstGeom prst="rect">
              <a:avLst/>
            </a:prstGeom>
          </p:spPr>
          <p:txBody>
            <a:bodyPr wrap="square">
              <a:spAutoFit/>
            </a:bodyPr>
            <a:lstStyle/>
            <a:p>
              <a:r>
                <a:rPr lang="en-US" b="1" dirty="0"/>
                <a:t>mean for the past decade = 39,218</a:t>
              </a:r>
            </a:p>
          </p:txBody>
        </p:sp>
        <p:sp>
          <p:nvSpPr>
            <p:cNvPr id="20" name="Rectangle 19">
              <a:extLst>
                <a:ext uri="{FF2B5EF4-FFF2-40B4-BE49-F238E27FC236}">
                  <a16:creationId xmlns:a16="http://schemas.microsoft.com/office/drawing/2014/main" id="{991B50B3-F776-2244-AC33-BA19EFEC41C9}"/>
                </a:ext>
              </a:extLst>
            </p:cNvPr>
            <p:cNvSpPr/>
            <p:nvPr/>
          </p:nvSpPr>
          <p:spPr>
            <a:xfrm>
              <a:off x="6789000" y="1525662"/>
              <a:ext cx="3599146" cy="1200329"/>
            </a:xfrm>
            <a:prstGeom prst="rect">
              <a:avLst/>
            </a:prstGeom>
          </p:spPr>
          <p:txBody>
            <a:bodyPr wrap="square">
              <a:spAutoFit/>
            </a:bodyPr>
            <a:lstStyle/>
            <a:p>
              <a:pPr algn="ctr"/>
              <a:r>
                <a:rPr lang="en-US" b="1" dirty="0"/>
                <a:t>This is a ~1,700% increase. Since the excess in AEs are NOT due to excess in doses administered*, what explains this? </a:t>
              </a:r>
            </a:p>
          </p:txBody>
        </p:sp>
        <p:cxnSp>
          <p:nvCxnSpPr>
            <p:cNvPr id="21" name="Straight Arrow Connector 20">
              <a:extLst>
                <a:ext uri="{FF2B5EF4-FFF2-40B4-BE49-F238E27FC236}">
                  <a16:creationId xmlns:a16="http://schemas.microsoft.com/office/drawing/2014/main" id="{83D11B86-4A3B-1A4C-A0E4-817427F1AD64}"/>
                </a:ext>
              </a:extLst>
            </p:cNvPr>
            <p:cNvCxnSpPr/>
            <p:nvPr/>
          </p:nvCxnSpPr>
          <p:spPr>
            <a:xfrm flipV="1">
              <a:off x="8588573" y="2841230"/>
              <a:ext cx="0" cy="13237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5794AAFA-7A5F-7142-BD39-FF2888B1391A}"/>
              </a:ext>
            </a:extLst>
          </p:cNvPr>
          <p:cNvCxnSpPr/>
          <p:nvPr/>
        </p:nvCxnSpPr>
        <p:spPr>
          <a:xfrm>
            <a:off x="1653978" y="3942327"/>
            <a:ext cx="4230624" cy="0"/>
          </a:xfrm>
          <a:prstGeom prst="line">
            <a:avLst/>
          </a:prstGeom>
          <a:ln w="2540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9C78739-1E09-DF4A-9E22-A1D1CDD4E49E}"/>
              </a:ext>
            </a:extLst>
          </p:cNvPr>
          <p:cNvSpPr txBox="1"/>
          <p:nvPr/>
        </p:nvSpPr>
        <p:spPr>
          <a:xfrm>
            <a:off x="2470280" y="3450921"/>
            <a:ext cx="2598019" cy="369332"/>
          </a:xfrm>
          <a:prstGeom prst="rect">
            <a:avLst/>
          </a:prstGeom>
          <a:noFill/>
        </p:spPr>
        <p:txBody>
          <a:bodyPr wrap="none" rtlCol="0">
            <a:spAutoFit/>
          </a:bodyPr>
          <a:lstStyle/>
          <a:p>
            <a:r>
              <a:rPr lang="en-US" dirty="0"/>
              <a:t>ALL VACCINES COMBINED</a:t>
            </a:r>
          </a:p>
        </p:txBody>
      </p:sp>
    </p:spTree>
    <p:extLst>
      <p:ext uri="{BB962C8B-B14F-4D97-AF65-F5344CB8AC3E}">
        <p14:creationId xmlns:p14="http://schemas.microsoft.com/office/powerpoint/2010/main" val="4131792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F25E22E-7AED-F445-959D-F6537D03F11F}"/>
              </a:ext>
            </a:extLst>
          </p:cNvPr>
          <p:cNvPicPr>
            <a:picLocks noChangeAspect="1"/>
          </p:cNvPicPr>
          <p:nvPr/>
        </p:nvPicPr>
        <p:blipFill>
          <a:blip r:embed="rId2"/>
          <a:stretch>
            <a:fillRect/>
          </a:stretch>
        </p:blipFill>
        <p:spPr>
          <a:xfrm>
            <a:off x="4988547" y="1499349"/>
            <a:ext cx="6917874" cy="4511247"/>
          </a:xfrm>
          <a:prstGeom prst="rect">
            <a:avLst/>
          </a:prstGeom>
        </p:spPr>
      </p:pic>
      <p:sp>
        <p:nvSpPr>
          <p:cNvPr id="5" name="Date Placeholder 4">
            <a:extLst>
              <a:ext uri="{FF2B5EF4-FFF2-40B4-BE49-F238E27FC236}">
                <a16:creationId xmlns:a16="http://schemas.microsoft.com/office/drawing/2014/main" id="{E58AA31A-99D2-0940-B4D0-540AA905DDE6}"/>
              </a:ext>
            </a:extLst>
          </p:cNvPr>
          <p:cNvSpPr>
            <a:spLocks noGrp="1"/>
          </p:cNvSpPr>
          <p:nvPr>
            <p:ph type="dt" sz="half" idx="10"/>
          </p:nvPr>
        </p:nvSpPr>
        <p:spPr/>
        <p:txBody>
          <a:bodyPr/>
          <a:lstStyle/>
          <a:p>
            <a:fld id="{5B1A38BC-F6D5-C146-9AA3-98799321835D}" type="datetime1">
              <a:rPr lang="en-US" smtClean="0"/>
              <a:t>2/1/22</a:t>
            </a:fld>
            <a:endParaRPr lang="en-US"/>
          </a:p>
        </p:txBody>
      </p:sp>
      <p:sp>
        <p:nvSpPr>
          <p:cNvPr id="6" name="Footer Placeholder 5">
            <a:extLst>
              <a:ext uri="{FF2B5EF4-FFF2-40B4-BE49-F238E27FC236}">
                <a16:creationId xmlns:a16="http://schemas.microsoft.com/office/drawing/2014/main" id="{6A347365-B7CD-694D-B327-B45A0482C694}"/>
              </a:ext>
            </a:extLst>
          </p:cNvPr>
          <p:cNvSpPr>
            <a:spLocks noGrp="1"/>
          </p:cNvSpPr>
          <p:nvPr>
            <p:ph type="ftr" sz="quarter" idx="11"/>
          </p:nvPr>
        </p:nvSpPr>
        <p:spPr/>
        <p:txBody>
          <a:bodyPr/>
          <a:lstStyle/>
          <a:p>
            <a:r>
              <a:rPr lang="en-US"/>
              <a:t>Data source: VAERS/Analysis: Dr. Jessica Rose</a:t>
            </a:r>
          </a:p>
        </p:txBody>
      </p:sp>
      <p:grpSp>
        <p:nvGrpSpPr>
          <p:cNvPr id="11" name="Group 10">
            <a:extLst>
              <a:ext uri="{FF2B5EF4-FFF2-40B4-BE49-F238E27FC236}">
                <a16:creationId xmlns:a16="http://schemas.microsoft.com/office/drawing/2014/main" id="{5554EFE4-68BE-BB4C-9B19-A67F68601070}"/>
              </a:ext>
            </a:extLst>
          </p:cNvPr>
          <p:cNvGrpSpPr/>
          <p:nvPr/>
        </p:nvGrpSpPr>
        <p:grpSpPr>
          <a:xfrm>
            <a:off x="1145771" y="2182955"/>
            <a:ext cx="3599146" cy="3144033"/>
            <a:chOff x="6789000" y="1525662"/>
            <a:chExt cx="3599146" cy="3144033"/>
          </a:xfrm>
        </p:grpSpPr>
        <p:sp>
          <p:nvSpPr>
            <p:cNvPr id="13" name="Rectangle 12">
              <a:extLst>
                <a:ext uri="{FF2B5EF4-FFF2-40B4-BE49-F238E27FC236}">
                  <a16:creationId xmlns:a16="http://schemas.microsoft.com/office/drawing/2014/main" id="{5061C24D-0040-0E43-890B-EF6DFB2DFE8E}"/>
                </a:ext>
              </a:extLst>
            </p:cNvPr>
            <p:cNvSpPr/>
            <p:nvPr/>
          </p:nvSpPr>
          <p:spPr>
            <a:xfrm>
              <a:off x="6789000" y="4300363"/>
              <a:ext cx="3599146" cy="369332"/>
            </a:xfrm>
            <a:prstGeom prst="rect">
              <a:avLst/>
            </a:prstGeom>
          </p:spPr>
          <p:txBody>
            <a:bodyPr wrap="square">
              <a:spAutoFit/>
            </a:bodyPr>
            <a:lstStyle/>
            <a:p>
              <a:r>
                <a:rPr lang="en-US" b="1" dirty="0"/>
                <a:t>mean for the past decade = 155</a:t>
              </a:r>
            </a:p>
          </p:txBody>
        </p:sp>
        <p:sp>
          <p:nvSpPr>
            <p:cNvPr id="18" name="Rectangle 17">
              <a:extLst>
                <a:ext uri="{FF2B5EF4-FFF2-40B4-BE49-F238E27FC236}">
                  <a16:creationId xmlns:a16="http://schemas.microsoft.com/office/drawing/2014/main" id="{BA97EDF9-2F20-3D41-BCAF-31CB71DBA478}"/>
                </a:ext>
              </a:extLst>
            </p:cNvPr>
            <p:cNvSpPr/>
            <p:nvPr/>
          </p:nvSpPr>
          <p:spPr>
            <a:xfrm>
              <a:off x="6789000" y="1525662"/>
              <a:ext cx="3599146" cy="1200329"/>
            </a:xfrm>
            <a:prstGeom prst="rect">
              <a:avLst/>
            </a:prstGeom>
          </p:spPr>
          <p:txBody>
            <a:bodyPr wrap="square">
              <a:spAutoFit/>
            </a:bodyPr>
            <a:lstStyle/>
            <a:p>
              <a:pPr algn="ctr"/>
              <a:r>
                <a:rPr lang="en-US" b="1" dirty="0"/>
                <a:t>This is a ~7,500% increase. Since the excess in AEs are NOT due to excess in doses administered*, what explains this? </a:t>
              </a:r>
            </a:p>
          </p:txBody>
        </p:sp>
        <p:cxnSp>
          <p:nvCxnSpPr>
            <p:cNvPr id="19" name="Straight Arrow Connector 18">
              <a:extLst>
                <a:ext uri="{FF2B5EF4-FFF2-40B4-BE49-F238E27FC236}">
                  <a16:creationId xmlns:a16="http://schemas.microsoft.com/office/drawing/2014/main" id="{C0F308CA-C36B-5241-AABF-B051A7652CFB}"/>
                </a:ext>
              </a:extLst>
            </p:cNvPr>
            <p:cNvCxnSpPr/>
            <p:nvPr/>
          </p:nvCxnSpPr>
          <p:spPr>
            <a:xfrm flipV="1">
              <a:off x="8588573" y="2841230"/>
              <a:ext cx="0" cy="13237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86850EE2-A5FB-DE43-9C5D-86854A38D785}"/>
              </a:ext>
            </a:extLst>
          </p:cNvPr>
          <p:cNvCxnSpPr/>
          <p:nvPr/>
        </p:nvCxnSpPr>
        <p:spPr>
          <a:xfrm>
            <a:off x="6301134" y="4274050"/>
            <a:ext cx="4230624" cy="0"/>
          </a:xfrm>
          <a:prstGeom prst="line">
            <a:avLst/>
          </a:prstGeom>
          <a:ln w="2540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4E3327B-DEF4-984C-BE8D-C37FFBF807D2}"/>
              </a:ext>
            </a:extLst>
          </p:cNvPr>
          <p:cNvSpPr txBox="1"/>
          <p:nvPr/>
        </p:nvSpPr>
        <p:spPr>
          <a:xfrm>
            <a:off x="7117436" y="3782644"/>
            <a:ext cx="2598019" cy="369332"/>
          </a:xfrm>
          <a:prstGeom prst="rect">
            <a:avLst/>
          </a:prstGeom>
          <a:noFill/>
        </p:spPr>
        <p:txBody>
          <a:bodyPr wrap="none" rtlCol="0">
            <a:spAutoFit/>
          </a:bodyPr>
          <a:lstStyle/>
          <a:p>
            <a:r>
              <a:rPr lang="en-US" dirty="0"/>
              <a:t>ALL VACCINES COMBINED</a:t>
            </a:r>
          </a:p>
        </p:txBody>
      </p:sp>
      <p:sp>
        <p:nvSpPr>
          <p:cNvPr id="15" name="TextBox 14">
            <a:extLst>
              <a:ext uri="{FF2B5EF4-FFF2-40B4-BE49-F238E27FC236}">
                <a16:creationId xmlns:a16="http://schemas.microsoft.com/office/drawing/2014/main" id="{32BD1BC8-E658-B642-8066-1413F6760289}"/>
              </a:ext>
            </a:extLst>
          </p:cNvPr>
          <p:cNvSpPr txBox="1">
            <a:spLocks/>
          </p:cNvSpPr>
          <p:nvPr/>
        </p:nvSpPr>
        <p:spPr>
          <a:xfrm>
            <a:off x="579991" y="465330"/>
            <a:ext cx="11032018" cy="646331"/>
          </a:xfrm>
          <a:prstGeom prst="rect">
            <a:avLst/>
          </a:prstGeom>
          <a:solidFill>
            <a:schemeClr val="tx1">
              <a:lumMod val="75000"/>
              <a:lumOff val="25000"/>
            </a:schemeClr>
          </a:solidFill>
        </p:spPr>
        <p:txBody>
          <a:bodyPr wrap="square" rtlCol="0">
            <a:spAutoFit/>
          </a:bodyPr>
          <a:lstStyle/>
          <a:p>
            <a:r>
              <a:rPr lang="en-US" sz="3600" dirty="0">
                <a:solidFill>
                  <a:schemeClr val="bg1"/>
                </a:solidFill>
              </a:rPr>
              <a:t>Absolute VAERS death counts for the past decade </a:t>
            </a:r>
          </a:p>
        </p:txBody>
      </p:sp>
    </p:spTree>
    <p:extLst>
      <p:ext uri="{BB962C8B-B14F-4D97-AF65-F5344CB8AC3E}">
        <p14:creationId xmlns:p14="http://schemas.microsoft.com/office/powerpoint/2010/main" val="1594921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7960A-7A0F-A242-8977-C46DA000E631}"/>
              </a:ext>
            </a:extLst>
          </p:cNvPr>
          <p:cNvSpPr>
            <a:spLocks noGrp="1"/>
          </p:cNvSpPr>
          <p:nvPr>
            <p:ph type="title"/>
          </p:nvPr>
        </p:nvSpPr>
        <p:spPr>
          <a:xfrm>
            <a:off x="736600" y="511369"/>
            <a:ext cx="10198100" cy="1223031"/>
          </a:xfrm>
          <a:solidFill>
            <a:schemeClr val="bg1"/>
          </a:solidFill>
        </p:spPr>
        <p:txBody>
          <a:bodyPr vert="horz" lIns="91440" tIns="45720" rIns="91440" bIns="45720" rtlCol="0" anchor="ctr">
            <a:normAutofit/>
          </a:bodyPr>
          <a:lstStyle/>
          <a:p>
            <a:r>
              <a:rPr lang="en-US" sz="4100" b="1" dirty="0"/>
              <a:t>Comparison of cumulative AE counts from VAERS database</a:t>
            </a:r>
          </a:p>
        </p:txBody>
      </p:sp>
      <p:sp>
        <p:nvSpPr>
          <p:cNvPr id="15" name="Date Placeholder 14">
            <a:extLst>
              <a:ext uri="{FF2B5EF4-FFF2-40B4-BE49-F238E27FC236}">
                <a16:creationId xmlns:a16="http://schemas.microsoft.com/office/drawing/2014/main" id="{FD8A6CC2-F482-7B4D-84A1-580A933A4D98}"/>
              </a:ext>
            </a:extLst>
          </p:cNvPr>
          <p:cNvSpPr>
            <a:spLocks noGrp="1"/>
          </p:cNvSpPr>
          <p:nvPr>
            <p:ph type="dt" sz="half" idx="10"/>
          </p:nvPr>
        </p:nvSpPr>
        <p:spPr>
          <a:xfrm>
            <a:off x="1051560" y="6356350"/>
            <a:ext cx="2529840" cy="365125"/>
          </a:xfrm>
        </p:spPr>
        <p:txBody>
          <a:bodyPr vert="horz" lIns="91440" tIns="45720" rIns="91440" bIns="45720" rtlCol="0" anchor="ctr">
            <a:normAutofit/>
          </a:bodyPr>
          <a:lstStyle/>
          <a:p>
            <a:pPr>
              <a:spcAft>
                <a:spcPts val="600"/>
              </a:spcAft>
            </a:pPr>
            <a:fld id="{B2E2192C-058F-F544-9B59-0BD61B292A6A}" type="datetime1">
              <a:rPr lang="en-US" smtClean="0">
                <a:solidFill>
                  <a:schemeClr val="tx1">
                    <a:lumMod val="50000"/>
                    <a:lumOff val="50000"/>
                  </a:schemeClr>
                </a:solidFill>
              </a:rPr>
              <a:t>2/1/22</a:t>
            </a:fld>
            <a:endParaRPr lang="en-US">
              <a:solidFill>
                <a:schemeClr val="tx1">
                  <a:lumMod val="50000"/>
                  <a:lumOff val="50000"/>
                </a:schemeClr>
              </a:solidFill>
            </a:endParaRPr>
          </a:p>
        </p:txBody>
      </p:sp>
      <p:sp>
        <p:nvSpPr>
          <p:cNvPr id="16" name="Footer Placeholder 15">
            <a:extLst>
              <a:ext uri="{FF2B5EF4-FFF2-40B4-BE49-F238E27FC236}">
                <a16:creationId xmlns:a16="http://schemas.microsoft.com/office/drawing/2014/main" id="{174AD862-5A0F-3A40-99FD-6735666481C7}"/>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kern="1200">
                <a:solidFill>
                  <a:schemeClr val="tx1">
                    <a:lumMod val="50000"/>
                    <a:lumOff val="50000"/>
                  </a:schemeClr>
                </a:solidFill>
                <a:latin typeface="+mn-lt"/>
                <a:ea typeface="+mn-ea"/>
                <a:cs typeface="+mn-cs"/>
              </a:rPr>
              <a:t>Data source: VAERS/Analysis: Dr. Jessica Rose</a:t>
            </a:r>
            <a:endParaRPr lang="en-US" kern="1200" dirty="0">
              <a:solidFill>
                <a:schemeClr val="tx1">
                  <a:lumMod val="50000"/>
                  <a:lumOff val="50000"/>
                </a:schemeClr>
              </a:solidFill>
              <a:latin typeface="+mn-lt"/>
              <a:ea typeface="+mn-ea"/>
              <a:cs typeface="+mn-cs"/>
            </a:endParaRPr>
          </a:p>
        </p:txBody>
      </p:sp>
      <p:grpSp>
        <p:nvGrpSpPr>
          <p:cNvPr id="3" name="Group 2">
            <a:extLst>
              <a:ext uri="{FF2B5EF4-FFF2-40B4-BE49-F238E27FC236}">
                <a16:creationId xmlns:a16="http://schemas.microsoft.com/office/drawing/2014/main" id="{F9E058AE-7E48-934F-A315-248CEC451D7D}"/>
              </a:ext>
            </a:extLst>
          </p:cNvPr>
          <p:cNvGrpSpPr/>
          <p:nvPr/>
        </p:nvGrpSpPr>
        <p:grpSpPr>
          <a:xfrm>
            <a:off x="6485892" y="2162630"/>
            <a:ext cx="5545147" cy="3872471"/>
            <a:chOff x="6417355" y="2729397"/>
            <a:chExt cx="5085934" cy="3483864"/>
          </a:xfrm>
        </p:grpSpPr>
        <p:pic>
          <p:nvPicPr>
            <p:cNvPr id="11" name="Picture 10">
              <a:extLst>
                <a:ext uri="{FF2B5EF4-FFF2-40B4-BE49-F238E27FC236}">
                  <a16:creationId xmlns:a16="http://schemas.microsoft.com/office/drawing/2014/main" id="{88C3827D-1DC3-ED48-8C14-4D038A462705}"/>
                </a:ext>
              </a:extLst>
            </p:cNvPr>
            <p:cNvPicPr>
              <a:picLocks noChangeAspect="1"/>
            </p:cNvPicPr>
            <p:nvPr/>
          </p:nvPicPr>
          <p:blipFill>
            <a:blip r:embed="rId2"/>
            <a:stretch>
              <a:fillRect/>
            </a:stretch>
          </p:blipFill>
          <p:spPr>
            <a:xfrm>
              <a:off x="6417355" y="2729397"/>
              <a:ext cx="5085934" cy="3483864"/>
            </a:xfrm>
            <a:prstGeom prst="rect">
              <a:avLst/>
            </a:prstGeom>
          </p:spPr>
        </p:pic>
        <p:pic>
          <p:nvPicPr>
            <p:cNvPr id="5" name="Picture 4">
              <a:extLst>
                <a:ext uri="{FF2B5EF4-FFF2-40B4-BE49-F238E27FC236}">
                  <a16:creationId xmlns:a16="http://schemas.microsoft.com/office/drawing/2014/main" id="{7950D980-3B81-0147-BB90-4F16312AE5F4}"/>
                </a:ext>
              </a:extLst>
            </p:cNvPr>
            <p:cNvPicPr>
              <a:picLocks noChangeAspect="1"/>
            </p:cNvPicPr>
            <p:nvPr/>
          </p:nvPicPr>
          <p:blipFill>
            <a:blip r:embed="rId3"/>
            <a:stretch>
              <a:fillRect/>
            </a:stretch>
          </p:blipFill>
          <p:spPr>
            <a:xfrm>
              <a:off x="8877173" y="3812025"/>
              <a:ext cx="2626116" cy="1815737"/>
            </a:xfrm>
            <a:prstGeom prst="rect">
              <a:avLst/>
            </a:prstGeom>
          </p:spPr>
        </p:pic>
        <p:cxnSp>
          <p:nvCxnSpPr>
            <p:cNvPr id="30" name="Straight Connector 29">
              <a:extLst>
                <a:ext uri="{FF2B5EF4-FFF2-40B4-BE49-F238E27FC236}">
                  <a16:creationId xmlns:a16="http://schemas.microsoft.com/office/drawing/2014/main" id="{6012F337-1839-4B45-82A8-55F0E115914B}"/>
                </a:ext>
              </a:extLst>
            </p:cNvPr>
            <p:cNvCxnSpPr>
              <a:cxnSpLocks/>
            </p:cNvCxnSpPr>
            <p:nvPr/>
          </p:nvCxnSpPr>
          <p:spPr>
            <a:xfrm flipV="1">
              <a:off x="7550236" y="3529265"/>
              <a:ext cx="1219038" cy="212806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B7778F3F-0B7F-1545-B623-F0E53F61D376}"/>
              </a:ext>
            </a:extLst>
          </p:cNvPr>
          <p:cNvGrpSpPr/>
          <p:nvPr/>
        </p:nvGrpSpPr>
        <p:grpSpPr>
          <a:xfrm>
            <a:off x="35280" y="1895025"/>
            <a:ext cx="6135650" cy="4461325"/>
            <a:chOff x="554416" y="2634736"/>
            <a:chExt cx="5085934" cy="3636442"/>
          </a:xfrm>
        </p:grpSpPr>
        <p:pic>
          <p:nvPicPr>
            <p:cNvPr id="4" name="Picture 3">
              <a:extLst>
                <a:ext uri="{FF2B5EF4-FFF2-40B4-BE49-F238E27FC236}">
                  <a16:creationId xmlns:a16="http://schemas.microsoft.com/office/drawing/2014/main" id="{1DD2E076-685E-8440-BD52-DE03567D3574}"/>
                </a:ext>
              </a:extLst>
            </p:cNvPr>
            <p:cNvPicPr>
              <a:picLocks noChangeAspect="1"/>
            </p:cNvPicPr>
            <p:nvPr/>
          </p:nvPicPr>
          <p:blipFill>
            <a:blip r:embed="rId4"/>
            <a:stretch>
              <a:fillRect/>
            </a:stretch>
          </p:blipFill>
          <p:spPr>
            <a:xfrm>
              <a:off x="554416" y="2634736"/>
              <a:ext cx="5085934" cy="3636442"/>
            </a:xfrm>
            <a:prstGeom prst="rect">
              <a:avLst/>
            </a:prstGeom>
          </p:spPr>
        </p:pic>
        <p:cxnSp>
          <p:nvCxnSpPr>
            <p:cNvPr id="7" name="Straight Connector 6">
              <a:extLst>
                <a:ext uri="{FF2B5EF4-FFF2-40B4-BE49-F238E27FC236}">
                  <a16:creationId xmlns:a16="http://schemas.microsoft.com/office/drawing/2014/main" id="{637D2F5C-3396-084E-96C4-2A9655ECA4EF}"/>
                </a:ext>
              </a:extLst>
            </p:cNvPr>
            <p:cNvCxnSpPr>
              <a:cxnSpLocks/>
            </p:cNvCxnSpPr>
            <p:nvPr/>
          </p:nvCxnSpPr>
          <p:spPr>
            <a:xfrm flipV="1">
              <a:off x="2398295" y="5446295"/>
              <a:ext cx="0" cy="34490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08420A-8782-5249-8F18-A9F32E4F552A}"/>
                </a:ext>
              </a:extLst>
            </p:cNvPr>
            <p:cNvCxnSpPr>
              <a:cxnSpLocks/>
            </p:cNvCxnSpPr>
            <p:nvPr/>
          </p:nvCxnSpPr>
          <p:spPr>
            <a:xfrm flipV="1">
              <a:off x="3232484" y="4283242"/>
              <a:ext cx="0" cy="150795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7AB485-589B-1D44-9C46-ADA0131AC68D}"/>
                </a:ext>
              </a:extLst>
            </p:cNvPr>
            <p:cNvCxnSpPr>
              <a:cxnSpLocks/>
            </p:cNvCxnSpPr>
            <p:nvPr/>
          </p:nvCxnSpPr>
          <p:spPr>
            <a:xfrm flipV="1">
              <a:off x="3890210" y="3994484"/>
              <a:ext cx="0" cy="179072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517242-C430-2A48-9129-CD25A587D7F1}"/>
                </a:ext>
              </a:extLst>
            </p:cNvPr>
            <p:cNvCxnSpPr>
              <a:cxnSpLocks/>
            </p:cNvCxnSpPr>
            <p:nvPr/>
          </p:nvCxnSpPr>
          <p:spPr>
            <a:xfrm flipV="1">
              <a:off x="4235115" y="3649579"/>
              <a:ext cx="0" cy="213562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8FA1381-825F-464D-B6FB-2D32AF252BA2}"/>
                </a:ext>
              </a:extLst>
            </p:cNvPr>
            <p:cNvCxnSpPr>
              <a:cxnSpLocks/>
            </p:cNvCxnSpPr>
            <p:nvPr/>
          </p:nvCxnSpPr>
          <p:spPr>
            <a:xfrm flipV="1">
              <a:off x="2453822" y="4153412"/>
              <a:ext cx="752118" cy="129288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85B2BD-FE05-6340-B6FE-F039EC3B615A}"/>
                </a:ext>
              </a:extLst>
            </p:cNvPr>
            <p:cNvCxnSpPr>
              <a:cxnSpLocks/>
            </p:cNvCxnSpPr>
            <p:nvPr/>
          </p:nvCxnSpPr>
          <p:spPr>
            <a:xfrm flipV="1">
              <a:off x="3701260" y="3112512"/>
              <a:ext cx="752118" cy="129288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570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Title 1">
            <a:extLst>
              <a:ext uri="{FF2B5EF4-FFF2-40B4-BE49-F238E27FC236}">
                <a16:creationId xmlns:a16="http://schemas.microsoft.com/office/drawing/2014/main" id="{B6E16DA6-4D1B-7A42-8C98-4787E0C05E62}"/>
              </a:ext>
            </a:extLst>
          </p:cNvPr>
          <p:cNvSpPr>
            <a:spLocks noGrp="1"/>
          </p:cNvSpPr>
          <p:nvPr>
            <p:ph type="title"/>
          </p:nvPr>
        </p:nvSpPr>
        <p:spPr>
          <a:xfrm>
            <a:off x="777240" y="694944"/>
            <a:ext cx="6610388" cy="1042416"/>
          </a:xfrm>
        </p:spPr>
        <p:txBody>
          <a:bodyPr vert="horz" lIns="91440" tIns="45720" rIns="91440" bIns="45720" rtlCol="0" anchor="ctr">
            <a:normAutofit fontScale="90000"/>
          </a:bodyPr>
          <a:lstStyle/>
          <a:p>
            <a:r>
              <a:rPr lang="en-US" sz="2600" b="1" kern="1200">
                <a:solidFill>
                  <a:srgbClr val="FFFFFF"/>
                </a:solidFill>
                <a:latin typeface="+mj-lt"/>
                <a:ea typeface="+mj-ea"/>
                <a:cs typeface="+mj-cs"/>
              </a:rPr>
              <a:t>Comparison of cumulative AE counts from VAERS database normalized to FV population (2 doses)</a:t>
            </a:r>
          </a:p>
        </p:txBody>
      </p:sp>
      <p:sp>
        <p:nvSpPr>
          <p:cNvPr id="67" name="Rectangle 66">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EB000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9" name="Rectangle 6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1" name="Rectangle 70">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EB0000">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CF1A685-45D9-4D4B-9CFD-0EC941C145A8}"/>
              </a:ext>
            </a:extLst>
          </p:cNvPr>
          <p:cNvPicPr>
            <a:picLocks noChangeAspect="1"/>
          </p:cNvPicPr>
          <p:nvPr/>
        </p:nvPicPr>
        <p:blipFill rotWithShape="1">
          <a:blip r:embed="rId2"/>
          <a:srcRect r="3" b="6469"/>
          <a:stretch/>
        </p:blipFill>
        <p:spPr>
          <a:xfrm>
            <a:off x="775641" y="2331973"/>
            <a:ext cx="6584372" cy="3864530"/>
          </a:xfrm>
          <a:prstGeom prst="rect">
            <a:avLst/>
          </a:prstGeom>
        </p:spPr>
      </p:pic>
      <p:sp>
        <p:nvSpPr>
          <p:cNvPr id="73" name="Rectangle 7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A37658A-377D-1C4C-839D-89F07801C3FC}"/>
              </a:ext>
            </a:extLst>
          </p:cNvPr>
          <p:cNvSpPr txBox="1"/>
          <p:nvPr/>
        </p:nvSpPr>
        <p:spPr>
          <a:xfrm>
            <a:off x="8109311" y="2393792"/>
            <a:ext cx="3360212" cy="3740893"/>
          </a:xfrm>
          <a:prstGeom prst="rect">
            <a:avLst/>
          </a:prstGeom>
        </p:spPr>
        <p:txBody>
          <a:bodyPr vert="horz" lIns="91440" tIns="45720" rIns="91440" bIns="45720" rtlCol="0" anchor="ctr">
            <a:normAutofit/>
          </a:bodyPr>
          <a:lstStyle/>
          <a:p>
            <a:pPr>
              <a:lnSpc>
                <a:spcPct val="90000"/>
              </a:lnSpc>
              <a:spcAft>
                <a:spcPts val="600"/>
              </a:spcAft>
            </a:pPr>
            <a:endParaRPr lang="en-US" dirty="0"/>
          </a:p>
          <a:p>
            <a:pPr>
              <a:lnSpc>
                <a:spcPct val="90000"/>
              </a:lnSpc>
              <a:spcAft>
                <a:spcPts val="600"/>
              </a:spcAft>
            </a:pPr>
            <a:r>
              <a:rPr lang="en-US" b="1" dirty="0"/>
              <a:t>~1/274 individuals have reported an AE to the domestic data set in context of COVID-19 products.</a:t>
            </a:r>
          </a:p>
          <a:p>
            <a:pPr indent="-228600">
              <a:lnSpc>
                <a:spcPct val="90000"/>
              </a:lnSpc>
              <a:spcAft>
                <a:spcPts val="600"/>
              </a:spcAft>
              <a:buFont typeface="Arial" panose="020B0604020202020204" pitchFamily="34" charset="0"/>
              <a:buChar char="•"/>
            </a:pPr>
            <a:endParaRPr lang="en-US" dirty="0"/>
          </a:p>
        </p:txBody>
      </p:sp>
      <p:sp>
        <p:nvSpPr>
          <p:cNvPr id="3" name="Footer Placeholder 2">
            <a:extLst>
              <a:ext uri="{FF2B5EF4-FFF2-40B4-BE49-F238E27FC236}">
                <a16:creationId xmlns:a16="http://schemas.microsoft.com/office/drawing/2014/main" id="{60F5BFB2-BD02-7841-A857-6E0235A5A597}"/>
              </a:ext>
            </a:extLst>
          </p:cNvPr>
          <p:cNvSpPr>
            <a:spLocks noGrp="1"/>
          </p:cNvSpPr>
          <p:nvPr>
            <p:ph type="ftr" sz="quarter" idx="11"/>
          </p:nvPr>
        </p:nvSpPr>
        <p:spPr>
          <a:xfrm>
            <a:off x="462058" y="6407779"/>
            <a:ext cx="6675120" cy="365125"/>
          </a:xfrm>
        </p:spPr>
        <p:txBody>
          <a:bodyPr vert="horz" lIns="91440" tIns="45720" rIns="91440" bIns="45720" rtlCol="0" anchor="ctr">
            <a:normAutofit/>
          </a:bodyPr>
          <a:lstStyle/>
          <a:p>
            <a:pPr algn="l">
              <a:spcAft>
                <a:spcPts val="600"/>
              </a:spcAft>
              <a:defRPr/>
            </a:pPr>
            <a:r>
              <a:rPr lang="en-US" sz="1050" kern="1200">
                <a:solidFill>
                  <a:schemeClr val="tx1">
                    <a:lumMod val="50000"/>
                    <a:lumOff val="50000"/>
                  </a:schemeClr>
                </a:solidFill>
                <a:latin typeface="+mn-lt"/>
                <a:ea typeface="+mn-ea"/>
                <a:cs typeface="+mn-cs"/>
              </a:rPr>
              <a:t>Data source: VAERS/Analysis: Dr. Jessica Rose</a:t>
            </a:r>
          </a:p>
        </p:txBody>
      </p:sp>
      <p:sp>
        <p:nvSpPr>
          <p:cNvPr id="2" name="Date Placeholder 1">
            <a:extLst>
              <a:ext uri="{FF2B5EF4-FFF2-40B4-BE49-F238E27FC236}">
                <a16:creationId xmlns:a16="http://schemas.microsoft.com/office/drawing/2014/main" id="{633B2598-269A-614C-87E1-AE798D071653}"/>
              </a:ext>
            </a:extLst>
          </p:cNvPr>
          <p:cNvSpPr>
            <a:spLocks noGrp="1"/>
          </p:cNvSpPr>
          <p:nvPr>
            <p:ph type="dt" sz="half" idx="10"/>
          </p:nvPr>
        </p:nvSpPr>
        <p:spPr>
          <a:xfrm>
            <a:off x="8967391" y="6407778"/>
            <a:ext cx="2743200" cy="365125"/>
          </a:xfrm>
        </p:spPr>
        <p:txBody>
          <a:bodyPr vert="horz" lIns="91440" tIns="45720" rIns="91440" bIns="45720" rtlCol="0" anchor="ctr">
            <a:normAutofit/>
          </a:bodyPr>
          <a:lstStyle/>
          <a:p>
            <a:pPr algn="r">
              <a:spcAft>
                <a:spcPts val="600"/>
              </a:spcAft>
              <a:defRPr/>
            </a:pPr>
            <a:fld id="{3F0C2A2E-B462-7D48-B4FA-AF2514468973}" type="datetime1">
              <a:rPr lang="en-US" sz="1050" smtClean="0">
                <a:solidFill>
                  <a:schemeClr val="tx1">
                    <a:lumMod val="50000"/>
                    <a:lumOff val="50000"/>
                  </a:schemeClr>
                </a:solidFill>
              </a:rPr>
              <a:t>2/1/22</a:t>
            </a:fld>
            <a:endParaRPr lang="en-US" sz="1050">
              <a:solidFill>
                <a:schemeClr val="tx1">
                  <a:lumMod val="50000"/>
                  <a:lumOff val="50000"/>
                </a:schemeClr>
              </a:solidFill>
            </a:endParaRPr>
          </a:p>
        </p:txBody>
      </p:sp>
    </p:spTree>
    <p:extLst>
      <p:ext uri="{BB962C8B-B14F-4D97-AF65-F5344CB8AC3E}">
        <p14:creationId xmlns:p14="http://schemas.microsoft.com/office/powerpoint/2010/main" val="1918751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3F1B9D9-AE2F-4E46-95B4-A0076D7FF46A}"/>
              </a:ext>
            </a:extLst>
          </p:cNvPr>
          <p:cNvPicPr>
            <a:picLocks noGrp="1" noChangeAspect="1"/>
          </p:cNvPicPr>
          <p:nvPr>
            <p:ph idx="1"/>
          </p:nvPr>
        </p:nvPicPr>
        <p:blipFill>
          <a:blip r:embed="rId2"/>
          <a:stretch>
            <a:fillRect/>
          </a:stretch>
        </p:blipFill>
        <p:spPr>
          <a:xfrm>
            <a:off x="440932" y="3737103"/>
            <a:ext cx="6363426" cy="2619247"/>
          </a:xfrm>
        </p:spPr>
      </p:pic>
      <p:sp>
        <p:nvSpPr>
          <p:cNvPr id="4" name="Date Placeholder 3">
            <a:extLst>
              <a:ext uri="{FF2B5EF4-FFF2-40B4-BE49-F238E27FC236}">
                <a16:creationId xmlns:a16="http://schemas.microsoft.com/office/drawing/2014/main" id="{72DC970C-26C9-8D44-A964-F340F3978641}"/>
              </a:ext>
            </a:extLst>
          </p:cNvPr>
          <p:cNvSpPr>
            <a:spLocks noGrp="1"/>
          </p:cNvSpPr>
          <p:nvPr>
            <p:ph type="dt" sz="half" idx="10"/>
          </p:nvPr>
        </p:nvSpPr>
        <p:spPr>
          <a:xfrm>
            <a:off x="838200" y="6356350"/>
            <a:ext cx="2743200" cy="365125"/>
          </a:xfrm>
        </p:spPr>
        <p:txBody>
          <a:bodyPr/>
          <a:lstStyle/>
          <a:p>
            <a:fld id="{3C89089C-53A0-9E4F-B3B2-3FB4CE0BD747}" type="datetime1">
              <a:rPr lang="en-US" smtClean="0"/>
              <a:t>2/1/22</a:t>
            </a:fld>
            <a:endParaRPr lang="en-US"/>
          </a:p>
        </p:txBody>
      </p:sp>
      <p:sp>
        <p:nvSpPr>
          <p:cNvPr id="5" name="Footer Placeholder 4">
            <a:extLst>
              <a:ext uri="{FF2B5EF4-FFF2-40B4-BE49-F238E27FC236}">
                <a16:creationId xmlns:a16="http://schemas.microsoft.com/office/drawing/2014/main" id="{937AB0A1-EC9E-974D-A01C-D91BA66C9331}"/>
              </a:ext>
            </a:extLst>
          </p:cNvPr>
          <p:cNvSpPr>
            <a:spLocks noGrp="1"/>
          </p:cNvSpPr>
          <p:nvPr>
            <p:ph type="ftr" sz="quarter" idx="11"/>
          </p:nvPr>
        </p:nvSpPr>
        <p:spPr>
          <a:xfrm>
            <a:off x="4038600" y="6356350"/>
            <a:ext cx="4114800" cy="365125"/>
          </a:xfrm>
        </p:spPr>
        <p:txBody>
          <a:bodyPr/>
          <a:lstStyle/>
          <a:p>
            <a:r>
              <a:rPr lang="en-US"/>
              <a:t>Data source: VAERS/Analysis: Dr. Jessica Rose</a:t>
            </a:r>
          </a:p>
        </p:txBody>
      </p:sp>
      <p:pic>
        <p:nvPicPr>
          <p:cNvPr id="9" name="Picture 8">
            <a:extLst>
              <a:ext uri="{FF2B5EF4-FFF2-40B4-BE49-F238E27FC236}">
                <a16:creationId xmlns:a16="http://schemas.microsoft.com/office/drawing/2014/main" id="{DF4E15CC-8B2D-0A42-8BF2-6CCA1295D416}"/>
              </a:ext>
            </a:extLst>
          </p:cNvPr>
          <p:cNvPicPr>
            <a:picLocks noChangeAspect="1"/>
          </p:cNvPicPr>
          <p:nvPr/>
        </p:nvPicPr>
        <p:blipFill>
          <a:blip r:embed="rId3"/>
          <a:stretch>
            <a:fillRect/>
          </a:stretch>
        </p:blipFill>
        <p:spPr>
          <a:xfrm>
            <a:off x="5679047" y="74300"/>
            <a:ext cx="6076942" cy="3631922"/>
          </a:xfrm>
          <a:prstGeom prst="rect">
            <a:avLst/>
          </a:prstGeom>
        </p:spPr>
      </p:pic>
      <p:pic>
        <p:nvPicPr>
          <p:cNvPr id="11" name="Picture 10">
            <a:extLst>
              <a:ext uri="{FF2B5EF4-FFF2-40B4-BE49-F238E27FC236}">
                <a16:creationId xmlns:a16="http://schemas.microsoft.com/office/drawing/2014/main" id="{6CD7B7CB-7FB8-6744-9D32-F1C4924A7FA1}"/>
              </a:ext>
            </a:extLst>
          </p:cNvPr>
          <p:cNvPicPr>
            <a:picLocks noChangeAspect="1"/>
          </p:cNvPicPr>
          <p:nvPr/>
        </p:nvPicPr>
        <p:blipFill>
          <a:blip r:embed="rId4"/>
          <a:stretch>
            <a:fillRect/>
          </a:stretch>
        </p:blipFill>
        <p:spPr>
          <a:xfrm>
            <a:off x="440932" y="74300"/>
            <a:ext cx="5123845" cy="3631922"/>
          </a:xfrm>
          <a:prstGeom prst="rect">
            <a:avLst/>
          </a:prstGeom>
        </p:spPr>
      </p:pic>
      <p:sp>
        <p:nvSpPr>
          <p:cNvPr id="12" name="TextBox 11">
            <a:extLst>
              <a:ext uri="{FF2B5EF4-FFF2-40B4-BE49-F238E27FC236}">
                <a16:creationId xmlns:a16="http://schemas.microsoft.com/office/drawing/2014/main" id="{60EABEC6-4068-F84C-A7B0-34B93F3A05DF}"/>
              </a:ext>
            </a:extLst>
          </p:cNvPr>
          <p:cNvSpPr txBox="1"/>
          <p:nvPr/>
        </p:nvSpPr>
        <p:spPr>
          <a:xfrm>
            <a:off x="6921925" y="4585063"/>
            <a:ext cx="5387642" cy="523220"/>
          </a:xfrm>
          <a:prstGeom prst="rect">
            <a:avLst/>
          </a:prstGeom>
          <a:noFill/>
        </p:spPr>
        <p:txBody>
          <a:bodyPr wrap="square" rtlCol="0">
            <a:spAutoFit/>
          </a:bodyPr>
          <a:lstStyle/>
          <a:p>
            <a:r>
              <a:rPr lang="en-US" sz="2800" dirty="0"/>
              <a:t>https://</a:t>
            </a:r>
            <a:r>
              <a:rPr lang="en-US" sz="2800" dirty="0" err="1"/>
              <a:t>www.jessicasuniverse.com</a:t>
            </a:r>
            <a:r>
              <a:rPr lang="en-US" sz="2800" dirty="0"/>
              <a:t>/</a:t>
            </a:r>
          </a:p>
        </p:txBody>
      </p:sp>
    </p:spTree>
    <p:extLst>
      <p:ext uri="{BB962C8B-B14F-4D97-AF65-F5344CB8AC3E}">
        <p14:creationId xmlns:p14="http://schemas.microsoft.com/office/powerpoint/2010/main" val="317496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0C479-4206-154C-B0F9-CB280123634D}"/>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latin typeface="+mn-lt"/>
              </a:rPr>
              <a:t>Background</a:t>
            </a:r>
          </a:p>
        </p:txBody>
      </p:sp>
      <p:graphicFrame>
        <p:nvGraphicFramePr>
          <p:cNvPr id="7" name="Content Placeholder 2">
            <a:extLst>
              <a:ext uri="{FF2B5EF4-FFF2-40B4-BE49-F238E27FC236}">
                <a16:creationId xmlns:a16="http://schemas.microsoft.com/office/drawing/2014/main" id="{61DB5119-7D7D-40E9-820A-208A260B8CFB}"/>
              </a:ext>
            </a:extLst>
          </p:cNvPr>
          <p:cNvGraphicFramePr>
            <a:graphicFrameLocks noGrp="1"/>
          </p:cNvGraphicFramePr>
          <p:nvPr>
            <p:ph idx="1"/>
            <p:extLst>
              <p:ext uri="{D42A27DB-BD31-4B8C-83A1-F6EECF244321}">
                <p14:modId xmlns:p14="http://schemas.microsoft.com/office/powerpoint/2010/main" val="3642819694"/>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A82D9685-4D77-8348-8C79-3487EBE817DE}"/>
              </a:ext>
            </a:extLst>
          </p:cNvPr>
          <p:cNvSpPr>
            <a:spLocks noGrp="1"/>
          </p:cNvSpPr>
          <p:nvPr>
            <p:ph type="dt" sz="half" idx="10"/>
          </p:nvPr>
        </p:nvSpPr>
        <p:spPr>
          <a:xfrm>
            <a:off x="838199" y="6356350"/>
            <a:ext cx="3474031" cy="365125"/>
          </a:xfrm>
        </p:spPr>
        <p:txBody>
          <a:bodyPr>
            <a:normAutofit/>
          </a:bodyPr>
          <a:lstStyle/>
          <a:p>
            <a:pPr algn="r">
              <a:spcAft>
                <a:spcPts val="600"/>
              </a:spcAft>
            </a:pPr>
            <a:fld id="{FEB97694-0EC2-264D-8390-32217928A546}" type="datetime1">
              <a:rPr lang="en-US" smtClean="0">
                <a:solidFill>
                  <a:srgbClr val="FFFFFF"/>
                </a:solidFill>
              </a:rPr>
              <a:t>2/1/22</a:t>
            </a:fld>
            <a:endParaRPr lang="en-US">
              <a:solidFill>
                <a:srgbClr val="FFFFFF"/>
              </a:solidFill>
            </a:endParaRPr>
          </a:p>
        </p:txBody>
      </p:sp>
      <p:sp>
        <p:nvSpPr>
          <p:cNvPr id="5" name="Footer Placeholder 4">
            <a:extLst>
              <a:ext uri="{FF2B5EF4-FFF2-40B4-BE49-F238E27FC236}">
                <a16:creationId xmlns:a16="http://schemas.microsoft.com/office/drawing/2014/main" id="{A2954B68-A1D1-2C47-B162-1E8204543E6D}"/>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Data source: VAERS/Analysis: Dr. Jessica Rose</a:t>
            </a:r>
          </a:p>
        </p:txBody>
      </p:sp>
    </p:spTree>
    <p:extLst>
      <p:ext uri="{BB962C8B-B14F-4D97-AF65-F5344CB8AC3E}">
        <p14:creationId xmlns:p14="http://schemas.microsoft.com/office/powerpoint/2010/main" val="353071992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76A88-27FF-154B-AF72-ABC95B3D9112}"/>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b="1" kern="1200">
                <a:solidFill>
                  <a:schemeClr val="bg1"/>
                </a:solidFill>
                <a:latin typeface="+mj-lt"/>
                <a:ea typeface="+mj-ea"/>
                <a:cs typeface="+mj-cs"/>
              </a:rPr>
              <a:t>Normalized to Fully Injected</a:t>
            </a:r>
          </a:p>
        </p:txBody>
      </p:sp>
      <p:cxnSp>
        <p:nvCxnSpPr>
          <p:cNvPr id="21" name="Straight Connector 2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51A8456-4188-C347-B055-A6599A454DDB}"/>
              </a:ext>
            </a:extLst>
          </p:cNvPr>
          <p:cNvSpPr txBox="1"/>
          <p:nvPr/>
        </p:nvSpPr>
        <p:spPr>
          <a:xfrm>
            <a:off x="593610" y="2121763"/>
            <a:ext cx="3822192" cy="3773010"/>
          </a:xfrm>
          <a:prstGeom prst="rect">
            <a:avLst/>
          </a:prstGeom>
        </p:spPr>
        <p:txBody>
          <a:bodyPr vert="horz" lIns="91440" tIns="45720" rIns="91440" bIns="45720" rtlCol="0">
            <a:normAutofit lnSpcReduction="10000"/>
          </a:bodyPr>
          <a:lstStyle/>
          <a:p>
            <a:pPr>
              <a:lnSpc>
                <a:spcPct val="90000"/>
              </a:lnSpc>
              <a:spcAft>
                <a:spcPts val="600"/>
              </a:spcAft>
            </a:pPr>
            <a:endParaRPr lang="en-US" sz="2000" dirty="0">
              <a:solidFill>
                <a:schemeClr val="bg1"/>
              </a:solidFill>
            </a:endParaRPr>
          </a:p>
          <a:p>
            <a:pPr indent="-228600">
              <a:lnSpc>
                <a:spcPct val="90000"/>
              </a:lnSpc>
              <a:spcAft>
                <a:spcPts val="600"/>
              </a:spcAft>
              <a:buFont typeface="Arial" panose="020B0604020202020204" pitchFamily="34" charset="0"/>
              <a:buChar char="•"/>
            </a:pPr>
            <a:r>
              <a:rPr lang="en-US" sz="2000" b="1" dirty="0">
                <a:solidFill>
                  <a:schemeClr val="bg1"/>
                </a:solidFill>
              </a:rPr>
              <a:t>1/450 individuals report an immunological AE in context of COVID-19 products</a:t>
            </a:r>
          </a:p>
          <a:p>
            <a:pPr indent="-228600">
              <a:lnSpc>
                <a:spcPct val="90000"/>
              </a:lnSpc>
              <a:spcAft>
                <a:spcPts val="600"/>
              </a:spcAft>
              <a:buFont typeface="Arial" panose="020B0604020202020204" pitchFamily="34" charset="0"/>
              <a:buChar char="•"/>
            </a:pPr>
            <a:endParaRPr lang="en-US" sz="2000" b="1" dirty="0">
              <a:solidFill>
                <a:schemeClr val="bg1"/>
              </a:solidFill>
            </a:endParaRPr>
          </a:p>
          <a:p>
            <a:pPr indent="-228600">
              <a:lnSpc>
                <a:spcPct val="90000"/>
              </a:lnSpc>
              <a:spcAft>
                <a:spcPts val="600"/>
              </a:spcAft>
              <a:buFont typeface="Arial" panose="020B0604020202020204" pitchFamily="34" charset="0"/>
              <a:buChar char="•"/>
            </a:pPr>
            <a:r>
              <a:rPr lang="en-US" sz="2000" b="1" dirty="0">
                <a:solidFill>
                  <a:schemeClr val="bg1"/>
                </a:solidFill>
              </a:rPr>
              <a:t>1/500 individuals report an neurological AE in context of COVID-19 products</a:t>
            </a:r>
          </a:p>
          <a:p>
            <a:pPr indent="-228600">
              <a:lnSpc>
                <a:spcPct val="90000"/>
              </a:lnSpc>
              <a:spcAft>
                <a:spcPts val="600"/>
              </a:spcAft>
              <a:buFont typeface="Arial" panose="020B0604020202020204" pitchFamily="34" charset="0"/>
              <a:buChar char="•"/>
            </a:pPr>
            <a:endParaRPr lang="en-US" sz="2000" b="1" dirty="0">
              <a:solidFill>
                <a:schemeClr val="bg1"/>
              </a:solidFill>
            </a:endParaRPr>
          </a:p>
          <a:p>
            <a:pPr indent="-228600">
              <a:lnSpc>
                <a:spcPct val="90000"/>
              </a:lnSpc>
              <a:spcAft>
                <a:spcPts val="600"/>
              </a:spcAft>
              <a:buFont typeface="Arial" panose="020B0604020202020204" pitchFamily="34" charset="0"/>
              <a:buChar char="•"/>
            </a:pPr>
            <a:r>
              <a:rPr lang="en-US" sz="2000" b="1" dirty="0">
                <a:solidFill>
                  <a:schemeClr val="bg1"/>
                </a:solidFill>
              </a:rPr>
              <a:t>1/480 individuals report an cardiovascular AE in context of COVID-19 products</a:t>
            </a:r>
          </a:p>
          <a:p>
            <a:pPr indent="-228600">
              <a:lnSpc>
                <a:spcPct val="90000"/>
              </a:lnSpc>
              <a:spcAft>
                <a:spcPts val="600"/>
              </a:spcAft>
              <a:buFont typeface="Arial" panose="020B0604020202020204" pitchFamily="34" charset="0"/>
              <a:buChar char="•"/>
            </a:pPr>
            <a:endParaRPr lang="en-US" sz="2000" b="1" dirty="0">
              <a:solidFill>
                <a:schemeClr val="bg1"/>
              </a:solidFill>
            </a:endParaRPr>
          </a:p>
        </p:txBody>
      </p:sp>
      <p:pic>
        <p:nvPicPr>
          <p:cNvPr id="6" name="Picture 5">
            <a:extLst>
              <a:ext uri="{FF2B5EF4-FFF2-40B4-BE49-F238E27FC236}">
                <a16:creationId xmlns:a16="http://schemas.microsoft.com/office/drawing/2014/main" id="{D5912DAD-6CC4-2D4D-91CF-BDE3A1F67690}"/>
              </a:ext>
            </a:extLst>
          </p:cNvPr>
          <p:cNvPicPr>
            <a:picLocks noChangeAspect="1"/>
          </p:cNvPicPr>
          <p:nvPr/>
        </p:nvPicPr>
        <p:blipFill rotWithShape="1">
          <a:blip r:embed="rId2"/>
          <a:srcRect r="3" b="4954"/>
          <a:stretch/>
        </p:blipFill>
        <p:spPr>
          <a:xfrm>
            <a:off x="4828297" y="1268024"/>
            <a:ext cx="7363703" cy="4321951"/>
          </a:xfrm>
          <a:prstGeom prst="rect">
            <a:avLst/>
          </a:prstGeom>
        </p:spPr>
      </p:pic>
      <p:sp>
        <p:nvSpPr>
          <p:cNvPr id="4" name="Date Placeholder 3">
            <a:extLst>
              <a:ext uri="{FF2B5EF4-FFF2-40B4-BE49-F238E27FC236}">
                <a16:creationId xmlns:a16="http://schemas.microsoft.com/office/drawing/2014/main" id="{7C608B16-5A05-454E-9CF5-5959C4FA5B59}"/>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1E02A124-E689-E74D-9E34-3A1231CB385A}" type="datetime1">
              <a:rPr lang="en-US" smtClean="0"/>
              <a:t>2/1/22</a:t>
            </a:fld>
            <a:endParaRPr lang="en-US"/>
          </a:p>
        </p:txBody>
      </p:sp>
      <p:sp>
        <p:nvSpPr>
          <p:cNvPr id="5" name="Footer Placeholder 4">
            <a:extLst>
              <a:ext uri="{FF2B5EF4-FFF2-40B4-BE49-F238E27FC236}">
                <a16:creationId xmlns:a16="http://schemas.microsoft.com/office/drawing/2014/main" id="{CFE563C8-4AF8-1C40-83C2-CFBB68E9E012}"/>
              </a:ext>
            </a:extLst>
          </p:cNvPr>
          <p:cNvSpPr>
            <a:spLocks noGrp="1"/>
          </p:cNvSpPr>
          <p:nvPr>
            <p:ph type="ftr" sz="quarter" idx="11"/>
          </p:nvPr>
        </p:nvSpPr>
        <p:spPr>
          <a:xfrm>
            <a:off x="4038600" y="6356350"/>
            <a:ext cx="4572002" cy="365125"/>
          </a:xfrm>
        </p:spPr>
        <p:txBody>
          <a:bodyPr vert="horz" lIns="91440" tIns="45720" rIns="91440" bIns="45720" rtlCol="0" anchor="ctr">
            <a:normAutofit/>
          </a:bodyPr>
          <a:lstStyle/>
          <a:p>
            <a:pPr>
              <a:spcAft>
                <a:spcPts val="600"/>
              </a:spcAft>
              <a:defRPr/>
            </a:pPr>
            <a:r>
              <a:rPr lang="en-US" kern="1200">
                <a:solidFill>
                  <a:schemeClr val="tx1">
                    <a:tint val="75000"/>
                  </a:schemeClr>
                </a:solidFill>
                <a:latin typeface="+mn-lt"/>
                <a:ea typeface="+mn-ea"/>
                <a:cs typeface="+mn-cs"/>
              </a:rPr>
              <a:t>Data source: VAERS/Analysis: Dr. Jessica Rose</a:t>
            </a: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55961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373BD0A-6DF1-1642-8A4E-30AA83BBECB5}"/>
              </a:ext>
            </a:extLst>
          </p:cNvPr>
          <p:cNvSpPr txBox="1">
            <a:spLocks/>
          </p:cNvSpPr>
          <p:nvPr/>
        </p:nvSpPr>
        <p:spPr>
          <a:xfrm>
            <a:off x="546351" y="433545"/>
            <a:ext cx="11139854" cy="930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600" b="1" dirty="0">
                <a:solidFill>
                  <a:srgbClr val="FFFFFF"/>
                </a:solidFill>
              </a:rPr>
              <a:t>All age groups reporting AEs/SAEs (18%)</a:t>
            </a:r>
          </a:p>
        </p:txBody>
      </p:sp>
      <p:cxnSp>
        <p:nvCxnSpPr>
          <p:cNvPr id="48" name="Straight Connector 4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a:xfrm>
            <a:off x="830943" y="6522430"/>
            <a:ext cx="2743200" cy="347472"/>
          </a:xfrm>
        </p:spPr>
        <p:txBody>
          <a:bodyPr vert="horz" lIns="91440" tIns="45720" rIns="91440" bIns="45720" rtlCol="0" anchor="ctr">
            <a:normAutofit/>
          </a:bodyPr>
          <a:lstStyle/>
          <a:p>
            <a:pPr>
              <a:spcAft>
                <a:spcPts val="600"/>
              </a:spcAft>
            </a:pPr>
            <a:fld id="{10D227B9-82CA-9141-98A2-A80DB24455A0}" type="datetime1">
              <a:rPr lang="en-US" smtClean="0">
                <a:solidFill>
                  <a:srgbClr val="898989"/>
                </a:solidFill>
              </a:rPr>
              <a:t>2/1/22</a:t>
            </a:fld>
            <a:endParaRPr lang="en-US">
              <a:solidFill>
                <a:srgbClr val="898989"/>
              </a:solidFill>
            </a:endParaRP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lnSpc>
                <a:spcPct val="90000"/>
              </a:lnSpc>
              <a:spcAft>
                <a:spcPts val="600"/>
              </a:spcAft>
            </a:pPr>
            <a:r>
              <a:rPr lang="en-US" sz="1000" kern="1200">
                <a:solidFill>
                  <a:srgbClr val="898989"/>
                </a:solidFill>
                <a:latin typeface="+mn-lt"/>
                <a:ea typeface="+mn-ea"/>
                <a:cs typeface="+mn-cs"/>
              </a:rPr>
              <a:t>Data source: VAERS/Analysis: Dr. Jessica Rose</a:t>
            </a:r>
            <a:endParaRPr lang="en-US" sz="1000" kern="1200" dirty="0">
              <a:solidFill>
                <a:srgbClr val="898989"/>
              </a:solidFill>
              <a:latin typeface="+mn-lt"/>
              <a:ea typeface="+mn-ea"/>
              <a:cs typeface="+mn-cs"/>
            </a:endParaRPr>
          </a:p>
        </p:txBody>
      </p:sp>
      <p:pic>
        <p:nvPicPr>
          <p:cNvPr id="24" name="Picture 23">
            <a:extLst>
              <a:ext uri="{FF2B5EF4-FFF2-40B4-BE49-F238E27FC236}">
                <a16:creationId xmlns:a16="http://schemas.microsoft.com/office/drawing/2014/main" id="{CB1BF250-E6D7-1846-969F-17B539A094C0}"/>
              </a:ext>
            </a:extLst>
          </p:cNvPr>
          <p:cNvPicPr>
            <a:picLocks noChangeAspect="1"/>
          </p:cNvPicPr>
          <p:nvPr/>
        </p:nvPicPr>
        <p:blipFill>
          <a:blip r:embed="rId2"/>
          <a:stretch>
            <a:fillRect/>
          </a:stretch>
        </p:blipFill>
        <p:spPr>
          <a:xfrm>
            <a:off x="164737" y="2639016"/>
            <a:ext cx="5686725" cy="3511930"/>
          </a:xfrm>
          <a:prstGeom prst="rect">
            <a:avLst/>
          </a:prstGeom>
        </p:spPr>
      </p:pic>
      <p:pic>
        <p:nvPicPr>
          <p:cNvPr id="26" name="Picture 25">
            <a:extLst>
              <a:ext uri="{FF2B5EF4-FFF2-40B4-BE49-F238E27FC236}">
                <a16:creationId xmlns:a16="http://schemas.microsoft.com/office/drawing/2014/main" id="{2F4F116C-3253-0442-8030-2EAE021506EE}"/>
              </a:ext>
            </a:extLst>
          </p:cNvPr>
          <p:cNvPicPr>
            <a:picLocks noChangeAspect="1"/>
          </p:cNvPicPr>
          <p:nvPr/>
        </p:nvPicPr>
        <p:blipFill>
          <a:blip r:embed="rId3"/>
          <a:stretch>
            <a:fillRect/>
          </a:stretch>
        </p:blipFill>
        <p:spPr>
          <a:xfrm>
            <a:off x="6222971" y="2669671"/>
            <a:ext cx="5686725" cy="3511930"/>
          </a:xfrm>
          <a:prstGeom prst="rect">
            <a:avLst/>
          </a:prstGeom>
        </p:spPr>
      </p:pic>
    </p:spTree>
    <p:extLst>
      <p:ext uri="{BB962C8B-B14F-4D97-AF65-F5344CB8AC3E}">
        <p14:creationId xmlns:p14="http://schemas.microsoft.com/office/powerpoint/2010/main" val="569304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63272D3B-5428-4BF7-981B-3C1F6D182FC5}"/>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9" name="Title 1">
            <a:extLst>
              <a:ext uri="{FF2B5EF4-FFF2-40B4-BE49-F238E27FC236}">
                <a16:creationId xmlns:a16="http://schemas.microsoft.com/office/drawing/2014/main" id="{E6B2175A-5D59-7D4F-B6E6-8CBB037A194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FFFFFF"/>
                </a:solidFill>
              </a:rPr>
              <a:t>Talking points</a:t>
            </a:r>
          </a:p>
        </p:txBody>
      </p:sp>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8C995179-FC4C-554B-8DA4-7E86130396D1}" type="datetime1">
              <a:rPr lang="en-US">
                <a:solidFill>
                  <a:srgbClr val="FFFFFF"/>
                </a:solidFill>
                <a:latin typeface="Calibri" panose="020F0502020204030204"/>
              </a:rPr>
              <a:pPr>
                <a:spcAft>
                  <a:spcPts val="600"/>
                </a:spcAft>
                <a:defRPr/>
              </a:pPr>
              <a:t>2/1/22</a:t>
            </a:fld>
            <a:endParaRPr lang="en-US">
              <a:solidFill>
                <a:srgbClr val="FFFFFF"/>
              </a:solidFill>
              <a:latin typeface="Calibri" panose="020F0502020204030204"/>
            </a:endParaRP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Data source: VAERS/Analysis: Dr. Jessica Rose</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extLst>
              <p:ext uri="{D42A27DB-BD31-4B8C-83A1-F6EECF244321}">
                <p14:modId xmlns:p14="http://schemas.microsoft.com/office/powerpoint/2010/main" val="279779779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845594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604854-B3C9-5D47-B521-056CFC51C2D9}"/>
              </a:ext>
            </a:extLst>
          </p:cNvPr>
          <p:cNvSpPr>
            <a:spLocks noGrp="1"/>
          </p:cNvSpPr>
          <p:nvPr>
            <p:ph type="title"/>
          </p:nvPr>
        </p:nvSpPr>
        <p:spPr>
          <a:xfrm>
            <a:off x="838200" y="585216"/>
            <a:ext cx="10515600" cy="1325563"/>
          </a:xfrm>
        </p:spPr>
        <p:txBody>
          <a:bodyPr>
            <a:normAutofit/>
          </a:bodyPr>
          <a:lstStyle/>
          <a:p>
            <a:r>
              <a:rPr lang="en-US" dirty="0">
                <a:solidFill>
                  <a:schemeClr val="bg1"/>
                </a:solidFill>
              </a:rPr>
              <a:t>Myocarditis</a:t>
            </a:r>
          </a:p>
        </p:txBody>
      </p:sp>
      <p:pic>
        <p:nvPicPr>
          <p:cNvPr id="6" name="Content Placeholder 5">
            <a:extLst>
              <a:ext uri="{FF2B5EF4-FFF2-40B4-BE49-F238E27FC236}">
                <a16:creationId xmlns:a16="http://schemas.microsoft.com/office/drawing/2014/main" id="{5252EB51-59A6-4E4D-B98C-CF9D82C1393A}"/>
              </a:ext>
            </a:extLst>
          </p:cNvPr>
          <p:cNvPicPr>
            <a:picLocks noChangeAspect="1"/>
          </p:cNvPicPr>
          <p:nvPr/>
        </p:nvPicPr>
        <p:blipFill rotWithShape="1">
          <a:blip r:embed="rId2"/>
          <a:srcRect l="9046" r="1932" b="1"/>
          <a:stretch/>
        </p:blipFill>
        <p:spPr>
          <a:xfrm>
            <a:off x="841248" y="2516777"/>
            <a:ext cx="6236208" cy="3660185"/>
          </a:xfrm>
          <a:prstGeom prst="rect">
            <a:avLst/>
          </a:prstGeom>
        </p:spPr>
      </p:pic>
      <p:pic>
        <p:nvPicPr>
          <p:cNvPr id="8" name="Content Placeholder 7">
            <a:extLst>
              <a:ext uri="{FF2B5EF4-FFF2-40B4-BE49-F238E27FC236}">
                <a16:creationId xmlns:a16="http://schemas.microsoft.com/office/drawing/2014/main" id="{917C37D2-9C66-364F-973B-481F7D378F36}"/>
              </a:ext>
            </a:extLst>
          </p:cNvPr>
          <p:cNvPicPr>
            <a:picLocks noGrp="1" noChangeAspect="1"/>
          </p:cNvPicPr>
          <p:nvPr>
            <p:ph idx="1"/>
          </p:nvPr>
        </p:nvPicPr>
        <p:blipFill>
          <a:blip r:embed="rId3"/>
          <a:stretch>
            <a:fillRect/>
          </a:stretch>
        </p:blipFill>
        <p:spPr>
          <a:xfrm>
            <a:off x="7546975" y="3148426"/>
            <a:ext cx="3803650" cy="2396299"/>
          </a:xfrm>
        </p:spPr>
      </p:pic>
      <p:sp>
        <p:nvSpPr>
          <p:cNvPr id="4" name="Date Placeholder 3">
            <a:extLst>
              <a:ext uri="{FF2B5EF4-FFF2-40B4-BE49-F238E27FC236}">
                <a16:creationId xmlns:a16="http://schemas.microsoft.com/office/drawing/2014/main" id="{B4827918-4826-F246-9CB4-E24DB2DF9F18}"/>
              </a:ext>
            </a:extLst>
          </p:cNvPr>
          <p:cNvSpPr>
            <a:spLocks noGrp="1"/>
          </p:cNvSpPr>
          <p:nvPr>
            <p:ph type="dt" sz="half" idx="10"/>
          </p:nvPr>
        </p:nvSpPr>
        <p:spPr>
          <a:xfrm>
            <a:off x="838200" y="6356350"/>
            <a:ext cx="2743200" cy="365125"/>
          </a:xfrm>
        </p:spPr>
        <p:txBody>
          <a:bodyPr>
            <a:normAutofit/>
          </a:bodyPr>
          <a:lstStyle/>
          <a:p>
            <a:pPr>
              <a:spcAft>
                <a:spcPts val="600"/>
              </a:spcAft>
            </a:pPr>
            <a:fld id="{3C89089C-53A0-9E4F-B3B2-3FB4CE0BD747}" type="datetime1">
              <a:rPr lang="en-US" smtClean="0"/>
              <a:pPr>
                <a:spcAft>
                  <a:spcPts val="600"/>
                </a:spcAft>
              </a:pPr>
              <a:t>2/1/22</a:t>
            </a:fld>
            <a:endParaRPr lang="en-US"/>
          </a:p>
        </p:txBody>
      </p:sp>
      <p:sp>
        <p:nvSpPr>
          <p:cNvPr id="5" name="Footer Placeholder 4">
            <a:extLst>
              <a:ext uri="{FF2B5EF4-FFF2-40B4-BE49-F238E27FC236}">
                <a16:creationId xmlns:a16="http://schemas.microsoft.com/office/drawing/2014/main" id="{44D4A38F-09FD-3644-8E90-E0FF48C6C04F}"/>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Data source: VAERS/Analysis: Dr. Jessica Rose</a:t>
            </a:r>
          </a:p>
        </p:txBody>
      </p:sp>
    </p:spTree>
    <p:extLst>
      <p:ext uri="{BB962C8B-B14F-4D97-AF65-F5344CB8AC3E}">
        <p14:creationId xmlns:p14="http://schemas.microsoft.com/office/powerpoint/2010/main" val="738941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8E26AF-2FF0-9246-9704-128315F1E5EE}"/>
              </a:ext>
            </a:extLst>
          </p:cNvPr>
          <p:cNvSpPr txBox="1"/>
          <p:nvPr/>
        </p:nvSpPr>
        <p:spPr>
          <a:xfrm>
            <a:off x="838200" y="585216"/>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chemeClr val="bg1"/>
                </a:solidFill>
                <a:latin typeface="+mj-lt"/>
                <a:ea typeface="+mj-ea"/>
                <a:cs typeface="+mj-cs"/>
              </a:rPr>
              <a:t>Dose effect in VAERS Domestic Data</a:t>
            </a:r>
          </a:p>
        </p:txBody>
      </p:sp>
      <p:pic>
        <p:nvPicPr>
          <p:cNvPr id="5" name="Picture 4">
            <a:extLst>
              <a:ext uri="{FF2B5EF4-FFF2-40B4-BE49-F238E27FC236}">
                <a16:creationId xmlns:a16="http://schemas.microsoft.com/office/drawing/2014/main" id="{07C7B2AA-952B-5B46-8FBC-3F08EB4395DA}"/>
              </a:ext>
            </a:extLst>
          </p:cNvPr>
          <p:cNvPicPr>
            <a:picLocks noChangeAspect="1"/>
          </p:cNvPicPr>
          <p:nvPr/>
        </p:nvPicPr>
        <p:blipFill rotWithShape="1">
          <a:blip r:embed="rId2"/>
          <a:srcRect r="3" b="4954"/>
          <a:stretch/>
        </p:blipFill>
        <p:spPr>
          <a:xfrm>
            <a:off x="841248" y="2516777"/>
            <a:ext cx="6236208" cy="3660185"/>
          </a:xfrm>
          <a:prstGeom prst="rect">
            <a:avLst/>
          </a:prstGeom>
        </p:spPr>
      </p:pic>
      <p:sp>
        <p:nvSpPr>
          <p:cNvPr id="13" name="TextBox 12">
            <a:extLst>
              <a:ext uri="{FF2B5EF4-FFF2-40B4-BE49-F238E27FC236}">
                <a16:creationId xmlns:a16="http://schemas.microsoft.com/office/drawing/2014/main" id="{20CD3979-6C66-794F-8E60-1A62C9CC9915}"/>
              </a:ext>
            </a:extLst>
          </p:cNvPr>
          <p:cNvSpPr txBox="1"/>
          <p:nvPr/>
        </p:nvSpPr>
        <p:spPr>
          <a:xfrm>
            <a:off x="7546848" y="2516777"/>
            <a:ext cx="3803904" cy="366018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200" dirty="0"/>
              <a:t>Second dose frequency reporting strong evidence to support causation of Myocarditis </a:t>
            </a:r>
          </a:p>
        </p:txBody>
      </p:sp>
      <p:sp>
        <p:nvSpPr>
          <p:cNvPr id="2" name="Date Placeholder 1">
            <a:extLst>
              <a:ext uri="{FF2B5EF4-FFF2-40B4-BE49-F238E27FC236}">
                <a16:creationId xmlns:a16="http://schemas.microsoft.com/office/drawing/2014/main" id="{01FF3AF8-C636-3846-92A3-F201ECAB394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5907EBE0-93F7-4A41-8070-60F86500A6B5}" type="datetime1">
              <a:rPr lang="en-US" smtClean="0">
                <a:solidFill>
                  <a:prstClr val="black">
                    <a:tint val="75000"/>
                  </a:prstClr>
                </a:solidFill>
                <a:latin typeface="Calibri" panose="020F0502020204030204"/>
              </a:rPr>
              <a:pPr>
                <a:spcAft>
                  <a:spcPts val="600"/>
                </a:spcAft>
                <a:defRPr/>
              </a:pPr>
              <a:t>2/1/22</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140661A3-8A29-0F46-906D-B874FA95541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Data source: VAERS/Analysis: Dr. Jessica Rose</a:t>
            </a:r>
          </a:p>
        </p:txBody>
      </p:sp>
    </p:spTree>
    <p:extLst>
      <p:ext uri="{BB962C8B-B14F-4D97-AF65-F5344CB8AC3E}">
        <p14:creationId xmlns:p14="http://schemas.microsoft.com/office/powerpoint/2010/main" val="3513196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8E26AF-2FF0-9246-9704-128315F1E5EE}"/>
              </a:ext>
            </a:extLst>
          </p:cNvPr>
          <p:cNvSpPr txBox="1"/>
          <p:nvPr/>
        </p:nvSpPr>
        <p:spPr>
          <a:xfrm>
            <a:off x="838200" y="585216"/>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chemeClr val="bg1"/>
                </a:solidFill>
                <a:latin typeface="+mj-lt"/>
                <a:ea typeface="+mj-ea"/>
                <a:cs typeface="+mj-cs"/>
              </a:rPr>
              <a:t>ALL DOSE ALL AGE frequency reporting strong evidence to support causation of Myocarditis </a:t>
            </a:r>
          </a:p>
        </p:txBody>
      </p:sp>
      <p:pic>
        <p:nvPicPr>
          <p:cNvPr id="7" name="Picture 6">
            <a:extLst>
              <a:ext uri="{FF2B5EF4-FFF2-40B4-BE49-F238E27FC236}">
                <a16:creationId xmlns:a16="http://schemas.microsoft.com/office/drawing/2014/main" id="{6C11E124-9AEB-504A-9EAE-9140F71780FC}"/>
              </a:ext>
            </a:extLst>
          </p:cNvPr>
          <p:cNvPicPr>
            <a:picLocks noChangeAspect="1"/>
          </p:cNvPicPr>
          <p:nvPr/>
        </p:nvPicPr>
        <p:blipFill rotWithShape="1">
          <a:blip r:embed="rId2"/>
          <a:srcRect t="4951" r="3" b="3"/>
          <a:stretch/>
        </p:blipFill>
        <p:spPr>
          <a:xfrm>
            <a:off x="841248" y="2516777"/>
            <a:ext cx="6236208" cy="3660185"/>
          </a:xfrm>
          <a:prstGeom prst="rect">
            <a:avLst/>
          </a:prstGeom>
        </p:spPr>
      </p:pic>
      <p:sp>
        <p:nvSpPr>
          <p:cNvPr id="9" name="TextBox 8">
            <a:extLst>
              <a:ext uri="{FF2B5EF4-FFF2-40B4-BE49-F238E27FC236}">
                <a16:creationId xmlns:a16="http://schemas.microsoft.com/office/drawing/2014/main" id="{8DF929DB-234F-0F4D-97EB-83694F014D1B}"/>
              </a:ext>
            </a:extLst>
          </p:cNvPr>
          <p:cNvSpPr txBox="1"/>
          <p:nvPr/>
        </p:nvSpPr>
        <p:spPr>
          <a:xfrm>
            <a:off x="7546848" y="2516777"/>
            <a:ext cx="3803904" cy="3660185"/>
          </a:xfrm>
          <a:prstGeom prst="rect">
            <a:avLst/>
          </a:prstGeom>
        </p:spPr>
        <p:txBody>
          <a:bodyPr vert="horz" lIns="91440" tIns="45720" rIns="91440" bIns="45720" rtlCol="0" anchor="ctr">
            <a:normAutofit lnSpcReduction="10000"/>
          </a:bodyPr>
          <a:lstStyle/>
          <a:p>
            <a:pPr marL="285750" indent="-228600">
              <a:lnSpc>
                <a:spcPct val="90000"/>
              </a:lnSpc>
              <a:spcAft>
                <a:spcPts val="600"/>
              </a:spcAft>
              <a:buFont typeface="Arial" panose="020B0604020202020204" pitchFamily="34" charset="0"/>
              <a:buChar char="•"/>
            </a:pPr>
            <a:r>
              <a:rPr lang="en-US" sz="2200" dirty="0"/>
              <a:t>31% of reports were made within 24 hours</a:t>
            </a:r>
          </a:p>
          <a:p>
            <a:pPr marL="285750" indent="-228600">
              <a:lnSpc>
                <a:spcPct val="90000"/>
              </a:lnSpc>
              <a:spcAft>
                <a:spcPts val="600"/>
              </a:spcAft>
              <a:buFont typeface="Arial" panose="020B0604020202020204" pitchFamily="34" charset="0"/>
              <a:buChar char="•"/>
            </a:pPr>
            <a:r>
              <a:rPr lang="en-US" sz="2200" dirty="0"/>
              <a:t>46% of reports were made within 48 hours</a:t>
            </a:r>
          </a:p>
          <a:p>
            <a:pPr marL="285750" indent="-228600">
              <a:lnSpc>
                <a:spcPct val="90000"/>
              </a:lnSpc>
              <a:spcAft>
                <a:spcPts val="600"/>
              </a:spcAft>
              <a:buFont typeface="Arial" panose="020B0604020202020204" pitchFamily="34" charset="0"/>
              <a:buChar char="•"/>
            </a:pPr>
            <a:endParaRPr lang="en-US" sz="2200" dirty="0"/>
          </a:p>
          <a:p>
            <a:pPr marL="57150" indent="-228600">
              <a:lnSpc>
                <a:spcPct val="90000"/>
              </a:lnSpc>
              <a:spcAft>
                <a:spcPts val="600"/>
              </a:spcAft>
              <a:buFont typeface="Arial" panose="020B0604020202020204" pitchFamily="34" charset="0"/>
              <a:buChar char="•"/>
            </a:pPr>
            <a:r>
              <a:rPr lang="en-US" sz="2200" b="1" dirty="0">
                <a:solidFill>
                  <a:srgbClr val="C00000"/>
                </a:solidFill>
              </a:rPr>
              <a:t>24%</a:t>
            </a:r>
            <a:r>
              <a:rPr lang="en-US" sz="2200" dirty="0"/>
              <a:t> of myocarditis reports are made for </a:t>
            </a:r>
            <a:r>
              <a:rPr lang="en-US" sz="2200" b="1" dirty="0">
                <a:solidFill>
                  <a:srgbClr val="C00000"/>
                </a:solidFill>
              </a:rPr>
              <a:t>12-20 year-olds</a:t>
            </a:r>
          </a:p>
          <a:p>
            <a:pPr marL="514350" lvl="1" indent="-228600">
              <a:lnSpc>
                <a:spcPct val="90000"/>
              </a:lnSpc>
              <a:spcAft>
                <a:spcPts val="600"/>
              </a:spcAft>
              <a:buFont typeface="Arial" panose="020B0604020202020204" pitchFamily="34" charset="0"/>
              <a:buChar char="•"/>
            </a:pPr>
            <a:r>
              <a:rPr lang="en-US" sz="2000" dirty="0"/>
              <a:t>41% of reports were made within 24 hours</a:t>
            </a:r>
          </a:p>
          <a:p>
            <a:pPr marL="514350" lvl="1" indent="-228600">
              <a:lnSpc>
                <a:spcPct val="90000"/>
              </a:lnSpc>
              <a:spcAft>
                <a:spcPts val="600"/>
              </a:spcAft>
              <a:buFont typeface="Arial" panose="020B0604020202020204" pitchFamily="34" charset="0"/>
              <a:buChar char="•"/>
            </a:pPr>
            <a:r>
              <a:rPr lang="en-US" sz="2000" dirty="0"/>
              <a:t>66% reports were made within 48 hours</a:t>
            </a:r>
          </a:p>
          <a:p>
            <a:pPr marL="57150" indent="-228600">
              <a:lnSpc>
                <a:spcPct val="90000"/>
              </a:lnSpc>
              <a:spcAft>
                <a:spcPts val="600"/>
              </a:spcAft>
              <a:buFont typeface="Arial" panose="020B0604020202020204" pitchFamily="34" charset="0"/>
              <a:buChar char="•"/>
            </a:pPr>
            <a:endParaRPr lang="en-US" sz="2200" dirty="0"/>
          </a:p>
        </p:txBody>
      </p:sp>
      <p:sp>
        <p:nvSpPr>
          <p:cNvPr id="2" name="Date Placeholder 1">
            <a:extLst>
              <a:ext uri="{FF2B5EF4-FFF2-40B4-BE49-F238E27FC236}">
                <a16:creationId xmlns:a16="http://schemas.microsoft.com/office/drawing/2014/main" id="{01FF3AF8-C636-3846-92A3-F201ECAB394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A9A81067-A48F-EB43-8A79-3992881EF54C}" type="datetime1">
              <a:rPr lang="en-US" smtClean="0">
                <a:solidFill>
                  <a:prstClr val="black">
                    <a:tint val="75000"/>
                  </a:prstClr>
                </a:solidFill>
                <a:latin typeface="Calibri" panose="020F0502020204030204"/>
              </a:rPr>
              <a:t>2/1/22</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140661A3-8A29-0F46-906D-B874FA95541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Data source: VAERS/Analysis: Dr. Jessica Rose</a:t>
            </a:r>
          </a:p>
        </p:txBody>
      </p:sp>
    </p:spTree>
    <p:extLst>
      <p:ext uri="{BB962C8B-B14F-4D97-AF65-F5344CB8AC3E}">
        <p14:creationId xmlns:p14="http://schemas.microsoft.com/office/powerpoint/2010/main" val="364264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D4B205-9FDD-2843-AFA7-25B774E8A6F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a:solidFill>
                  <a:schemeClr val="bg1"/>
                </a:solidFill>
              </a:rPr>
              <a:t>KIDS</a:t>
            </a:r>
          </a:p>
        </p:txBody>
      </p:sp>
      <p:pic>
        <p:nvPicPr>
          <p:cNvPr id="13" name="Picture 12" descr="A teddy bear">
            <a:extLst>
              <a:ext uri="{FF2B5EF4-FFF2-40B4-BE49-F238E27FC236}">
                <a16:creationId xmlns:a16="http://schemas.microsoft.com/office/drawing/2014/main" id="{FB142282-2350-4C0E-A266-F4887ACA7AFB}"/>
              </a:ext>
            </a:extLst>
          </p:cNvPr>
          <p:cNvPicPr>
            <a:picLocks noChangeAspect="1"/>
          </p:cNvPicPr>
          <p:nvPr/>
        </p:nvPicPr>
        <p:blipFill rotWithShape="1">
          <a:blip r:embed="rId2"/>
          <a:srcRect l="26664" r="-1" b="-1"/>
          <a:stretch/>
        </p:blipFill>
        <p:spPr>
          <a:xfrm>
            <a:off x="20" y="10"/>
            <a:ext cx="7534636" cy="6857990"/>
          </a:xfrm>
          <a:prstGeom prst="rect">
            <a:avLst/>
          </a:prstGeom>
        </p:spPr>
      </p:pic>
      <p:sp>
        <p:nvSpPr>
          <p:cNvPr id="5" name="Footer Placeholder 4">
            <a:extLst>
              <a:ext uri="{FF2B5EF4-FFF2-40B4-BE49-F238E27FC236}">
                <a16:creationId xmlns:a16="http://schemas.microsoft.com/office/drawing/2014/main" id="{24A04AEE-C65E-D94D-BF7C-6E0994E680B8}"/>
              </a:ext>
            </a:extLst>
          </p:cNvPr>
          <p:cNvSpPr>
            <a:spLocks noGrp="1"/>
          </p:cNvSpPr>
          <p:nvPr>
            <p:ph type="ftr" sz="quarter" idx="11"/>
          </p:nvPr>
        </p:nvSpPr>
        <p:spPr>
          <a:xfrm>
            <a:off x="603938" y="6356350"/>
            <a:ext cx="6195213" cy="365125"/>
          </a:xfrm>
          <a:noFill/>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Data source: VAERS/Analysis: Dr. Jessica Rose</a:t>
            </a:r>
          </a:p>
        </p:txBody>
      </p:sp>
      <p:sp>
        <p:nvSpPr>
          <p:cNvPr id="4" name="Date Placeholder 3">
            <a:extLst>
              <a:ext uri="{FF2B5EF4-FFF2-40B4-BE49-F238E27FC236}">
                <a16:creationId xmlns:a16="http://schemas.microsoft.com/office/drawing/2014/main" id="{0DA05CED-60D4-AF4A-8CF5-A4C63F05B471}"/>
              </a:ext>
            </a:extLst>
          </p:cNvPr>
          <p:cNvSpPr>
            <a:spLocks noGrp="1"/>
          </p:cNvSpPr>
          <p:nvPr>
            <p:ph type="dt" sz="half" idx="10"/>
          </p:nvPr>
        </p:nvSpPr>
        <p:spPr>
          <a:xfrm>
            <a:off x="8164837" y="6356350"/>
            <a:ext cx="2246648" cy="365125"/>
          </a:xfrm>
          <a:noFill/>
        </p:spPr>
        <p:txBody>
          <a:bodyPr vert="horz" lIns="91440" tIns="45720" rIns="91440" bIns="45720" rtlCol="0" anchor="ctr">
            <a:normAutofit/>
          </a:bodyPr>
          <a:lstStyle/>
          <a:p>
            <a:pPr>
              <a:spcAft>
                <a:spcPts val="600"/>
              </a:spcAft>
              <a:defRPr/>
            </a:pPr>
            <a:fld id="{054D0B6C-49AB-9A43-990A-558FEC947A35}" type="datetime1">
              <a:rPr lang="en-US">
                <a:solidFill>
                  <a:schemeClr val="bg1">
                    <a:alpha val="80000"/>
                  </a:schemeClr>
                </a:solidFill>
                <a:latin typeface="Calibri" panose="020F0502020204030204"/>
              </a:rPr>
              <a:pPr>
                <a:spcAft>
                  <a:spcPts val="600"/>
                </a:spcAft>
                <a:defRPr/>
              </a:pPr>
              <a:t>2/1/22</a:t>
            </a:fld>
            <a:endParaRPr lang="en-US">
              <a:solidFill>
                <a:schemeClr val="bg1">
                  <a:alpha val="80000"/>
                </a:schemeClr>
              </a:solidFill>
              <a:latin typeface="Calibri" panose="020F0502020204030204"/>
            </a:endParaRPr>
          </a:p>
        </p:txBody>
      </p:sp>
    </p:spTree>
    <p:extLst>
      <p:ext uri="{BB962C8B-B14F-4D97-AF65-F5344CB8AC3E}">
        <p14:creationId xmlns:p14="http://schemas.microsoft.com/office/powerpoint/2010/main" val="4141127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12FE-15C6-E944-94F7-960F0F6C14CC}"/>
              </a:ext>
            </a:extLst>
          </p:cNvPr>
          <p:cNvSpPr>
            <a:spLocks noGrp="1"/>
          </p:cNvSpPr>
          <p:nvPr>
            <p:ph type="title"/>
          </p:nvPr>
        </p:nvSpPr>
        <p:spPr>
          <a:xfrm>
            <a:off x="838200" y="518776"/>
            <a:ext cx="10506456" cy="1010264"/>
          </a:xfrm>
          <a:solidFill>
            <a:schemeClr val="tx1">
              <a:lumMod val="75000"/>
              <a:lumOff val="25000"/>
            </a:schemeClr>
          </a:solidFill>
        </p:spPr>
        <p:txBody>
          <a:bodyPr anchor="ctr">
            <a:normAutofit fontScale="90000"/>
          </a:bodyPr>
          <a:lstStyle/>
          <a:p>
            <a:r>
              <a:rPr lang="en-US" b="1" dirty="0">
                <a:solidFill>
                  <a:schemeClr val="bg1"/>
                </a:solidFill>
              </a:rPr>
              <a:t>Three reasons NOT to give the kids these shots</a:t>
            </a:r>
          </a:p>
        </p:txBody>
      </p:sp>
      <p:graphicFrame>
        <p:nvGraphicFramePr>
          <p:cNvPr id="4" name="Content Placeholder 3">
            <a:extLst>
              <a:ext uri="{FF2B5EF4-FFF2-40B4-BE49-F238E27FC236}">
                <a16:creationId xmlns:a16="http://schemas.microsoft.com/office/drawing/2014/main" id="{B843EE01-85BD-CB49-9754-4C67996F21D9}"/>
              </a:ext>
            </a:extLst>
          </p:cNvPr>
          <p:cNvGraphicFramePr>
            <a:graphicFrameLocks noGrp="1"/>
          </p:cNvGraphicFramePr>
          <p:nvPr>
            <p:ph idx="1"/>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D9B90B99-D7B5-7344-9C9A-2E36EA4C53C3}"/>
              </a:ext>
            </a:extLst>
          </p:cNvPr>
          <p:cNvSpPr>
            <a:spLocks noGrp="1"/>
          </p:cNvSpPr>
          <p:nvPr>
            <p:ph type="dt" sz="half" idx="10"/>
          </p:nvPr>
        </p:nvSpPr>
        <p:spPr/>
        <p:txBody>
          <a:bodyPr/>
          <a:lstStyle/>
          <a:p>
            <a:fld id="{56B06BE2-3C5E-2949-A428-247C2FD5323E}" type="datetime1">
              <a:rPr lang="en-US" smtClean="0"/>
              <a:t>2/1/22</a:t>
            </a:fld>
            <a:endParaRPr lang="en-US"/>
          </a:p>
        </p:txBody>
      </p:sp>
      <p:sp>
        <p:nvSpPr>
          <p:cNvPr id="5" name="Footer Placeholder 4">
            <a:extLst>
              <a:ext uri="{FF2B5EF4-FFF2-40B4-BE49-F238E27FC236}">
                <a16:creationId xmlns:a16="http://schemas.microsoft.com/office/drawing/2014/main" id="{A4A4FFDE-2E3D-094A-A903-04F4CF7A1696}"/>
              </a:ext>
            </a:extLst>
          </p:cNvPr>
          <p:cNvSpPr>
            <a:spLocks noGrp="1"/>
          </p:cNvSpPr>
          <p:nvPr>
            <p:ph type="ftr" sz="quarter" idx="11"/>
          </p:nvPr>
        </p:nvSpPr>
        <p:spPr/>
        <p:txBody>
          <a:bodyPr/>
          <a:lstStyle/>
          <a:p>
            <a:r>
              <a:rPr lang="en-US"/>
              <a:t>Data source: VAERS/Analysis: Dr. Jessica Rose</a:t>
            </a:r>
          </a:p>
        </p:txBody>
      </p:sp>
    </p:spTree>
    <p:extLst>
      <p:ext uri="{BB962C8B-B14F-4D97-AF65-F5344CB8AC3E}">
        <p14:creationId xmlns:p14="http://schemas.microsoft.com/office/powerpoint/2010/main" val="1495992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4A5072C-CB04-BC40-B9C6-1F1A4DAA28FC}"/>
              </a:ext>
            </a:extLst>
          </p:cNvPr>
          <p:cNvSpPr/>
          <p:nvPr/>
        </p:nvSpPr>
        <p:spPr>
          <a:xfrm>
            <a:off x="1051560" y="586822"/>
            <a:ext cx="3657600" cy="16459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200" b="1" dirty="0">
                <a:latin typeface="+mj-lt"/>
                <a:ea typeface="+mj-ea"/>
                <a:cs typeface="+mj-cs"/>
              </a:rPr>
              <a:t>KIDS</a:t>
            </a:r>
          </a:p>
          <a:p>
            <a:pPr>
              <a:lnSpc>
                <a:spcPct val="90000"/>
              </a:lnSpc>
              <a:spcBef>
                <a:spcPct val="0"/>
              </a:spcBef>
              <a:spcAft>
                <a:spcPts val="600"/>
              </a:spcAft>
            </a:pPr>
            <a:r>
              <a:rPr lang="en-US" sz="2200" dirty="0">
                <a:latin typeface="+mj-lt"/>
                <a:ea typeface="+mj-ea"/>
                <a:cs typeface="+mj-cs"/>
              </a:rPr>
              <a:t>AEs in children aged 5-11 years are on the rise and being reported immediately</a:t>
            </a:r>
          </a:p>
        </p:txBody>
      </p:sp>
      <p:sp>
        <p:nvSpPr>
          <p:cNvPr id="26" name="Rectangle 25">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Rectangle 27">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BF56DD1-A803-5F40-96F5-9CC32608C443}"/>
              </a:ext>
            </a:extLst>
          </p:cNvPr>
          <p:cNvSpPr txBox="1"/>
          <p:nvPr/>
        </p:nvSpPr>
        <p:spPr>
          <a:xfrm>
            <a:off x="5250106" y="586822"/>
            <a:ext cx="6106742" cy="164592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dirty="0"/>
              <a:t>Children aged 0-18: 42,531</a:t>
            </a:r>
          </a:p>
          <a:p>
            <a:pPr indent="-228600">
              <a:lnSpc>
                <a:spcPct val="90000"/>
              </a:lnSpc>
              <a:spcAft>
                <a:spcPts val="600"/>
              </a:spcAft>
              <a:buFont typeface="Arial" panose="020B0604020202020204" pitchFamily="34" charset="0"/>
              <a:buChar char="•"/>
            </a:pPr>
            <a:r>
              <a:rPr lang="en-US" sz="2400" dirty="0"/>
              <a:t>Children aged 5-11: 6,487</a:t>
            </a:r>
          </a:p>
        </p:txBody>
      </p:sp>
      <p:pic>
        <p:nvPicPr>
          <p:cNvPr id="7" name="Picture 6">
            <a:extLst>
              <a:ext uri="{FF2B5EF4-FFF2-40B4-BE49-F238E27FC236}">
                <a16:creationId xmlns:a16="http://schemas.microsoft.com/office/drawing/2014/main" id="{3CF86406-4500-374A-A3E4-01B93DAC646A}"/>
              </a:ext>
            </a:extLst>
          </p:cNvPr>
          <p:cNvPicPr>
            <a:picLocks noChangeAspect="1"/>
          </p:cNvPicPr>
          <p:nvPr/>
        </p:nvPicPr>
        <p:blipFill>
          <a:blip r:embed="rId2"/>
          <a:stretch>
            <a:fillRect/>
          </a:stretch>
        </p:blipFill>
        <p:spPr>
          <a:xfrm>
            <a:off x="557783" y="2778913"/>
            <a:ext cx="5481509" cy="3384832"/>
          </a:xfrm>
          <a:prstGeom prst="rect">
            <a:avLst/>
          </a:prstGeom>
        </p:spPr>
      </p:pic>
      <p:pic>
        <p:nvPicPr>
          <p:cNvPr id="4" name="Picture 3">
            <a:extLst>
              <a:ext uri="{FF2B5EF4-FFF2-40B4-BE49-F238E27FC236}">
                <a16:creationId xmlns:a16="http://schemas.microsoft.com/office/drawing/2014/main" id="{91DF312A-B732-CD4D-BBA0-D1659E33F398}"/>
              </a:ext>
            </a:extLst>
          </p:cNvPr>
          <p:cNvPicPr>
            <a:picLocks noChangeAspect="1"/>
          </p:cNvPicPr>
          <p:nvPr/>
        </p:nvPicPr>
        <p:blipFill>
          <a:blip r:embed="rId3"/>
          <a:stretch>
            <a:fillRect/>
          </a:stretch>
        </p:blipFill>
        <p:spPr>
          <a:xfrm>
            <a:off x="6198781" y="2766077"/>
            <a:ext cx="5523082" cy="3410503"/>
          </a:xfrm>
          <a:prstGeom prst="rect">
            <a:avLst/>
          </a:prstGeom>
        </p:spPr>
      </p:pic>
      <p:sp>
        <p:nvSpPr>
          <p:cNvPr id="16" name="Date Placeholder 15">
            <a:extLst>
              <a:ext uri="{FF2B5EF4-FFF2-40B4-BE49-F238E27FC236}">
                <a16:creationId xmlns:a16="http://schemas.microsoft.com/office/drawing/2014/main" id="{C85D37B6-01C8-5B4B-8195-CFB06072C9B3}"/>
              </a:ext>
            </a:extLst>
          </p:cNvPr>
          <p:cNvSpPr>
            <a:spLocks noGrp="1"/>
          </p:cNvSpPr>
          <p:nvPr>
            <p:ph type="dt" sz="half" idx="10"/>
          </p:nvPr>
        </p:nvSpPr>
        <p:spPr>
          <a:xfrm>
            <a:off x="1051560" y="6356350"/>
            <a:ext cx="2529840" cy="365125"/>
          </a:xfrm>
        </p:spPr>
        <p:txBody>
          <a:bodyPr vert="horz" lIns="91440" tIns="45720" rIns="91440" bIns="45720" rtlCol="0" anchor="ctr">
            <a:normAutofit/>
          </a:bodyPr>
          <a:lstStyle/>
          <a:p>
            <a:pPr>
              <a:spcAft>
                <a:spcPts val="600"/>
              </a:spcAft>
              <a:defRPr/>
            </a:pPr>
            <a:fld id="{C40403E7-B647-DA40-BD3C-7287A48A3C02}" type="datetime1">
              <a:rPr lang="en-US">
                <a:solidFill>
                  <a:schemeClr val="tx1">
                    <a:lumMod val="50000"/>
                    <a:lumOff val="50000"/>
                  </a:schemeClr>
                </a:solidFill>
              </a:rPr>
              <a:pPr>
                <a:spcAft>
                  <a:spcPts val="600"/>
                </a:spcAft>
                <a:defRPr/>
              </a:pPr>
              <a:t>2/1/22</a:t>
            </a:fld>
            <a:endParaRPr lang="en-US">
              <a:solidFill>
                <a:schemeClr val="tx1">
                  <a:lumMod val="50000"/>
                  <a:lumOff val="50000"/>
                </a:schemeClr>
              </a:solidFill>
            </a:endParaRPr>
          </a:p>
        </p:txBody>
      </p:sp>
      <p:sp>
        <p:nvSpPr>
          <p:cNvPr id="17" name="Footer Placeholder 16">
            <a:extLst>
              <a:ext uri="{FF2B5EF4-FFF2-40B4-BE49-F238E27FC236}">
                <a16:creationId xmlns:a16="http://schemas.microsoft.com/office/drawing/2014/main" id="{83500F9F-250B-DA41-BEDF-F3811D41ED0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lumMod val="50000"/>
                    <a:lumOff val="50000"/>
                  </a:schemeClr>
                </a:solidFill>
                <a:latin typeface="+mn-lt"/>
                <a:ea typeface="+mn-ea"/>
                <a:cs typeface="+mn-cs"/>
              </a:rPr>
              <a:t>Data source: VAERS/Analysis: Dr. Jessica Rose</a:t>
            </a:r>
          </a:p>
        </p:txBody>
      </p:sp>
    </p:spTree>
    <p:extLst>
      <p:ext uri="{BB962C8B-B14F-4D97-AF65-F5344CB8AC3E}">
        <p14:creationId xmlns:p14="http://schemas.microsoft.com/office/powerpoint/2010/main" val="1172396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D751D-BF66-BD4F-991B-78BEDF23918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dirty="0">
                <a:solidFill>
                  <a:srgbClr val="FFFFFF"/>
                </a:solidFill>
              </a:rPr>
              <a:t>Myocarditis associated with elevated troponin in 28.8% of Domestic reports</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689379A-BF87-EE44-8E0D-E476FF938DBE}"/>
              </a:ext>
            </a:extLst>
          </p:cNvPr>
          <p:cNvPicPr>
            <a:picLocks noChangeAspect="1"/>
          </p:cNvPicPr>
          <p:nvPr/>
        </p:nvPicPr>
        <p:blipFill>
          <a:blip r:embed="rId2"/>
          <a:stretch>
            <a:fillRect/>
          </a:stretch>
        </p:blipFill>
        <p:spPr>
          <a:xfrm>
            <a:off x="6379758" y="2813562"/>
            <a:ext cx="5455917" cy="3369028"/>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567DDBB-62C7-DC45-8DF1-E9A98E7F74ED}"/>
              </a:ext>
            </a:extLst>
          </p:cNvPr>
          <p:cNvPicPr>
            <a:picLocks noChangeAspect="1"/>
          </p:cNvPicPr>
          <p:nvPr/>
        </p:nvPicPr>
        <p:blipFill>
          <a:blip r:embed="rId3"/>
          <a:stretch>
            <a:fillRect/>
          </a:stretch>
        </p:blipFill>
        <p:spPr>
          <a:xfrm>
            <a:off x="396882" y="2741122"/>
            <a:ext cx="5455917" cy="3369028"/>
          </a:xfrm>
          <a:prstGeom prst="rect">
            <a:avLst/>
          </a:prstGeom>
        </p:spPr>
      </p:pic>
      <p:sp>
        <p:nvSpPr>
          <p:cNvPr id="3" name="Date Placeholder 2">
            <a:extLst>
              <a:ext uri="{FF2B5EF4-FFF2-40B4-BE49-F238E27FC236}">
                <a16:creationId xmlns:a16="http://schemas.microsoft.com/office/drawing/2014/main" id="{F12CD2CD-FEB4-184C-828C-F0094263A0B7}"/>
              </a:ext>
            </a:extLst>
          </p:cNvPr>
          <p:cNvSpPr>
            <a:spLocks noGrp="1"/>
          </p:cNvSpPr>
          <p:nvPr>
            <p:ph type="dt" sz="half" idx="10"/>
          </p:nvPr>
        </p:nvSpPr>
        <p:spPr>
          <a:xfrm>
            <a:off x="830943" y="6522430"/>
            <a:ext cx="2743200" cy="347472"/>
          </a:xfrm>
        </p:spPr>
        <p:txBody>
          <a:bodyPr vert="horz" lIns="91440" tIns="45720" rIns="91440" bIns="45720" rtlCol="0" anchor="ctr">
            <a:normAutofit/>
          </a:bodyPr>
          <a:lstStyle/>
          <a:p>
            <a:pPr>
              <a:spcAft>
                <a:spcPts val="600"/>
              </a:spcAft>
            </a:pPr>
            <a:fld id="{8AC51963-4E99-BC4E-843C-4E4E9088B84E}" type="datetime1">
              <a:rPr lang="en-US">
                <a:solidFill>
                  <a:srgbClr val="898989"/>
                </a:solidFill>
              </a:rPr>
              <a:pPr>
                <a:spcAft>
                  <a:spcPts val="600"/>
                </a:spcAft>
              </a:pPr>
              <a:t>2/1/22</a:t>
            </a:fld>
            <a:endParaRPr lang="en-US">
              <a:solidFill>
                <a:srgbClr val="898989"/>
              </a:solidFill>
            </a:endParaRPr>
          </a:p>
        </p:txBody>
      </p:sp>
      <p:sp>
        <p:nvSpPr>
          <p:cNvPr id="4" name="Footer Placeholder 3">
            <a:extLst>
              <a:ext uri="{FF2B5EF4-FFF2-40B4-BE49-F238E27FC236}">
                <a16:creationId xmlns:a16="http://schemas.microsoft.com/office/drawing/2014/main" id="{36E6B6B0-DB8F-6342-8180-E980783CB0CB}"/>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Data source: VAERS/Analysis: Dr. Jessica Rose</a:t>
            </a:r>
          </a:p>
        </p:txBody>
      </p:sp>
    </p:spTree>
    <p:extLst>
      <p:ext uri="{BB962C8B-B14F-4D97-AF65-F5344CB8AC3E}">
        <p14:creationId xmlns:p14="http://schemas.microsoft.com/office/powerpoint/2010/main" val="1405983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40" name="Straight Connector 3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BEBA7AB-FBE6-F94B-8802-530B35F273F1}"/>
              </a:ext>
            </a:extLst>
          </p:cNvPr>
          <p:cNvSpPr>
            <a:spLocks noGrp="1"/>
          </p:cNvSpPr>
          <p:nvPr>
            <p:ph idx="1"/>
          </p:nvPr>
        </p:nvSpPr>
        <p:spPr>
          <a:xfrm>
            <a:off x="1392667" y="2398957"/>
            <a:ext cx="9406666" cy="3526144"/>
          </a:xfrm>
        </p:spPr>
        <p:txBody>
          <a:bodyPr>
            <a:normAutofit/>
          </a:bodyPr>
          <a:lstStyle/>
          <a:p>
            <a:pPr marL="0" indent="0">
              <a:buNone/>
            </a:pPr>
            <a:r>
              <a:rPr lang="en-US" sz="2000">
                <a:solidFill>
                  <a:schemeClr val="bg1"/>
                </a:solidFill>
              </a:rPr>
              <a:t>VAERS was implemented as a consequence of the 1986 National Childhood Vaccine Injury Act. While vaccine companies were given blanket immunity against liability for adverse reactions under this law, VAERS was created to collect injury reports in a centralized database so that the post-marketing safety of childhood vaccines could be monitored.</a:t>
            </a:r>
          </a:p>
        </p:txBody>
      </p:sp>
      <p:sp>
        <p:nvSpPr>
          <p:cNvPr id="42" name="Rectangle 4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27AD81CA-2A66-794C-9D09-76939E8C54EC}"/>
              </a:ext>
            </a:extLst>
          </p:cNvPr>
          <p:cNvSpPr>
            <a:spLocks noGrp="1"/>
          </p:cNvSpPr>
          <p:nvPr>
            <p:ph type="dt" sz="half" idx="10"/>
          </p:nvPr>
        </p:nvSpPr>
        <p:spPr>
          <a:xfrm>
            <a:off x="838200" y="6356350"/>
            <a:ext cx="2743200" cy="365125"/>
          </a:xfrm>
        </p:spPr>
        <p:txBody>
          <a:bodyPr>
            <a:normAutofit/>
          </a:bodyPr>
          <a:lstStyle/>
          <a:p>
            <a:pPr>
              <a:spcAft>
                <a:spcPts val="600"/>
              </a:spcAft>
            </a:pPr>
            <a:fld id="{3C89089C-53A0-9E4F-B3B2-3FB4CE0BD747}" type="datetime1">
              <a:rPr lang="en-US">
                <a:solidFill>
                  <a:schemeClr val="bg1">
                    <a:lumMod val="50000"/>
                  </a:schemeClr>
                </a:solidFill>
              </a:rPr>
              <a:pPr>
                <a:spcAft>
                  <a:spcPts val="600"/>
                </a:spcAft>
              </a:pPr>
              <a:t>2/1/22</a:t>
            </a:fld>
            <a:endParaRPr lang="en-US">
              <a:solidFill>
                <a:schemeClr val="bg1">
                  <a:lumMod val="50000"/>
                </a:schemeClr>
              </a:solidFill>
            </a:endParaRPr>
          </a:p>
        </p:txBody>
      </p:sp>
      <p:sp>
        <p:nvSpPr>
          <p:cNvPr id="5" name="Footer Placeholder 4">
            <a:extLst>
              <a:ext uri="{FF2B5EF4-FFF2-40B4-BE49-F238E27FC236}">
                <a16:creationId xmlns:a16="http://schemas.microsoft.com/office/drawing/2014/main" id="{701C1C56-12A2-6D4C-9B58-D7EA4F7118BB}"/>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chemeClr val="bg1">
                    <a:lumMod val="50000"/>
                  </a:schemeClr>
                </a:solidFill>
              </a:rPr>
              <a:t>Data source: VAERS/Analysis: Dr. Jessica Rose</a:t>
            </a:r>
          </a:p>
        </p:txBody>
      </p:sp>
    </p:spTree>
    <p:extLst>
      <p:ext uri="{BB962C8B-B14F-4D97-AF65-F5344CB8AC3E}">
        <p14:creationId xmlns:p14="http://schemas.microsoft.com/office/powerpoint/2010/main" val="891092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FF075-C18E-AA4A-89F5-0AC84857AB83}"/>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Cancer AND Diabetes in VAERS</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6C1F372-7CEE-2C49-8DE9-D716320D26D2}"/>
              </a:ext>
            </a:extLst>
          </p:cNvPr>
          <p:cNvPicPr>
            <a:picLocks noChangeAspect="1"/>
          </p:cNvPicPr>
          <p:nvPr/>
        </p:nvPicPr>
        <p:blipFill>
          <a:blip r:embed="rId2"/>
          <a:stretch>
            <a:fillRect/>
          </a:stretch>
        </p:blipFill>
        <p:spPr>
          <a:xfrm>
            <a:off x="331567" y="2741122"/>
            <a:ext cx="5455917" cy="3369028"/>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DBD45433-A74B-A649-8906-D21AD6763BD7}"/>
              </a:ext>
            </a:extLst>
          </p:cNvPr>
          <p:cNvPicPr>
            <a:picLocks noGrp="1" noChangeAspect="1"/>
          </p:cNvPicPr>
          <p:nvPr>
            <p:ph idx="1"/>
          </p:nvPr>
        </p:nvPicPr>
        <p:blipFill>
          <a:blip r:embed="rId3"/>
          <a:stretch>
            <a:fillRect/>
          </a:stretch>
        </p:blipFill>
        <p:spPr>
          <a:xfrm>
            <a:off x="6445073" y="2741122"/>
            <a:ext cx="5455917" cy="3369028"/>
          </a:xfrm>
          <a:prstGeom prst="rect">
            <a:avLst/>
          </a:prstGeom>
        </p:spPr>
      </p:pic>
      <p:sp>
        <p:nvSpPr>
          <p:cNvPr id="4" name="Date Placeholder 3">
            <a:extLst>
              <a:ext uri="{FF2B5EF4-FFF2-40B4-BE49-F238E27FC236}">
                <a16:creationId xmlns:a16="http://schemas.microsoft.com/office/drawing/2014/main" id="{0A918405-ED3C-D841-ABD5-608AD1569A38}"/>
              </a:ext>
            </a:extLst>
          </p:cNvPr>
          <p:cNvSpPr>
            <a:spLocks noGrp="1"/>
          </p:cNvSpPr>
          <p:nvPr>
            <p:ph type="dt" sz="half" idx="10"/>
          </p:nvPr>
        </p:nvSpPr>
        <p:spPr>
          <a:xfrm>
            <a:off x="830943" y="6522430"/>
            <a:ext cx="2743200" cy="347472"/>
          </a:xfrm>
        </p:spPr>
        <p:txBody>
          <a:bodyPr vert="horz" lIns="91440" tIns="45720" rIns="91440" bIns="45720" rtlCol="0" anchor="ctr">
            <a:normAutofit/>
          </a:bodyPr>
          <a:lstStyle/>
          <a:p>
            <a:pPr>
              <a:spcAft>
                <a:spcPts val="600"/>
              </a:spcAft>
            </a:pPr>
            <a:fld id="{3C89089C-53A0-9E4F-B3B2-3FB4CE0BD747}" type="datetime1">
              <a:rPr lang="en-US">
                <a:solidFill>
                  <a:srgbClr val="898989"/>
                </a:solidFill>
              </a:rPr>
              <a:pPr>
                <a:spcAft>
                  <a:spcPts val="600"/>
                </a:spcAft>
              </a:pPr>
              <a:t>2/1/22</a:t>
            </a:fld>
            <a:endParaRPr lang="en-US">
              <a:solidFill>
                <a:srgbClr val="898989"/>
              </a:solidFill>
            </a:endParaRPr>
          </a:p>
        </p:txBody>
      </p:sp>
      <p:sp>
        <p:nvSpPr>
          <p:cNvPr id="5" name="Footer Placeholder 4">
            <a:extLst>
              <a:ext uri="{FF2B5EF4-FFF2-40B4-BE49-F238E27FC236}">
                <a16:creationId xmlns:a16="http://schemas.microsoft.com/office/drawing/2014/main" id="{93780668-1E7B-9941-8563-7EF82E2BD448}"/>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Data source: VAERS/Analysis: Dr. Jessica Rose</a:t>
            </a:r>
          </a:p>
        </p:txBody>
      </p:sp>
    </p:spTree>
    <p:extLst>
      <p:ext uri="{BB962C8B-B14F-4D97-AF65-F5344CB8AC3E}">
        <p14:creationId xmlns:p14="http://schemas.microsoft.com/office/powerpoint/2010/main" val="2670580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63272D3B-5428-4BF7-981B-3C1F6D182FC5}"/>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9" name="Title 1">
            <a:extLst>
              <a:ext uri="{FF2B5EF4-FFF2-40B4-BE49-F238E27FC236}">
                <a16:creationId xmlns:a16="http://schemas.microsoft.com/office/drawing/2014/main" id="{E6B2175A-5D59-7D4F-B6E6-8CBB037A194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FFFFFF"/>
                </a:solidFill>
              </a:rPr>
              <a:t>Talking points</a:t>
            </a:r>
          </a:p>
        </p:txBody>
      </p:sp>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8C995179-FC4C-554B-8DA4-7E86130396D1}" type="datetime1">
              <a:rPr lang="en-US">
                <a:solidFill>
                  <a:srgbClr val="FFFFFF"/>
                </a:solidFill>
                <a:latin typeface="Calibri" panose="020F0502020204030204"/>
              </a:rPr>
              <a:pPr>
                <a:spcAft>
                  <a:spcPts val="600"/>
                </a:spcAft>
                <a:defRPr/>
              </a:pPr>
              <a:t>2/1/22</a:t>
            </a:fld>
            <a:endParaRPr lang="en-US">
              <a:solidFill>
                <a:srgbClr val="FFFFFF"/>
              </a:solidFill>
              <a:latin typeface="Calibri" panose="020F0502020204030204"/>
            </a:endParaRP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Data source: VAERS/Analysis: Dr. Jessica Rose</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extLst>
              <p:ext uri="{D42A27DB-BD31-4B8C-83A1-F6EECF244321}">
                <p14:modId xmlns:p14="http://schemas.microsoft.com/office/powerpoint/2010/main" val="5876492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2071275"/>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46B35-740A-724F-8CE5-AFE7311B6AD9}"/>
              </a:ext>
            </a:extLst>
          </p:cNvPr>
          <p:cNvSpPr>
            <a:spLocks noGrp="1"/>
          </p:cNvSpPr>
          <p:nvPr>
            <p:ph type="title"/>
          </p:nvPr>
        </p:nvSpPr>
        <p:spPr>
          <a:xfrm>
            <a:off x="527175" y="802058"/>
            <a:ext cx="11137649" cy="869769"/>
          </a:xfrm>
          <a:solidFill>
            <a:schemeClr val="tx1">
              <a:lumMod val="75000"/>
              <a:lumOff val="25000"/>
            </a:schemeClr>
          </a:solidFill>
        </p:spPr>
        <p:txBody>
          <a:bodyPr vert="horz" lIns="91440" tIns="45720" rIns="91440" bIns="45720" rtlCol="0" anchor="b">
            <a:normAutofit/>
          </a:bodyPr>
          <a:lstStyle/>
          <a:p>
            <a:pPr algn="ctr"/>
            <a:r>
              <a:rPr lang="en-US" sz="5000" dirty="0">
                <a:solidFill>
                  <a:srgbClr val="FFFFFF"/>
                </a:solidFill>
              </a:rPr>
              <a:t>What can we do? Use Omicron…</a:t>
            </a:r>
          </a:p>
        </p:txBody>
      </p:sp>
      <p:sp>
        <p:nvSpPr>
          <p:cNvPr id="4" name="Date Placeholder 3">
            <a:extLst>
              <a:ext uri="{FF2B5EF4-FFF2-40B4-BE49-F238E27FC236}">
                <a16:creationId xmlns:a16="http://schemas.microsoft.com/office/drawing/2014/main" id="{F095B65A-DB12-774B-B404-1A5E701C3CAF}"/>
              </a:ext>
            </a:extLst>
          </p:cNvPr>
          <p:cNvSpPr>
            <a:spLocks noGrp="1"/>
          </p:cNvSpPr>
          <p:nvPr>
            <p:ph type="dt" sz="half" idx="10"/>
          </p:nvPr>
        </p:nvSpPr>
        <p:spPr>
          <a:xfrm>
            <a:off x="830943" y="6522430"/>
            <a:ext cx="2743200" cy="347472"/>
          </a:xfrm>
        </p:spPr>
        <p:txBody>
          <a:bodyPr vert="horz" lIns="91440" tIns="45720" rIns="91440" bIns="45720" rtlCol="0" anchor="ctr">
            <a:normAutofit/>
          </a:bodyPr>
          <a:lstStyle/>
          <a:p>
            <a:pPr>
              <a:spcAft>
                <a:spcPts val="600"/>
              </a:spcAft>
            </a:pPr>
            <a:fld id="{708E62AE-8DF8-0A4D-845A-8F7981B719A2}" type="datetime1">
              <a:rPr lang="en-US" smtClean="0">
                <a:solidFill>
                  <a:srgbClr val="898989"/>
                </a:solidFill>
              </a:rPr>
              <a:t>2/1/22</a:t>
            </a:fld>
            <a:endParaRPr lang="en-US">
              <a:solidFill>
                <a:srgbClr val="898989"/>
              </a:solidFill>
            </a:endParaRPr>
          </a:p>
        </p:txBody>
      </p:sp>
      <p:sp>
        <p:nvSpPr>
          <p:cNvPr id="5" name="Footer Placeholder 4">
            <a:extLst>
              <a:ext uri="{FF2B5EF4-FFF2-40B4-BE49-F238E27FC236}">
                <a16:creationId xmlns:a16="http://schemas.microsoft.com/office/drawing/2014/main" id="{5A7C7DB2-6F00-5449-B619-82002A59A11A}"/>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Data source: VAERS/Analysis: Dr. Jessica Rose</a:t>
            </a:r>
          </a:p>
        </p:txBody>
      </p:sp>
      <p:sp>
        <p:nvSpPr>
          <p:cNvPr id="8" name="Content Placeholder 7">
            <a:extLst>
              <a:ext uri="{FF2B5EF4-FFF2-40B4-BE49-F238E27FC236}">
                <a16:creationId xmlns:a16="http://schemas.microsoft.com/office/drawing/2014/main" id="{3B68F162-3F6C-A64B-BCD3-6B7E36F449BC}"/>
              </a:ext>
            </a:extLst>
          </p:cNvPr>
          <p:cNvSpPr>
            <a:spLocks noGrp="1"/>
          </p:cNvSpPr>
          <p:nvPr>
            <p:ph idx="1"/>
          </p:nvPr>
        </p:nvSpPr>
        <p:spPr>
          <a:xfrm>
            <a:off x="838200" y="2090057"/>
            <a:ext cx="10515600" cy="4086905"/>
          </a:xfrm>
        </p:spPr>
        <p:txBody>
          <a:bodyPr>
            <a:normAutofit fontScale="92500" lnSpcReduction="10000"/>
          </a:bodyPr>
          <a:lstStyle/>
          <a:p>
            <a:pPr marL="514350" indent="-514350">
              <a:buFont typeface="+mj-lt"/>
              <a:buAutoNum type="arabicPeriod"/>
            </a:pPr>
            <a:r>
              <a:rPr lang="en-US" dirty="0"/>
              <a:t>STOP INJECTING! Let the immune system do what it does</a:t>
            </a:r>
          </a:p>
          <a:p>
            <a:pPr marL="514350" indent="-514350">
              <a:buFont typeface="+mj-lt"/>
              <a:buAutoNum type="arabicPeriod"/>
            </a:pPr>
            <a:endParaRPr lang="en-US" dirty="0"/>
          </a:p>
          <a:p>
            <a:pPr marL="514350" indent="-514350">
              <a:buFont typeface="+mj-lt"/>
              <a:buAutoNum type="arabicPeriod"/>
            </a:pPr>
            <a:r>
              <a:rPr lang="en-US" dirty="0"/>
              <a:t>Usher in the age of true herd immunity</a:t>
            </a:r>
          </a:p>
          <a:p>
            <a:pPr marL="514350" indent="-514350">
              <a:buFont typeface="+mj-lt"/>
              <a:buAutoNum type="arabicPeriod"/>
            </a:pPr>
            <a:endParaRPr lang="en-US" dirty="0"/>
          </a:p>
          <a:p>
            <a:pPr marL="514350" indent="-514350">
              <a:buFont typeface="+mj-lt"/>
              <a:buAutoNum type="arabicPeriod"/>
            </a:pPr>
            <a:r>
              <a:rPr lang="en-US" dirty="0"/>
              <a:t>Release us from the grips of nonsensical control measures </a:t>
            </a:r>
          </a:p>
          <a:p>
            <a:pPr marL="514350" indent="-514350">
              <a:buFont typeface="+mj-lt"/>
              <a:buAutoNum type="arabicPeriod"/>
            </a:pPr>
            <a:endParaRPr lang="en-US" dirty="0"/>
          </a:p>
          <a:p>
            <a:pPr marL="514350" indent="-514350">
              <a:buFont typeface="+mj-lt"/>
              <a:buAutoNum type="arabicPeriod"/>
            </a:pPr>
            <a:r>
              <a:rPr lang="en-US" dirty="0"/>
              <a:t>Treatment using repurposed SAFE drugs</a:t>
            </a:r>
          </a:p>
          <a:p>
            <a:pPr marL="514350" indent="-514350">
              <a:buFont typeface="+mj-lt"/>
              <a:buAutoNum type="arabicPeriod"/>
            </a:pPr>
            <a:endParaRPr lang="en-US" dirty="0"/>
          </a:p>
          <a:p>
            <a:pPr marL="514350" indent="-514350">
              <a:buFont typeface="+mj-lt"/>
              <a:buAutoNum type="arabicPeriod"/>
            </a:pPr>
            <a:r>
              <a:rPr lang="en-US" dirty="0"/>
              <a:t>Listen to doctors</a:t>
            </a:r>
          </a:p>
        </p:txBody>
      </p:sp>
    </p:spTree>
    <p:extLst>
      <p:ext uri="{BB962C8B-B14F-4D97-AF65-F5344CB8AC3E}">
        <p14:creationId xmlns:p14="http://schemas.microsoft.com/office/powerpoint/2010/main" val="3320553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63272D3B-5428-4BF7-981B-3C1F6D182FC5}"/>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9" name="Title 1">
            <a:extLst>
              <a:ext uri="{FF2B5EF4-FFF2-40B4-BE49-F238E27FC236}">
                <a16:creationId xmlns:a16="http://schemas.microsoft.com/office/drawing/2014/main" id="{E6B2175A-5D59-7D4F-B6E6-8CBB037A194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FFFFFF"/>
                </a:solidFill>
              </a:rPr>
              <a:t>Talking points</a:t>
            </a:r>
          </a:p>
        </p:txBody>
      </p:sp>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8C995179-FC4C-554B-8DA4-7E86130396D1}" type="datetime1">
              <a:rPr lang="en-US">
                <a:solidFill>
                  <a:srgbClr val="FFFFFF"/>
                </a:solidFill>
                <a:latin typeface="Calibri" panose="020F0502020204030204"/>
              </a:rPr>
              <a:pPr>
                <a:spcAft>
                  <a:spcPts val="600"/>
                </a:spcAft>
                <a:defRPr/>
              </a:pPr>
              <a:t>2/1/22</a:t>
            </a:fld>
            <a:endParaRPr lang="en-US">
              <a:solidFill>
                <a:srgbClr val="FFFFFF"/>
              </a:solidFill>
              <a:latin typeface="Calibri" panose="020F0502020204030204"/>
            </a:endParaRP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Data source: VAERS/Analysis: Dr. Jessica Rose</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191898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D14-6F6F-7B45-9675-A05A899C2883}"/>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23641A5-88B1-584F-AA1E-45F08751B25D}"/>
              </a:ext>
            </a:extLst>
          </p:cNvPr>
          <p:cNvSpPr>
            <a:spLocks noGrp="1"/>
          </p:cNvSpPr>
          <p:nvPr>
            <p:ph idx="1"/>
          </p:nvPr>
        </p:nvSpPr>
        <p:spPr>
          <a:xfrm>
            <a:off x="838200" y="1485991"/>
            <a:ext cx="10515600" cy="4744992"/>
          </a:xfrm>
        </p:spPr>
        <p:txBody>
          <a:bodyPr>
            <a:noAutofit/>
          </a:bodyPr>
          <a:lstStyle/>
          <a:p>
            <a:pPr>
              <a:lnSpc>
                <a:spcPct val="200000"/>
              </a:lnSpc>
            </a:pPr>
            <a:r>
              <a:rPr lang="en-US" dirty="0"/>
              <a:t>Use early treatment in the context of the vulnerable</a:t>
            </a:r>
          </a:p>
          <a:p>
            <a:pPr>
              <a:lnSpc>
                <a:spcPct val="200000"/>
              </a:lnSpc>
            </a:pPr>
            <a:r>
              <a:rPr lang="en-US" dirty="0"/>
              <a:t>Stop injection roll-out until safety and efficacy can properly be assessed</a:t>
            </a:r>
          </a:p>
          <a:p>
            <a:pPr>
              <a:lnSpc>
                <a:spcPct val="200000"/>
              </a:lnSpc>
            </a:pPr>
            <a:r>
              <a:rPr lang="en-US" dirty="0"/>
              <a:t>Develop treatment options for the injection-injured</a:t>
            </a:r>
          </a:p>
          <a:p>
            <a:pPr>
              <a:lnSpc>
                <a:spcPct val="200000"/>
              </a:lnSpc>
            </a:pPr>
            <a:r>
              <a:rPr lang="en-US" dirty="0"/>
              <a:t>Leave the kids alone – opt for true herd immunity</a:t>
            </a:r>
          </a:p>
        </p:txBody>
      </p:sp>
      <p:sp>
        <p:nvSpPr>
          <p:cNvPr id="4" name="Date Placeholder 3">
            <a:extLst>
              <a:ext uri="{FF2B5EF4-FFF2-40B4-BE49-F238E27FC236}">
                <a16:creationId xmlns:a16="http://schemas.microsoft.com/office/drawing/2014/main" id="{C3350CF4-7C14-3440-BE31-600DC3341B7E}"/>
              </a:ext>
            </a:extLst>
          </p:cNvPr>
          <p:cNvSpPr>
            <a:spLocks noGrp="1"/>
          </p:cNvSpPr>
          <p:nvPr>
            <p:ph type="dt" sz="half" idx="10"/>
          </p:nvPr>
        </p:nvSpPr>
        <p:spPr/>
        <p:txBody>
          <a:bodyPr/>
          <a:lstStyle/>
          <a:p>
            <a:fld id="{06FEB6B0-2244-5B43-A7F4-936784C69EC7}" type="datetime1">
              <a:rPr lang="en-US" smtClean="0"/>
              <a:t>2/1/22</a:t>
            </a:fld>
            <a:endParaRPr lang="en-US"/>
          </a:p>
        </p:txBody>
      </p:sp>
      <p:sp>
        <p:nvSpPr>
          <p:cNvPr id="5" name="Footer Placeholder 4">
            <a:extLst>
              <a:ext uri="{FF2B5EF4-FFF2-40B4-BE49-F238E27FC236}">
                <a16:creationId xmlns:a16="http://schemas.microsoft.com/office/drawing/2014/main" id="{F0DA6BF6-AEDC-AC42-A115-4FFE3BC6C979}"/>
              </a:ext>
            </a:extLst>
          </p:cNvPr>
          <p:cNvSpPr>
            <a:spLocks noGrp="1"/>
          </p:cNvSpPr>
          <p:nvPr>
            <p:ph type="ftr" sz="quarter" idx="11"/>
          </p:nvPr>
        </p:nvSpPr>
        <p:spPr/>
        <p:txBody>
          <a:bodyPr/>
          <a:lstStyle/>
          <a:p>
            <a:r>
              <a:rPr lang="en-US"/>
              <a:t>Data source: VAERS/Analysis: Dr. Jessica Rose</a:t>
            </a:r>
          </a:p>
        </p:txBody>
      </p:sp>
    </p:spTree>
    <p:extLst>
      <p:ext uri="{BB962C8B-B14F-4D97-AF65-F5344CB8AC3E}">
        <p14:creationId xmlns:p14="http://schemas.microsoft.com/office/powerpoint/2010/main" val="3922486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63272D3B-5428-4BF7-981B-3C1F6D182FC5}"/>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9" name="Title 1">
            <a:extLst>
              <a:ext uri="{FF2B5EF4-FFF2-40B4-BE49-F238E27FC236}">
                <a16:creationId xmlns:a16="http://schemas.microsoft.com/office/drawing/2014/main" id="{E6B2175A-5D59-7D4F-B6E6-8CBB037A194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FFFFFF"/>
                </a:solidFill>
              </a:rPr>
              <a:t>Talking points</a:t>
            </a:r>
          </a:p>
        </p:txBody>
      </p:sp>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8C995179-FC4C-554B-8DA4-7E86130396D1}" type="datetime1">
              <a:rPr lang="en-US">
                <a:solidFill>
                  <a:srgbClr val="FFFFFF"/>
                </a:solidFill>
                <a:latin typeface="Calibri" panose="020F0502020204030204"/>
              </a:rPr>
              <a:pPr>
                <a:spcAft>
                  <a:spcPts val="600"/>
                </a:spcAft>
                <a:defRPr/>
              </a:pPr>
              <a:t>2/1/22</a:t>
            </a:fld>
            <a:endParaRPr lang="en-US">
              <a:solidFill>
                <a:srgbClr val="FFFFFF"/>
              </a:solidFill>
              <a:latin typeface="Calibri" panose="020F0502020204030204"/>
            </a:endParaRP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Data source: VAERS/Analysis: Dr. Jessica Rose</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extLst>
              <p:ext uri="{D42A27DB-BD31-4B8C-83A1-F6EECF244321}">
                <p14:modId xmlns:p14="http://schemas.microsoft.com/office/powerpoint/2010/main" val="32297643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834492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63272D3B-5428-4BF7-981B-3C1F6D182FC5}"/>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9" name="Title 1">
            <a:extLst>
              <a:ext uri="{FF2B5EF4-FFF2-40B4-BE49-F238E27FC236}">
                <a16:creationId xmlns:a16="http://schemas.microsoft.com/office/drawing/2014/main" id="{E6B2175A-5D59-7D4F-B6E6-8CBB037A194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FFFFFF"/>
                </a:solidFill>
              </a:rPr>
              <a:t>Talking points</a:t>
            </a:r>
          </a:p>
        </p:txBody>
      </p:sp>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8C995179-FC4C-554B-8DA4-7E86130396D1}" type="datetime1">
              <a:rPr lang="en-US">
                <a:solidFill>
                  <a:srgbClr val="FFFFFF"/>
                </a:solidFill>
                <a:latin typeface="Calibri" panose="020F0502020204030204"/>
              </a:rPr>
              <a:pPr>
                <a:spcAft>
                  <a:spcPts val="600"/>
                </a:spcAft>
                <a:defRPr/>
              </a:pPr>
              <a:t>2/1/22</a:t>
            </a:fld>
            <a:endParaRPr lang="en-US">
              <a:solidFill>
                <a:srgbClr val="FFFFFF"/>
              </a:solidFill>
              <a:latin typeface="Calibri" panose="020F0502020204030204"/>
            </a:endParaRP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Data source: VAERS/Analysis: Dr. Jessica Rose</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extLst>
              <p:ext uri="{D42A27DB-BD31-4B8C-83A1-F6EECF244321}">
                <p14:modId xmlns:p14="http://schemas.microsoft.com/office/powerpoint/2010/main" val="32014635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8066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4D832-697A-DA42-AA01-0AA2BF2B7A90}"/>
              </a:ext>
            </a:extLst>
          </p:cNvPr>
          <p:cNvSpPr>
            <a:spLocks noGrp="1"/>
          </p:cNvSpPr>
          <p:nvPr>
            <p:ph type="title"/>
          </p:nvPr>
        </p:nvSpPr>
        <p:spPr>
          <a:solidFill>
            <a:schemeClr val="tx1">
              <a:lumMod val="75000"/>
              <a:lumOff val="25000"/>
            </a:schemeClr>
          </a:solidFill>
        </p:spPr>
        <p:txBody>
          <a:bodyPr/>
          <a:lstStyle/>
          <a:p>
            <a:r>
              <a:rPr lang="en-US" dirty="0">
                <a:solidFill>
                  <a:schemeClr val="bg1"/>
                </a:solidFill>
              </a:rPr>
              <a:t>Safety and Efficacy in biologicals development and administration*</a:t>
            </a:r>
          </a:p>
        </p:txBody>
      </p:sp>
      <p:graphicFrame>
        <p:nvGraphicFramePr>
          <p:cNvPr id="8" name="Content Placeholder 2">
            <a:extLst>
              <a:ext uri="{FF2B5EF4-FFF2-40B4-BE49-F238E27FC236}">
                <a16:creationId xmlns:a16="http://schemas.microsoft.com/office/drawing/2014/main" id="{A2C8C95E-694B-48A5-8A60-DB751ADEBF66}"/>
              </a:ext>
            </a:extLst>
          </p:cNvPr>
          <p:cNvGraphicFramePr>
            <a:graphicFrameLocks noGrp="1"/>
          </p:cNvGraphicFramePr>
          <p:nvPr>
            <p:ph idx="1"/>
            <p:extLst>
              <p:ext uri="{D42A27DB-BD31-4B8C-83A1-F6EECF244321}">
                <p14:modId xmlns:p14="http://schemas.microsoft.com/office/powerpoint/2010/main" val="73226444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40775836-5E41-4C46-B5B8-F485D5023792}"/>
              </a:ext>
            </a:extLst>
          </p:cNvPr>
          <p:cNvSpPr>
            <a:spLocks noGrp="1"/>
          </p:cNvSpPr>
          <p:nvPr>
            <p:ph type="dt" sz="half" idx="10"/>
          </p:nvPr>
        </p:nvSpPr>
        <p:spPr/>
        <p:txBody>
          <a:bodyPr/>
          <a:lstStyle/>
          <a:p>
            <a:fld id="{9DD964D2-5C58-0040-AC9A-6F7BF605CDA1}" type="datetime1">
              <a:rPr lang="en-US" smtClean="0"/>
              <a:t>2/1/22</a:t>
            </a:fld>
            <a:endParaRPr lang="en-US"/>
          </a:p>
        </p:txBody>
      </p:sp>
      <p:sp>
        <p:nvSpPr>
          <p:cNvPr id="5" name="Footer Placeholder 4">
            <a:extLst>
              <a:ext uri="{FF2B5EF4-FFF2-40B4-BE49-F238E27FC236}">
                <a16:creationId xmlns:a16="http://schemas.microsoft.com/office/drawing/2014/main" id="{5393294B-022F-FF45-9597-E5672DFD853E}"/>
              </a:ext>
            </a:extLst>
          </p:cNvPr>
          <p:cNvSpPr>
            <a:spLocks noGrp="1"/>
          </p:cNvSpPr>
          <p:nvPr>
            <p:ph type="ftr" sz="quarter" idx="11"/>
          </p:nvPr>
        </p:nvSpPr>
        <p:spPr>
          <a:xfrm>
            <a:off x="4038600" y="6356350"/>
            <a:ext cx="4572002" cy="365125"/>
          </a:xfrm>
        </p:spPr>
        <p:txBody>
          <a:bodyPr/>
          <a:lstStyle/>
          <a:p>
            <a:r>
              <a:rPr lang="en-US"/>
              <a:t>Data source: VAERS/Analysis: Dr. Jessica Rose</a:t>
            </a:r>
            <a:endParaRPr lang="en-US" dirty="0"/>
          </a:p>
        </p:txBody>
      </p:sp>
      <p:sp>
        <p:nvSpPr>
          <p:cNvPr id="6" name="TextBox 5">
            <a:extLst>
              <a:ext uri="{FF2B5EF4-FFF2-40B4-BE49-F238E27FC236}">
                <a16:creationId xmlns:a16="http://schemas.microsoft.com/office/drawing/2014/main" id="{CCAEE0CE-BD22-ED40-A2C8-2EA8A300E5E9}"/>
              </a:ext>
            </a:extLst>
          </p:cNvPr>
          <p:cNvSpPr txBox="1"/>
          <p:nvPr/>
        </p:nvSpPr>
        <p:spPr>
          <a:xfrm>
            <a:off x="5680038" y="6586846"/>
            <a:ext cx="6511963" cy="276999"/>
          </a:xfrm>
          <a:prstGeom prst="rect">
            <a:avLst/>
          </a:prstGeom>
          <a:noFill/>
        </p:spPr>
        <p:txBody>
          <a:bodyPr wrap="square" rtlCol="0">
            <a:spAutoFit/>
          </a:bodyPr>
          <a:lstStyle/>
          <a:p>
            <a:r>
              <a:rPr lang="en-US" sz="1200" dirty="0"/>
              <a:t>*Book: Assessing the Efficacy and Safety of Medical Technologies: The Concepts of Efficacy and Safety</a:t>
            </a:r>
          </a:p>
        </p:txBody>
      </p:sp>
    </p:spTree>
    <p:extLst>
      <p:ext uri="{BB962C8B-B14F-4D97-AF65-F5344CB8AC3E}">
        <p14:creationId xmlns:p14="http://schemas.microsoft.com/office/powerpoint/2010/main" val="4035081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5C4750E-8DD3-9C40-A49E-5AD846FE09D8}"/>
              </a:ext>
            </a:extLst>
          </p:cNvPr>
          <p:cNvSpPr>
            <a:spLocks noGrp="1"/>
          </p:cNvSpPr>
          <p:nvPr>
            <p:ph type="dt" sz="half" idx="10"/>
          </p:nvPr>
        </p:nvSpPr>
        <p:spPr/>
        <p:txBody>
          <a:bodyPr/>
          <a:lstStyle/>
          <a:p>
            <a:fld id="{507C3E9B-1209-CB49-8FC3-BC961A53F5A7}" type="datetime1">
              <a:rPr lang="en-US" smtClean="0"/>
              <a:t>2/1/22</a:t>
            </a:fld>
            <a:endParaRPr lang="en-US"/>
          </a:p>
        </p:txBody>
      </p:sp>
      <p:sp>
        <p:nvSpPr>
          <p:cNvPr id="5" name="Footer Placeholder 4">
            <a:extLst>
              <a:ext uri="{FF2B5EF4-FFF2-40B4-BE49-F238E27FC236}">
                <a16:creationId xmlns:a16="http://schemas.microsoft.com/office/drawing/2014/main" id="{627701E8-F0E2-5C44-945C-57DD4DA71CFC}"/>
              </a:ext>
            </a:extLst>
          </p:cNvPr>
          <p:cNvSpPr>
            <a:spLocks noGrp="1"/>
          </p:cNvSpPr>
          <p:nvPr>
            <p:ph type="ftr" sz="quarter" idx="11"/>
          </p:nvPr>
        </p:nvSpPr>
        <p:spPr/>
        <p:txBody>
          <a:bodyPr/>
          <a:lstStyle/>
          <a:p>
            <a:r>
              <a:rPr lang="en-US"/>
              <a:t>Data source: VAERS/Analysis: Dr. Jessica Rose</a:t>
            </a:r>
          </a:p>
        </p:txBody>
      </p:sp>
      <p:sp>
        <p:nvSpPr>
          <p:cNvPr id="21" name="Rectangle 20">
            <a:extLst>
              <a:ext uri="{FF2B5EF4-FFF2-40B4-BE49-F238E27FC236}">
                <a16:creationId xmlns:a16="http://schemas.microsoft.com/office/drawing/2014/main" id="{F6EC4C77-018E-F84F-A20F-D20D2E982AB7}"/>
              </a:ext>
            </a:extLst>
          </p:cNvPr>
          <p:cNvSpPr/>
          <p:nvPr/>
        </p:nvSpPr>
        <p:spPr>
          <a:xfrm>
            <a:off x="414314" y="1794866"/>
            <a:ext cx="11363371" cy="1815882"/>
          </a:xfrm>
          <a:prstGeom prst="rect">
            <a:avLst/>
          </a:prstGeom>
          <a:solidFill>
            <a:schemeClr val="tx1">
              <a:lumMod val="75000"/>
              <a:lumOff val="25000"/>
            </a:schemeClr>
          </a:solidFill>
        </p:spPr>
        <p:txBody>
          <a:bodyPr wrap="square">
            <a:spAutoFit/>
          </a:bodyPr>
          <a:lstStyle/>
          <a:p>
            <a:pPr algn="ctr"/>
            <a:r>
              <a:rPr lang="en-US" sz="2800" b="1" dirty="0">
                <a:solidFill>
                  <a:schemeClr val="bg1"/>
                </a:solidFill>
              </a:rPr>
              <a:t>A typical vaccine development timeline takes </a:t>
            </a:r>
            <a:r>
              <a:rPr lang="en-US" sz="2800" b="1" dirty="0">
                <a:solidFill>
                  <a:srgbClr val="FF0000"/>
                </a:solidFill>
              </a:rPr>
              <a:t>5 to 10 years</a:t>
            </a:r>
            <a:r>
              <a:rPr lang="en-US" sz="2800" b="1" dirty="0">
                <a:solidFill>
                  <a:schemeClr val="bg1"/>
                </a:solidFill>
              </a:rPr>
              <a:t>, and sometimes longer, to assess whether the vaccine is safe and efficacious in clinical trials, complete the regulatory approval processes, and manufacture sufficient quantity of vaccine doses for widespread distribution.*</a:t>
            </a:r>
          </a:p>
        </p:txBody>
      </p:sp>
      <p:sp>
        <p:nvSpPr>
          <p:cNvPr id="22" name="TextBox 21">
            <a:extLst>
              <a:ext uri="{FF2B5EF4-FFF2-40B4-BE49-F238E27FC236}">
                <a16:creationId xmlns:a16="http://schemas.microsoft.com/office/drawing/2014/main" id="{89DAFD01-C36B-9348-8979-E37C25B718BC}"/>
              </a:ext>
            </a:extLst>
          </p:cNvPr>
          <p:cNvSpPr txBox="1"/>
          <p:nvPr/>
        </p:nvSpPr>
        <p:spPr>
          <a:xfrm>
            <a:off x="7568170" y="6488668"/>
            <a:ext cx="4623830" cy="369332"/>
          </a:xfrm>
          <a:prstGeom prst="rect">
            <a:avLst/>
          </a:prstGeom>
          <a:noFill/>
        </p:spPr>
        <p:txBody>
          <a:bodyPr wrap="none" rtlCol="0">
            <a:spAutoFit/>
          </a:bodyPr>
          <a:lstStyle/>
          <a:p>
            <a:r>
              <a:rPr lang="en-US" dirty="0"/>
              <a:t>*https://</a:t>
            </a:r>
            <a:r>
              <a:rPr lang="en-US" dirty="0" err="1"/>
              <a:t>coronavirus.jhu.edu</a:t>
            </a:r>
            <a:r>
              <a:rPr lang="en-US" dirty="0"/>
              <a:t>/vaccines/timeline</a:t>
            </a:r>
          </a:p>
        </p:txBody>
      </p:sp>
    </p:spTree>
    <p:extLst>
      <p:ext uri="{BB962C8B-B14F-4D97-AF65-F5344CB8AC3E}">
        <p14:creationId xmlns:p14="http://schemas.microsoft.com/office/powerpoint/2010/main" val="3569961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5C4750E-8DD3-9C40-A49E-5AD846FE09D8}"/>
              </a:ext>
            </a:extLst>
          </p:cNvPr>
          <p:cNvSpPr>
            <a:spLocks noGrp="1"/>
          </p:cNvSpPr>
          <p:nvPr>
            <p:ph type="dt" sz="half" idx="10"/>
          </p:nvPr>
        </p:nvSpPr>
        <p:spPr/>
        <p:txBody>
          <a:bodyPr/>
          <a:lstStyle/>
          <a:p>
            <a:fld id="{A5C634A2-746B-6942-9BB7-AA58937E9A8D}" type="datetime1">
              <a:rPr lang="en-US" smtClean="0"/>
              <a:t>2/1/22</a:t>
            </a:fld>
            <a:endParaRPr lang="en-US" dirty="0"/>
          </a:p>
        </p:txBody>
      </p:sp>
      <p:sp>
        <p:nvSpPr>
          <p:cNvPr id="5" name="Footer Placeholder 4">
            <a:extLst>
              <a:ext uri="{FF2B5EF4-FFF2-40B4-BE49-F238E27FC236}">
                <a16:creationId xmlns:a16="http://schemas.microsoft.com/office/drawing/2014/main" id="{627701E8-F0E2-5C44-945C-57DD4DA71CFC}"/>
              </a:ext>
            </a:extLst>
          </p:cNvPr>
          <p:cNvSpPr>
            <a:spLocks noGrp="1"/>
          </p:cNvSpPr>
          <p:nvPr>
            <p:ph type="ftr" sz="quarter" idx="11"/>
          </p:nvPr>
        </p:nvSpPr>
        <p:spPr/>
        <p:txBody>
          <a:bodyPr/>
          <a:lstStyle/>
          <a:p>
            <a:r>
              <a:rPr lang="en-US"/>
              <a:t>Data source: VAERS/Analysis: Dr. Jessica Rose</a:t>
            </a:r>
          </a:p>
        </p:txBody>
      </p:sp>
      <p:cxnSp>
        <p:nvCxnSpPr>
          <p:cNvPr id="18" name="Straight Connector 17">
            <a:extLst>
              <a:ext uri="{FF2B5EF4-FFF2-40B4-BE49-F238E27FC236}">
                <a16:creationId xmlns:a16="http://schemas.microsoft.com/office/drawing/2014/main" id="{99DBA7F1-038B-B345-B965-9EF78750905F}"/>
              </a:ext>
            </a:extLst>
          </p:cNvPr>
          <p:cNvCxnSpPr>
            <a:cxnSpLocks/>
          </p:cNvCxnSpPr>
          <p:nvPr/>
        </p:nvCxnSpPr>
        <p:spPr>
          <a:xfrm>
            <a:off x="6096000" y="1286540"/>
            <a:ext cx="0" cy="491749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9DAFD01-C36B-9348-8979-E37C25B718BC}"/>
              </a:ext>
            </a:extLst>
          </p:cNvPr>
          <p:cNvSpPr txBox="1"/>
          <p:nvPr/>
        </p:nvSpPr>
        <p:spPr>
          <a:xfrm>
            <a:off x="7568170" y="6488668"/>
            <a:ext cx="4623830" cy="369332"/>
          </a:xfrm>
          <a:prstGeom prst="rect">
            <a:avLst/>
          </a:prstGeom>
          <a:noFill/>
        </p:spPr>
        <p:txBody>
          <a:bodyPr wrap="none" rtlCol="0">
            <a:spAutoFit/>
          </a:bodyPr>
          <a:lstStyle/>
          <a:p>
            <a:r>
              <a:rPr lang="en-US" dirty="0"/>
              <a:t>*https://</a:t>
            </a:r>
            <a:r>
              <a:rPr lang="en-US" dirty="0" err="1"/>
              <a:t>coronavirus.jhu.edu</a:t>
            </a:r>
            <a:r>
              <a:rPr lang="en-US" dirty="0"/>
              <a:t>/vaccines/timeline</a:t>
            </a:r>
          </a:p>
        </p:txBody>
      </p:sp>
      <p:grpSp>
        <p:nvGrpSpPr>
          <p:cNvPr id="8" name="Group 7">
            <a:extLst>
              <a:ext uri="{FF2B5EF4-FFF2-40B4-BE49-F238E27FC236}">
                <a16:creationId xmlns:a16="http://schemas.microsoft.com/office/drawing/2014/main" id="{00FE183B-AA44-6642-B74C-416A16557E0B}"/>
              </a:ext>
            </a:extLst>
          </p:cNvPr>
          <p:cNvGrpSpPr/>
          <p:nvPr/>
        </p:nvGrpSpPr>
        <p:grpSpPr>
          <a:xfrm>
            <a:off x="2959106" y="1690688"/>
            <a:ext cx="8901703" cy="4437042"/>
            <a:chOff x="1616442" y="1690688"/>
            <a:chExt cx="8901703" cy="4437042"/>
          </a:xfrm>
        </p:grpSpPr>
        <p:sp>
          <p:nvSpPr>
            <p:cNvPr id="19" name="TextBox 18">
              <a:extLst>
                <a:ext uri="{FF2B5EF4-FFF2-40B4-BE49-F238E27FC236}">
                  <a16:creationId xmlns:a16="http://schemas.microsoft.com/office/drawing/2014/main" id="{1B02C62E-7BA6-C54D-9A7C-1628DB18ABB7}"/>
                </a:ext>
              </a:extLst>
            </p:cNvPr>
            <p:cNvSpPr txBox="1"/>
            <p:nvPr/>
          </p:nvSpPr>
          <p:spPr>
            <a:xfrm>
              <a:off x="2756687" y="1921397"/>
              <a:ext cx="824713" cy="369332"/>
            </a:xfrm>
            <a:prstGeom prst="rect">
              <a:avLst/>
            </a:prstGeom>
            <a:noFill/>
          </p:spPr>
          <p:txBody>
            <a:bodyPr wrap="none" rtlCol="0">
              <a:spAutoFit/>
            </a:bodyPr>
            <a:lstStyle/>
            <a:p>
              <a:r>
                <a:rPr lang="en-US" dirty="0"/>
                <a:t>Typical</a:t>
              </a:r>
            </a:p>
          </p:txBody>
        </p:sp>
        <p:sp>
          <p:nvSpPr>
            <p:cNvPr id="20" name="TextBox 19">
              <a:extLst>
                <a:ext uri="{FF2B5EF4-FFF2-40B4-BE49-F238E27FC236}">
                  <a16:creationId xmlns:a16="http://schemas.microsoft.com/office/drawing/2014/main" id="{68A5C1BB-BF48-E148-83C9-84A902354A97}"/>
                </a:ext>
              </a:extLst>
            </p:cNvPr>
            <p:cNvSpPr txBox="1"/>
            <p:nvPr/>
          </p:nvSpPr>
          <p:spPr>
            <a:xfrm>
              <a:off x="8610602" y="1921397"/>
              <a:ext cx="787331" cy="369332"/>
            </a:xfrm>
            <a:prstGeom prst="rect">
              <a:avLst/>
            </a:prstGeom>
            <a:noFill/>
          </p:spPr>
          <p:txBody>
            <a:bodyPr wrap="none" rtlCol="0">
              <a:spAutoFit/>
            </a:bodyPr>
            <a:lstStyle/>
            <a:p>
              <a:r>
                <a:rPr lang="en-US" dirty="0"/>
                <a:t>COVID</a:t>
              </a:r>
            </a:p>
          </p:txBody>
        </p:sp>
        <p:pic>
          <p:nvPicPr>
            <p:cNvPr id="6" name="Picture 5" descr="Graphical user interface, application&#10;&#10;Description automatically generated">
              <a:extLst>
                <a:ext uri="{FF2B5EF4-FFF2-40B4-BE49-F238E27FC236}">
                  <a16:creationId xmlns:a16="http://schemas.microsoft.com/office/drawing/2014/main" id="{90CDB616-9CBB-3443-9B7B-E63A7A240F07}"/>
                </a:ext>
              </a:extLst>
            </p:cNvPr>
            <p:cNvPicPr>
              <a:picLocks noChangeAspect="1"/>
            </p:cNvPicPr>
            <p:nvPr/>
          </p:nvPicPr>
          <p:blipFill>
            <a:blip r:embed="rId3"/>
            <a:stretch>
              <a:fillRect/>
            </a:stretch>
          </p:blipFill>
          <p:spPr>
            <a:xfrm>
              <a:off x="7490387" y="1690688"/>
              <a:ext cx="3027758" cy="4437042"/>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EFD0CC0E-DCE9-7B49-A880-DB2FE87AC58A}"/>
                </a:ext>
              </a:extLst>
            </p:cNvPr>
            <p:cNvPicPr>
              <a:picLocks noChangeAspect="1"/>
            </p:cNvPicPr>
            <p:nvPr/>
          </p:nvPicPr>
          <p:blipFill>
            <a:blip r:embed="rId3"/>
            <a:stretch>
              <a:fillRect/>
            </a:stretch>
          </p:blipFill>
          <p:spPr>
            <a:xfrm>
              <a:off x="1616442" y="1690688"/>
              <a:ext cx="3027758" cy="4437042"/>
            </a:xfrm>
            <a:prstGeom prst="rect">
              <a:avLst/>
            </a:prstGeom>
          </p:spPr>
        </p:pic>
        <p:sp>
          <p:nvSpPr>
            <p:cNvPr id="7" name="TextBox 6">
              <a:extLst>
                <a:ext uri="{FF2B5EF4-FFF2-40B4-BE49-F238E27FC236}">
                  <a16:creationId xmlns:a16="http://schemas.microsoft.com/office/drawing/2014/main" id="{C4EE0BF1-DEC7-A14A-84D1-22CCA2856D7C}"/>
                </a:ext>
              </a:extLst>
            </p:cNvPr>
            <p:cNvSpPr txBox="1"/>
            <p:nvPr/>
          </p:nvSpPr>
          <p:spPr>
            <a:xfrm>
              <a:off x="2405473" y="5649892"/>
              <a:ext cx="2131289" cy="369332"/>
            </a:xfrm>
            <a:prstGeom prst="rect">
              <a:avLst/>
            </a:prstGeom>
            <a:solidFill>
              <a:srgbClr val="074382"/>
            </a:solidFill>
          </p:spPr>
          <p:txBody>
            <a:bodyPr wrap="none" rtlCol="0">
              <a:spAutoFit/>
            </a:bodyPr>
            <a:lstStyle/>
            <a:p>
              <a:r>
                <a:rPr lang="en-US" dirty="0">
                  <a:solidFill>
                    <a:schemeClr val="accent1">
                      <a:lumMod val="20000"/>
                      <a:lumOff val="80000"/>
                    </a:schemeClr>
                  </a:solidFill>
                </a:rPr>
                <a:t>5-10 YEARS IN TOTAL</a:t>
              </a:r>
            </a:p>
          </p:txBody>
        </p:sp>
        <p:sp>
          <p:nvSpPr>
            <p:cNvPr id="15" name="TextBox 14">
              <a:extLst>
                <a:ext uri="{FF2B5EF4-FFF2-40B4-BE49-F238E27FC236}">
                  <a16:creationId xmlns:a16="http://schemas.microsoft.com/office/drawing/2014/main" id="{8913A55C-481D-164F-85AD-002D438D8DC1}"/>
                </a:ext>
              </a:extLst>
            </p:cNvPr>
            <p:cNvSpPr txBox="1"/>
            <p:nvPr/>
          </p:nvSpPr>
          <p:spPr>
            <a:xfrm>
              <a:off x="8332288" y="5673959"/>
              <a:ext cx="2014269" cy="369332"/>
            </a:xfrm>
            <a:prstGeom prst="rect">
              <a:avLst/>
            </a:prstGeom>
            <a:solidFill>
              <a:srgbClr val="074382"/>
            </a:solidFill>
          </p:spPr>
          <p:txBody>
            <a:bodyPr wrap="none" rtlCol="0">
              <a:spAutoFit/>
            </a:bodyPr>
            <a:lstStyle/>
            <a:p>
              <a:r>
                <a:rPr lang="en-US" dirty="0">
                  <a:solidFill>
                    <a:schemeClr val="accent1">
                      <a:lumMod val="20000"/>
                      <a:lumOff val="80000"/>
                    </a:schemeClr>
                  </a:solidFill>
                </a:rPr>
                <a:t>1-2 YEARS IN TOTAL</a:t>
              </a:r>
            </a:p>
          </p:txBody>
        </p:sp>
        <p:sp>
          <p:nvSpPr>
            <p:cNvPr id="16" name="TextBox 15">
              <a:extLst>
                <a:ext uri="{FF2B5EF4-FFF2-40B4-BE49-F238E27FC236}">
                  <a16:creationId xmlns:a16="http://schemas.microsoft.com/office/drawing/2014/main" id="{DA1D08DB-421B-5941-AFCD-DED8702CEAAC}"/>
                </a:ext>
              </a:extLst>
            </p:cNvPr>
            <p:cNvSpPr txBox="1"/>
            <p:nvPr/>
          </p:nvSpPr>
          <p:spPr>
            <a:xfrm>
              <a:off x="2153646" y="1822097"/>
              <a:ext cx="2348620" cy="369332"/>
            </a:xfrm>
            <a:prstGeom prst="rect">
              <a:avLst/>
            </a:prstGeom>
            <a:solidFill>
              <a:srgbClr val="074382"/>
            </a:solidFill>
          </p:spPr>
          <p:txBody>
            <a:bodyPr wrap="square" rtlCol="0">
              <a:spAutoFit/>
            </a:bodyPr>
            <a:lstStyle/>
            <a:p>
              <a:pPr algn="ctr"/>
              <a:r>
                <a:rPr lang="en-US" dirty="0">
                  <a:solidFill>
                    <a:schemeClr val="accent1">
                      <a:lumMod val="20000"/>
                      <a:lumOff val="80000"/>
                    </a:schemeClr>
                  </a:solidFill>
                </a:rPr>
                <a:t>TYPICAL TIMELINE</a:t>
              </a:r>
            </a:p>
          </p:txBody>
        </p:sp>
        <p:sp>
          <p:nvSpPr>
            <p:cNvPr id="21" name="TextBox 20">
              <a:extLst>
                <a:ext uri="{FF2B5EF4-FFF2-40B4-BE49-F238E27FC236}">
                  <a16:creationId xmlns:a16="http://schemas.microsoft.com/office/drawing/2014/main" id="{130FD22D-BD91-B343-A865-F251F2E0A92A}"/>
                </a:ext>
              </a:extLst>
            </p:cNvPr>
            <p:cNvSpPr txBox="1"/>
            <p:nvPr/>
          </p:nvSpPr>
          <p:spPr>
            <a:xfrm>
              <a:off x="7983543" y="1822097"/>
              <a:ext cx="2476982" cy="369332"/>
            </a:xfrm>
            <a:prstGeom prst="rect">
              <a:avLst/>
            </a:prstGeom>
            <a:solidFill>
              <a:srgbClr val="074382"/>
            </a:solidFill>
          </p:spPr>
          <p:txBody>
            <a:bodyPr wrap="square" rtlCol="0">
              <a:spAutoFit/>
            </a:bodyPr>
            <a:lstStyle/>
            <a:p>
              <a:pPr algn="ctr"/>
              <a:r>
                <a:rPr lang="en-US" dirty="0">
                  <a:solidFill>
                    <a:schemeClr val="accent1">
                      <a:lumMod val="20000"/>
                      <a:lumOff val="80000"/>
                    </a:schemeClr>
                  </a:solidFill>
                </a:rPr>
                <a:t>ACCELERATED TIMELINE</a:t>
              </a:r>
            </a:p>
          </p:txBody>
        </p:sp>
      </p:grpSp>
      <p:grpSp>
        <p:nvGrpSpPr>
          <p:cNvPr id="35" name="Group 34">
            <a:extLst>
              <a:ext uri="{FF2B5EF4-FFF2-40B4-BE49-F238E27FC236}">
                <a16:creationId xmlns:a16="http://schemas.microsoft.com/office/drawing/2014/main" id="{C5D58262-59A1-5743-95AB-BE015DB1772F}"/>
              </a:ext>
            </a:extLst>
          </p:cNvPr>
          <p:cNvGrpSpPr/>
          <p:nvPr/>
        </p:nvGrpSpPr>
        <p:grpSpPr>
          <a:xfrm>
            <a:off x="8888379" y="2762667"/>
            <a:ext cx="3006198" cy="2720390"/>
            <a:chOff x="8888379" y="2762667"/>
            <a:chExt cx="3006198" cy="2720390"/>
          </a:xfrm>
        </p:grpSpPr>
        <p:sp>
          <p:nvSpPr>
            <p:cNvPr id="28" name="TextBox 27">
              <a:extLst>
                <a:ext uri="{FF2B5EF4-FFF2-40B4-BE49-F238E27FC236}">
                  <a16:creationId xmlns:a16="http://schemas.microsoft.com/office/drawing/2014/main" id="{85F9F1CC-9BFA-914A-A684-82A478E84CBA}"/>
                </a:ext>
              </a:extLst>
            </p:cNvPr>
            <p:cNvSpPr txBox="1"/>
            <p:nvPr/>
          </p:nvSpPr>
          <p:spPr>
            <a:xfrm>
              <a:off x="9836108" y="2762667"/>
              <a:ext cx="1005403" cy="261610"/>
            </a:xfrm>
            <a:prstGeom prst="rect">
              <a:avLst/>
            </a:prstGeom>
            <a:noFill/>
          </p:spPr>
          <p:txBody>
            <a:bodyPr wrap="none" rtlCol="0">
              <a:spAutoFit/>
            </a:bodyPr>
            <a:lstStyle/>
            <a:p>
              <a:r>
                <a:rPr lang="en-US" sz="1100" dirty="0">
                  <a:solidFill>
                    <a:schemeClr val="bg1"/>
                  </a:solidFill>
                </a:rPr>
                <a:t>Animal testing</a:t>
              </a:r>
            </a:p>
          </p:txBody>
        </p:sp>
        <p:sp>
          <p:nvSpPr>
            <p:cNvPr id="29" name="TextBox 28">
              <a:extLst>
                <a:ext uri="{FF2B5EF4-FFF2-40B4-BE49-F238E27FC236}">
                  <a16:creationId xmlns:a16="http://schemas.microsoft.com/office/drawing/2014/main" id="{07DCAD56-DD2C-974F-B222-6517893CFC6C}"/>
                </a:ext>
              </a:extLst>
            </p:cNvPr>
            <p:cNvSpPr txBox="1"/>
            <p:nvPr/>
          </p:nvSpPr>
          <p:spPr>
            <a:xfrm>
              <a:off x="8995401" y="3540279"/>
              <a:ext cx="590226" cy="261610"/>
            </a:xfrm>
            <a:prstGeom prst="rect">
              <a:avLst/>
            </a:prstGeom>
            <a:noFill/>
          </p:spPr>
          <p:txBody>
            <a:bodyPr wrap="none" rtlCol="0">
              <a:spAutoFit/>
            </a:bodyPr>
            <a:lstStyle/>
            <a:p>
              <a:r>
                <a:rPr lang="en-US" sz="1100" dirty="0">
                  <a:solidFill>
                    <a:schemeClr val="bg1"/>
                  </a:solidFill>
                </a:rPr>
                <a:t>Phase I</a:t>
              </a:r>
            </a:p>
          </p:txBody>
        </p:sp>
        <p:sp>
          <p:nvSpPr>
            <p:cNvPr id="30" name="TextBox 29">
              <a:extLst>
                <a:ext uri="{FF2B5EF4-FFF2-40B4-BE49-F238E27FC236}">
                  <a16:creationId xmlns:a16="http://schemas.microsoft.com/office/drawing/2014/main" id="{BE52A21F-2DAD-2548-9D3C-D1CC82738B96}"/>
                </a:ext>
              </a:extLst>
            </p:cNvPr>
            <p:cNvSpPr txBox="1"/>
            <p:nvPr/>
          </p:nvSpPr>
          <p:spPr>
            <a:xfrm>
              <a:off x="9695728" y="3892714"/>
              <a:ext cx="625492" cy="261610"/>
            </a:xfrm>
            <a:prstGeom prst="rect">
              <a:avLst/>
            </a:prstGeom>
            <a:noFill/>
          </p:spPr>
          <p:txBody>
            <a:bodyPr wrap="none" rtlCol="0">
              <a:spAutoFit/>
            </a:bodyPr>
            <a:lstStyle/>
            <a:p>
              <a:r>
                <a:rPr lang="en-US" sz="1100" dirty="0">
                  <a:solidFill>
                    <a:schemeClr val="bg1"/>
                  </a:solidFill>
                </a:rPr>
                <a:t>Phase II</a:t>
              </a:r>
            </a:p>
          </p:txBody>
        </p:sp>
        <p:sp>
          <p:nvSpPr>
            <p:cNvPr id="31" name="TextBox 30">
              <a:extLst>
                <a:ext uri="{FF2B5EF4-FFF2-40B4-BE49-F238E27FC236}">
                  <a16:creationId xmlns:a16="http://schemas.microsoft.com/office/drawing/2014/main" id="{6BFA60B6-55F9-5049-808F-788494BAC0B4}"/>
                </a:ext>
              </a:extLst>
            </p:cNvPr>
            <p:cNvSpPr txBox="1"/>
            <p:nvPr/>
          </p:nvSpPr>
          <p:spPr>
            <a:xfrm>
              <a:off x="10375696" y="3373749"/>
              <a:ext cx="660758" cy="261610"/>
            </a:xfrm>
            <a:prstGeom prst="rect">
              <a:avLst/>
            </a:prstGeom>
            <a:noFill/>
          </p:spPr>
          <p:txBody>
            <a:bodyPr wrap="none" rtlCol="0">
              <a:spAutoFit/>
            </a:bodyPr>
            <a:lstStyle/>
            <a:p>
              <a:r>
                <a:rPr lang="en-US" sz="1100" dirty="0">
                  <a:solidFill>
                    <a:schemeClr val="bg1"/>
                  </a:solidFill>
                </a:rPr>
                <a:t>Phase III</a:t>
              </a:r>
            </a:p>
          </p:txBody>
        </p:sp>
        <p:sp>
          <p:nvSpPr>
            <p:cNvPr id="32" name="TextBox 31">
              <a:extLst>
                <a:ext uri="{FF2B5EF4-FFF2-40B4-BE49-F238E27FC236}">
                  <a16:creationId xmlns:a16="http://schemas.microsoft.com/office/drawing/2014/main" id="{55939E04-DB90-3F4A-B2B2-47A58D060C9E}"/>
                </a:ext>
              </a:extLst>
            </p:cNvPr>
            <p:cNvSpPr txBox="1"/>
            <p:nvPr/>
          </p:nvSpPr>
          <p:spPr>
            <a:xfrm>
              <a:off x="10863526" y="3039275"/>
              <a:ext cx="1031051" cy="261610"/>
            </a:xfrm>
            <a:prstGeom prst="rect">
              <a:avLst/>
            </a:prstGeom>
            <a:noFill/>
          </p:spPr>
          <p:txBody>
            <a:bodyPr wrap="none" rtlCol="0">
              <a:spAutoFit/>
            </a:bodyPr>
            <a:lstStyle/>
            <a:p>
              <a:r>
                <a:rPr lang="en-US" sz="1100" dirty="0">
                  <a:solidFill>
                    <a:schemeClr val="bg1"/>
                  </a:solidFill>
                </a:rPr>
                <a:t>Manufacturing</a:t>
              </a:r>
            </a:p>
          </p:txBody>
        </p:sp>
        <p:sp>
          <p:nvSpPr>
            <p:cNvPr id="33" name="TextBox 32">
              <a:extLst>
                <a:ext uri="{FF2B5EF4-FFF2-40B4-BE49-F238E27FC236}">
                  <a16:creationId xmlns:a16="http://schemas.microsoft.com/office/drawing/2014/main" id="{4E69169A-FB6A-8343-A7D9-2DA7D91AAB65}"/>
                </a:ext>
              </a:extLst>
            </p:cNvPr>
            <p:cNvSpPr txBox="1"/>
            <p:nvPr/>
          </p:nvSpPr>
          <p:spPr>
            <a:xfrm>
              <a:off x="9141745" y="4610677"/>
              <a:ext cx="950901" cy="261610"/>
            </a:xfrm>
            <a:prstGeom prst="rect">
              <a:avLst/>
            </a:prstGeom>
            <a:noFill/>
          </p:spPr>
          <p:txBody>
            <a:bodyPr wrap="none" rtlCol="0">
              <a:spAutoFit/>
            </a:bodyPr>
            <a:lstStyle/>
            <a:p>
              <a:r>
                <a:rPr lang="en-US" sz="1100" dirty="0">
                  <a:solidFill>
                    <a:schemeClr val="bg1"/>
                  </a:solidFill>
                </a:rPr>
                <a:t>FDA approval</a:t>
              </a:r>
            </a:p>
          </p:txBody>
        </p:sp>
        <p:sp>
          <p:nvSpPr>
            <p:cNvPr id="34" name="TextBox 33">
              <a:extLst>
                <a:ext uri="{FF2B5EF4-FFF2-40B4-BE49-F238E27FC236}">
                  <a16:creationId xmlns:a16="http://schemas.microsoft.com/office/drawing/2014/main" id="{DB1D432F-C29E-7442-ACB6-D478F346362B}"/>
                </a:ext>
              </a:extLst>
            </p:cNvPr>
            <p:cNvSpPr txBox="1"/>
            <p:nvPr/>
          </p:nvSpPr>
          <p:spPr>
            <a:xfrm>
              <a:off x="8888379" y="5221447"/>
              <a:ext cx="1205779" cy="261610"/>
            </a:xfrm>
            <a:prstGeom prst="rect">
              <a:avLst/>
            </a:prstGeom>
            <a:noFill/>
          </p:spPr>
          <p:txBody>
            <a:bodyPr wrap="none" rtlCol="0">
              <a:spAutoFit/>
            </a:bodyPr>
            <a:lstStyle/>
            <a:p>
              <a:r>
                <a:rPr lang="en-US" sz="1100" dirty="0">
                  <a:solidFill>
                    <a:schemeClr val="bg1"/>
                  </a:solidFill>
                </a:rPr>
                <a:t>Safety monitoring</a:t>
              </a:r>
            </a:p>
          </p:txBody>
        </p:sp>
      </p:grpSp>
      <p:grpSp>
        <p:nvGrpSpPr>
          <p:cNvPr id="36" name="Group 35">
            <a:extLst>
              <a:ext uri="{FF2B5EF4-FFF2-40B4-BE49-F238E27FC236}">
                <a16:creationId xmlns:a16="http://schemas.microsoft.com/office/drawing/2014/main" id="{826A134A-4253-1F47-AA1D-89EBFB0C327E}"/>
              </a:ext>
            </a:extLst>
          </p:cNvPr>
          <p:cNvGrpSpPr/>
          <p:nvPr/>
        </p:nvGrpSpPr>
        <p:grpSpPr>
          <a:xfrm>
            <a:off x="3009923" y="2762905"/>
            <a:ext cx="3006198" cy="2720390"/>
            <a:chOff x="8888379" y="2762667"/>
            <a:chExt cx="3006198" cy="2720390"/>
          </a:xfrm>
        </p:grpSpPr>
        <p:sp>
          <p:nvSpPr>
            <p:cNvPr id="37" name="TextBox 36">
              <a:extLst>
                <a:ext uri="{FF2B5EF4-FFF2-40B4-BE49-F238E27FC236}">
                  <a16:creationId xmlns:a16="http://schemas.microsoft.com/office/drawing/2014/main" id="{BA04B1E5-29EB-2348-8DFB-C6A52C35796C}"/>
                </a:ext>
              </a:extLst>
            </p:cNvPr>
            <p:cNvSpPr txBox="1"/>
            <p:nvPr/>
          </p:nvSpPr>
          <p:spPr>
            <a:xfrm>
              <a:off x="9836108" y="2762667"/>
              <a:ext cx="1005403" cy="261610"/>
            </a:xfrm>
            <a:prstGeom prst="rect">
              <a:avLst/>
            </a:prstGeom>
            <a:noFill/>
          </p:spPr>
          <p:txBody>
            <a:bodyPr wrap="none" rtlCol="0">
              <a:spAutoFit/>
            </a:bodyPr>
            <a:lstStyle/>
            <a:p>
              <a:r>
                <a:rPr lang="en-US" sz="1100" dirty="0">
                  <a:solidFill>
                    <a:schemeClr val="bg1"/>
                  </a:solidFill>
                </a:rPr>
                <a:t>Animal testing</a:t>
              </a:r>
            </a:p>
          </p:txBody>
        </p:sp>
        <p:sp>
          <p:nvSpPr>
            <p:cNvPr id="38" name="TextBox 37">
              <a:extLst>
                <a:ext uri="{FF2B5EF4-FFF2-40B4-BE49-F238E27FC236}">
                  <a16:creationId xmlns:a16="http://schemas.microsoft.com/office/drawing/2014/main" id="{6CA0A772-A8E0-9749-8FDD-91CBD9E4E00E}"/>
                </a:ext>
              </a:extLst>
            </p:cNvPr>
            <p:cNvSpPr txBox="1"/>
            <p:nvPr/>
          </p:nvSpPr>
          <p:spPr>
            <a:xfrm>
              <a:off x="8995401" y="3540279"/>
              <a:ext cx="590226" cy="261610"/>
            </a:xfrm>
            <a:prstGeom prst="rect">
              <a:avLst/>
            </a:prstGeom>
            <a:noFill/>
          </p:spPr>
          <p:txBody>
            <a:bodyPr wrap="none" rtlCol="0">
              <a:spAutoFit/>
            </a:bodyPr>
            <a:lstStyle/>
            <a:p>
              <a:r>
                <a:rPr lang="en-US" sz="1100" dirty="0">
                  <a:solidFill>
                    <a:schemeClr val="bg1"/>
                  </a:solidFill>
                </a:rPr>
                <a:t>Phase I</a:t>
              </a:r>
            </a:p>
          </p:txBody>
        </p:sp>
        <p:sp>
          <p:nvSpPr>
            <p:cNvPr id="39" name="TextBox 38">
              <a:extLst>
                <a:ext uri="{FF2B5EF4-FFF2-40B4-BE49-F238E27FC236}">
                  <a16:creationId xmlns:a16="http://schemas.microsoft.com/office/drawing/2014/main" id="{D310BFFB-8116-5A48-A4C0-BB070F52FCE0}"/>
                </a:ext>
              </a:extLst>
            </p:cNvPr>
            <p:cNvSpPr txBox="1"/>
            <p:nvPr/>
          </p:nvSpPr>
          <p:spPr>
            <a:xfrm>
              <a:off x="9695728" y="3892714"/>
              <a:ext cx="625492" cy="261610"/>
            </a:xfrm>
            <a:prstGeom prst="rect">
              <a:avLst/>
            </a:prstGeom>
            <a:noFill/>
          </p:spPr>
          <p:txBody>
            <a:bodyPr wrap="none" rtlCol="0">
              <a:spAutoFit/>
            </a:bodyPr>
            <a:lstStyle/>
            <a:p>
              <a:r>
                <a:rPr lang="en-US" sz="1100" dirty="0">
                  <a:solidFill>
                    <a:schemeClr val="bg1"/>
                  </a:solidFill>
                </a:rPr>
                <a:t>Phase II</a:t>
              </a:r>
            </a:p>
          </p:txBody>
        </p:sp>
        <p:sp>
          <p:nvSpPr>
            <p:cNvPr id="40" name="TextBox 39">
              <a:extLst>
                <a:ext uri="{FF2B5EF4-FFF2-40B4-BE49-F238E27FC236}">
                  <a16:creationId xmlns:a16="http://schemas.microsoft.com/office/drawing/2014/main" id="{3166681A-1F16-B444-9F63-03909D59FB43}"/>
                </a:ext>
              </a:extLst>
            </p:cNvPr>
            <p:cNvSpPr txBox="1"/>
            <p:nvPr/>
          </p:nvSpPr>
          <p:spPr>
            <a:xfrm>
              <a:off x="10375696" y="3373749"/>
              <a:ext cx="660758" cy="261610"/>
            </a:xfrm>
            <a:prstGeom prst="rect">
              <a:avLst/>
            </a:prstGeom>
            <a:noFill/>
          </p:spPr>
          <p:txBody>
            <a:bodyPr wrap="none" rtlCol="0">
              <a:spAutoFit/>
            </a:bodyPr>
            <a:lstStyle/>
            <a:p>
              <a:r>
                <a:rPr lang="en-US" sz="1100" dirty="0">
                  <a:solidFill>
                    <a:schemeClr val="bg1"/>
                  </a:solidFill>
                </a:rPr>
                <a:t>Phase III</a:t>
              </a:r>
            </a:p>
          </p:txBody>
        </p:sp>
        <p:sp>
          <p:nvSpPr>
            <p:cNvPr id="41" name="TextBox 40">
              <a:extLst>
                <a:ext uri="{FF2B5EF4-FFF2-40B4-BE49-F238E27FC236}">
                  <a16:creationId xmlns:a16="http://schemas.microsoft.com/office/drawing/2014/main" id="{502FF8D2-139A-CB4F-870F-47CC76862DA5}"/>
                </a:ext>
              </a:extLst>
            </p:cNvPr>
            <p:cNvSpPr txBox="1"/>
            <p:nvPr/>
          </p:nvSpPr>
          <p:spPr>
            <a:xfrm>
              <a:off x="10863526" y="3039275"/>
              <a:ext cx="1031051" cy="261610"/>
            </a:xfrm>
            <a:prstGeom prst="rect">
              <a:avLst/>
            </a:prstGeom>
            <a:noFill/>
          </p:spPr>
          <p:txBody>
            <a:bodyPr wrap="none" rtlCol="0">
              <a:spAutoFit/>
            </a:bodyPr>
            <a:lstStyle/>
            <a:p>
              <a:r>
                <a:rPr lang="en-US" sz="1100" dirty="0">
                  <a:solidFill>
                    <a:schemeClr val="bg1"/>
                  </a:solidFill>
                </a:rPr>
                <a:t>Manufacturing</a:t>
              </a:r>
            </a:p>
          </p:txBody>
        </p:sp>
        <p:sp>
          <p:nvSpPr>
            <p:cNvPr id="42" name="TextBox 41">
              <a:extLst>
                <a:ext uri="{FF2B5EF4-FFF2-40B4-BE49-F238E27FC236}">
                  <a16:creationId xmlns:a16="http://schemas.microsoft.com/office/drawing/2014/main" id="{54367EE9-049D-4248-84A1-36A063FDDBD5}"/>
                </a:ext>
              </a:extLst>
            </p:cNvPr>
            <p:cNvSpPr txBox="1"/>
            <p:nvPr/>
          </p:nvSpPr>
          <p:spPr>
            <a:xfrm>
              <a:off x="9141745" y="4610677"/>
              <a:ext cx="950901" cy="261610"/>
            </a:xfrm>
            <a:prstGeom prst="rect">
              <a:avLst/>
            </a:prstGeom>
            <a:noFill/>
          </p:spPr>
          <p:txBody>
            <a:bodyPr wrap="none" rtlCol="0">
              <a:spAutoFit/>
            </a:bodyPr>
            <a:lstStyle/>
            <a:p>
              <a:r>
                <a:rPr lang="en-US" sz="1100" dirty="0">
                  <a:solidFill>
                    <a:schemeClr val="bg1"/>
                  </a:solidFill>
                </a:rPr>
                <a:t>FDA approval</a:t>
              </a:r>
            </a:p>
          </p:txBody>
        </p:sp>
        <p:sp>
          <p:nvSpPr>
            <p:cNvPr id="43" name="TextBox 42">
              <a:extLst>
                <a:ext uri="{FF2B5EF4-FFF2-40B4-BE49-F238E27FC236}">
                  <a16:creationId xmlns:a16="http://schemas.microsoft.com/office/drawing/2014/main" id="{A4E932C0-4F31-604A-BC54-349CA507BF83}"/>
                </a:ext>
              </a:extLst>
            </p:cNvPr>
            <p:cNvSpPr txBox="1"/>
            <p:nvPr/>
          </p:nvSpPr>
          <p:spPr>
            <a:xfrm>
              <a:off x="8888379" y="5221447"/>
              <a:ext cx="1205779" cy="261610"/>
            </a:xfrm>
            <a:prstGeom prst="rect">
              <a:avLst/>
            </a:prstGeom>
            <a:noFill/>
          </p:spPr>
          <p:txBody>
            <a:bodyPr wrap="none" rtlCol="0">
              <a:spAutoFit/>
            </a:bodyPr>
            <a:lstStyle/>
            <a:p>
              <a:r>
                <a:rPr lang="en-US" sz="1100" dirty="0">
                  <a:solidFill>
                    <a:schemeClr val="bg1"/>
                  </a:solidFill>
                </a:rPr>
                <a:t>Safety monitoring</a:t>
              </a:r>
            </a:p>
          </p:txBody>
        </p:sp>
      </p:grpSp>
      <p:sp>
        <p:nvSpPr>
          <p:cNvPr id="45" name="TextBox 44">
            <a:extLst>
              <a:ext uri="{FF2B5EF4-FFF2-40B4-BE49-F238E27FC236}">
                <a16:creationId xmlns:a16="http://schemas.microsoft.com/office/drawing/2014/main" id="{D3763C19-4DF6-B84F-8A1B-3E06169B919E}"/>
              </a:ext>
            </a:extLst>
          </p:cNvPr>
          <p:cNvSpPr txBox="1"/>
          <p:nvPr/>
        </p:nvSpPr>
        <p:spPr>
          <a:xfrm>
            <a:off x="11907" y="2579352"/>
            <a:ext cx="2885549" cy="2031325"/>
          </a:xfrm>
          <a:prstGeom prst="rect">
            <a:avLst/>
          </a:prstGeom>
          <a:noFill/>
        </p:spPr>
        <p:txBody>
          <a:bodyPr wrap="square" rtlCol="0">
            <a:spAutoFit/>
          </a:bodyPr>
          <a:lstStyle/>
          <a:p>
            <a:r>
              <a:rPr lang="en-US" dirty="0"/>
              <a:t>Animal testing – years</a:t>
            </a:r>
          </a:p>
          <a:p>
            <a:r>
              <a:rPr lang="en-US" dirty="0"/>
              <a:t>Phase I – 3 months</a:t>
            </a:r>
          </a:p>
          <a:p>
            <a:r>
              <a:rPr lang="en-US" dirty="0"/>
              <a:t>Phase II – 2 years</a:t>
            </a:r>
          </a:p>
          <a:p>
            <a:r>
              <a:rPr lang="en-US" dirty="0"/>
              <a:t>Phase III – </a:t>
            </a:r>
            <a:r>
              <a:rPr lang="en-US" dirty="0">
                <a:solidFill>
                  <a:srgbClr val="FF0000"/>
                </a:solidFill>
              </a:rPr>
              <a:t>several years</a:t>
            </a:r>
          </a:p>
          <a:p>
            <a:r>
              <a:rPr lang="en-US" dirty="0"/>
              <a:t>Manufacturing</a:t>
            </a:r>
          </a:p>
          <a:p>
            <a:r>
              <a:rPr lang="en-US" dirty="0"/>
              <a:t>FDA approval</a:t>
            </a:r>
          </a:p>
          <a:p>
            <a:r>
              <a:rPr lang="en-US" dirty="0"/>
              <a:t>Safety monitoring - years</a:t>
            </a:r>
          </a:p>
        </p:txBody>
      </p:sp>
      <p:sp>
        <p:nvSpPr>
          <p:cNvPr id="11" name="Rectangle 10">
            <a:extLst>
              <a:ext uri="{FF2B5EF4-FFF2-40B4-BE49-F238E27FC236}">
                <a16:creationId xmlns:a16="http://schemas.microsoft.com/office/drawing/2014/main" id="{5D36C2E9-360F-764A-B3CE-6EAE9D961C12}"/>
              </a:ext>
            </a:extLst>
          </p:cNvPr>
          <p:cNvSpPr/>
          <p:nvPr/>
        </p:nvSpPr>
        <p:spPr>
          <a:xfrm>
            <a:off x="73390" y="269261"/>
            <a:ext cx="12045220" cy="923330"/>
          </a:xfrm>
          <a:prstGeom prst="rect">
            <a:avLst/>
          </a:prstGeom>
        </p:spPr>
        <p:txBody>
          <a:bodyPr wrap="none">
            <a:spAutoFit/>
          </a:bodyPr>
          <a:lstStyle/>
          <a:p>
            <a:pPr algn="ctr"/>
            <a:r>
              <a:rPr lang="en-US" b="1" dirty="0"/>
              <a:t>   Phase I 		           -&gt; 		 Phase II 		                             -&gt; 		Phase III</a:t>
            </a:r>
          </a:p>
          <a:p>
            <a:pPr algn="ctr"/>
            <a:endParaRPr lang="en-US" b="1" dirty="0"/>
          </a:p>
          <a:p>
            <a:pPr algn="ctr"/>
            <a:r>
              <a:rPr lang="en-US" b="1" dirty="0"/>
              <a:t>Safety, Dosing, and Immune Responses -&gt; Assessment of Safety and Immune Responses -&gt; Assessment of Safety and Efficacy</a:t>
            </a:r>
          </a:p>
        </p:txBody>
      </p:sp>
      <p:sp>
        <p:nvSpPr>
          <p:cNvPr id="2" name="TextBox 1">
            <a:extLst>
              <a:ext uri="{FF2B5EF4-FFF2-40B4-BE49-F238E27FC236}">
                <a16:creationId xmlns:a16="http://schemas.microsoft.com/office/drawing/2014/main" id="{CF21D93B-3FC6-1F48-80A2-F14BDF0C446F}"/>
              </a:ext>
            </a:extLst>
          </p:cNvPr>
          <p:cNvSpPr txBox="1"/>
          <p:nvPr/>
        </p:nvSpPr>
        <p:spPr>
          <a:xfrm>
            <a:off x="6173777" y="2706279"/>
            <a:ext cx="2614333" cy="1938992"/>
          </a:xfrm>
          <a:prstGeom prst="rect">
            <a:avLst/>
          </a:prstGeom>
          <a:noFill/>
        </p:spPr>
        <p:txBody>
          <a:bodyPr wrap="square" rtlCol="0">
            <a:spAutoFit/>
          </a:bodyPr>
          <a:lstStyle/>
          <a:p>
            <a:pPr algn="ctr"/>
            <a:r>
              <a:rPr lang="en-US" sz="2400" b="1" dirty="0">
                <a:solidFill>
                  <a:srgbClr val="FF0000"/>
                </a:solidFill>
              </a:rPr>
              <a:t>The total amount of time taken for Pfizer/BioNTech Phase III trial was 6 months</a:t>
            </a:r>
          </a:p>
        </p:txBody>
      </p:sp>
    </p:spTree>
    <p:extLst>
      <p:ext uri="{BB962C8B-B14F-4D97-AF65-F5344CB8AC3E}">
        <p14:creationId xmlns:p14="http://schemas.microsoft.com/office/powerpoint/2010/main" val="2459548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6">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28">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731E05-411F-6E44-8F3C-550CD6CD9D8D}"/>
              </a:ext>
            </a:extLst>
          </p:cNvPr>
          <p:cNvSpPr>
            <a:spLocks noGrp="1"/>
          </p:cNvSpPr>
          <p:nvPr>
            <p:ph type="title"/>
          </p:nvPr>
        </p:nvSpPr>
        <p:spPr>
          <a:xfrm>
            <a:off x="841248" y="510047"/>
            <a:ext cx="3300984" cy="1645920"/>
          </a:xfrm>
          <a:solidFill>
            <a:schemeClr val="tx1">
              <a:lumMod val="75000"/>
              <a:lumOff val="25000"/>
            </a:schemeClr>
          </a:solidFill>
        </p:spPr>
        <p:txBody>
          <a:bodyPr vert="horz" lIns="91440" tIns="45720" rIns="91440" bIns="45720" rtlCol="0" anchor="ctr">
            <a:normAutofit/>
          </a:bodyPr>
          <a:lstStyle/>
          <a:p>
            <a:r>
              <a:rPr lang="en-US" sz="2800" dirty="0">
                <a:solidFill>
                  <a:schemeClr val="bg1"/>
                </a:solidFill>
              </a:rPr>
              <a:t>Exclusion criteria list of Phase III Pfizer trial NCT04368728</a:t>
            </a:r>
          </a:p>
        </p:txBody>
      </p:sp>
      <p:sp>
        <p:nvSpPr>
          <p:cNvPr id="39" name="Rectangle 30">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2">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08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9DAFD01-C36B-9348-8979-E37C25B718BC}"/>
              </a:ext>
            </a:extLst>
          </p:cNvPr>
          <p:cNvSpPr txBox="1"/>
          <p:nvPr/>
        </p:nvSpPr>
        <p:spPr>
          <a:xfrm>
            <a:off x="4581144" y="510047"/>
            <a:ext cx="6858000" cy="1645920"/>
          </a:xfrm>
          <a:prstGeom prst="rect">
            <a:avLst/>
          </a:prstGeom>
        </p:spPr>
        <p:txBody>
          <a:bodyPr vert="horz" lIns="91440" tIns="45720" rIns="91440" bIns="45720" rtlCol="0" anchor="ctr">
            <a:normAutofit/>
          </a:bodyPr>
          <a:lstStyle/>
          <a:p>
            <a:pPr>
              <a:lnSpc>
                <a:spcPct val="90000"/>
              </a:lnSpc>
              <a:spcAft>
                <a:spcPts val="600"/>
              </a:spcAft>
            </a:pPr>
            <a:r>
              <a:rPr lang="en-US" sz="4000" dirty="0"/>
              <a:t>Take home message: long list and…</a:t>
            </a:r>
          </a:p>
        </p:txBody>
      </p:sp>
      <p:pic>
        <p:nvPicPr>
          <p:cNvPr id="10" name="Picture 9" descr="Graphical user interface, text, application&#10;&#10;Description automatically generated">
            <a:extLst>
              <a:ext uri="{FF2B5EF4-FFF2-40B4-BE49-F238E27FC236}">
                <a16:creationId xmlns:a16="http://schemas.microsoft.com/office/drawing/2014/main" id="{D95DC894-E510-204D-BA71-E1D048C7C40C}"/>
              </a:ext>
            </a:extLst>
          </p:cNvPr>
          <p:cNvPicPr>
            <a:picLocks noChangeAspect="1"/>
          </p:cNvPicPr>
          <p:nvPr/>
        </p:nvPicPr>
        <p:blipFill rotWithShape="1">
          <a:blip r:embed="rId3"/>
          <a:srcRect l="23928" t="12751" r="38894" b="22852"/>
          <a:stretch/>
        </p:blipFill>
        <p:spPr>
          <a:xfrm>
            <a:off x="669155" y="2606462"/>
            <a:ext cx="3361706" cy="3639312"/>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EBE7406E-13AB-4741-B5FB-A515057D179C}"/>
              </a:ext>
            </a:extLst>
          </p:cNvPr>
          <p:cNvPicPr>
            <a:picLocks noChangeAspect="1"/>
          </p:cNvPicPr>
          <p:nvPr/>
        </p:nvPicPr>
        <p:blipFill rotWithShape="1">
          <a:blip r:embed="rId4"/>
          <a:srcRect l="16378" t="14426" r="17140" b="51267"/>
          <a:stretch/>
        </p:blipFill>
        <p:spPr>
          <a:xfrm>
            <a:off x="4347599" y="3848087"/>
            <a:ext cx="3584448" cy="1156062"/>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64D40DC5-5239-864D-B725-78986E0CC4C7}"/>
              </a:ext>
            </a:extLst>
          </p:cNvPr>
          <p:cNvPicPr>
            <a:picLocks noChangeAspect="1"/>
          </p:cNvPicPr>
          <p:nvPr/>
        </p:nvPicPr>
        <p:blipFill rotWithShape="1">
          <a:blip r:embed="rId5"/>
          <a:srcRect l="24092" t="12470" r="38794" b="8818"/>
          <a:stretch/>
        </p:blipFill>
        <p:spPr>
          <a:xfrm>
            <a:off x="8556844" y="2606462"/>
            <a:ext cx="2745590" cy="3639312"/>
          </a:xfrm>
          <a:prstGeom prst="rect">
            <a:avLst/>
          </a:prstGeom>
        </p:spPr>
      </p:pic>
      <p:sp>
        <p:nvSpPr>
          <p:cNvPr id="4" name="Date Placeholder 3">
            <a:extLst>
              <a:ext uri="{FF2B5EF4-FFF2-40B4-BE49-F238E27FC236}">
                <a16:creationId xmlns:a16="http://schemas.microsoft.com/office/drawing/2014/main" id="{95C4750E-8DD3-9C40-A49E-5AD846FE09D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C06E1D3B-0675-1C4F-86ED-638D7AF7CA5F}" type="datetime1">
              <a:rPr lang="en-US" smtClean="0">
                <a:solidFill>
                  <a:schemeClr val="tx1">
                    <a:lumMod val="50000"/>
                    <a:lumOff val="50000"/>
                  </a:schemeClr>
                </a:solidFill>
              </a:rPr>
              <a:t>2/1/22</a:t>
            </a:fld>
            <a:endParaRPr lang="en-US">
              <a:solidFill>
                <a:schemeClr val="tx1">
                  <a:lumMod val="50000"/>
                  <a:lumOff val="50000"/>
                </a:schemeClr>
              </a:solidFill>
            </a:endParaRPr>
          </a:p>
        </p:txBody>
      </p:sp>
      <p:sp>
        <p:nvSpPr>
          <p:cNvPr id="5" name="Footer Placeholder 4">
            <a:extLst>
              <a:ext uri="{FF2B5EF4-FFF2-40B4-BE49-F238E27FC236}">
                <a16:creationId xmlns:a16="http://schemas.microsoft.com/office/drawing/2014/main" id="{627701E8-F0E2-5C44-945C-57DD4DA71CF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Data source: VAERS/Analysis: Dr. Jessica Rose</a:t>
            </a:r>
          </a:p>
        </p:txBody>
      </p:sp>
      <p:sp>
        <p:nvSpPr>
          <p:cNvPr id="3" name="Rectangle 2">
            <a:extLst>
              <a:ext uri="{FF2B5EF4-FFF2-40B4-BE49-F238E27FC236}">
                <a16:creationId xmlns:a16="http://schemas.microsoft.com/office/drawing/2014/main" id="{7D8E42CD-7CAD-F74D-BFCD-1FBAA7987912}"/>
              </a:ext>
            </a:extLst>
          </p:cNvPr>
          <p:cNvSpPr/>
          <p:nvPr/>
        </p:nvSpPr>
        <p:spPr>
          <a:xfrm>
            <a:off x="7617724" y="6516368"/>
            <a:ext cx="4623830" cy="341632"/>
          </a:xfrm>
          <a:prstGeom prst="rect">
            <a:avLst/>
          </a:prstGeom>
        </p:spPr>
        <p:txBody>
          <a:bodyPr wrap="none">
            <a:spAutoFit/>
          </a:bodyPr>
          <a:lstStyle/>
          <a:p>
            <a:pPr>
              <a:lnSpc>
                <a:spcPct val="90000"/>
              </a:lnSpc>
              <a:spcAft>
                <a:spcPts val="600"/>
              </a:spcAft>
            </a:pPr>
            <a:r>
              <a:rPr lang="en-US" dirty="0"/>
              <a:t>*https://</a:t>
            </a:r>
            <a:r>
              <a:rPr lang="en-US" dirty="0" err="1"/>
              <a:t>coronavirus.jhu.edu</a:t>
            </a:r>
            <a:r>
              <a:rPr lang="en-US" dirty="0"/>
              <a:t>/vaccines/timeline</a:t>
            </a:r>
          </a:p>
        </p:txBody>
      </p:sp>
    </p:spTree>
    <p:extLst>
      <p:ext uri="{BB962C8B-B14F-4D97-AF65-F5344CB8AC3E}">
        <p14:creationId xmlns:p14="http://schemas.microsoft.com/office/powerpoint/2010/main" val="2322508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3430</Words>
  <Application>Microsoft Macintosh PowerPoint</Application>
  <PresentationFormat>Widescreen</PresentationFormat>
  <Paragraphs>261</Paragraphs>
  <Slides>34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Cambria Math</vt:lpstr>
      <vt:lpstr>Times New Roman</vt:lpstr>
      <vt:lpstr>Office Theme</vt:lpstr>
      <vt:lpstr>VAERS Safety + Efficacy, General, Specific What now?  Dr. Jessica Rose January 2022</vt:lpstr>
      <vt:lpstr>Background</vt:lpstr>
      <vt:lpstr>PowerPoint Presentation</vt:lpstr>
      <vt:lpstr>PowerPoint Presentation</vt:lpstr>
      <vt:lpstr>PowerPoint Presentation</vt:lpstr>
      <vt:lpstr>Safety and Efficacy in biologicals development and administration*</vt:lpstr>
      <vt:lpstr>PowerPoint Presentation</vt:lpstr>
      <vt:lpstr>PowerPoint Presentation</vt:lpstr>
      <vt:lpstr>Exclusion criteria list of Phase III Pfizer trial NCT04368728</vt:lpstr>
      <vt:lpstr>Exclusion criteria list of Phase III Pfizer trial NCT04368728</vt:lpstr>
      <vt:lpstr>Evidence of the spike protein hijacking the DNA damage repair machinery and adaptive immune machinery in vitro</vt:lpstr>
      <vt:lpstr>PowerPoint Presentation</vt:lpstr>
      <vt:lpstr>Transient ‘Efficacy’ becoming obvious</vt:lpstr>
      <vt:lpstr>PowerPoint Presentation</vt:lpstr>
      <vt:lpstr>PowerPoint Presentation</vt:lpstr>
      <vt:lpstr>PowerPoint Presentation</vt:lpstr>
      <vt:lpstr>Comparison of cumulative AE counts from VAERS database</vt:lpstr>
      <vt:lpstr>Comparison of cumulative AE counts from VAERS database normalized to FV population (2 doses)</vt:lpstr>
      <vt:lpstr>PowerPoint Presentation</vt:lpstr>
      <vt:lpstr>Normalized to Fully Injected</vt:lpstr>
      <vt:lpstr>PowerPoint Presentation</vt:lpstr>
      <vt:lpstr>PowerPoint Presentation</vt:lpstr>
      <vt:lpstr>Myocarditis</vt:lpstr>
      <vt:lpstr>PowerPoint Presentation</vt:lpstr>
      <vt:lpstr>PowerPoint Presentation</vt:lpstr>
      <vt:lpstr>KIDS</vt:lpstr>
      <vt:lpstr>Three reasons NOT to give the kids these shots</vt:lpstr>
      <vt:lpstr>PowerPoint Presentation</vt:lpstr>
      <vt:lpstr>Myocarditis associated with elevated troponin in 28.8% of Domestic reports</vt:lpstr>
      <vt:lpstr>Cancer AND Diabetes in VAERS</vt:lpstr>
      <vt:lpstr>PowerPoint Presentation</vt:lpstr>
      <vt:lpstr>What can we do? Use Omicron…</vt:lpstr>
      <vt:lpstr>PowerPoint Presentation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VAERS Safety + Efficacy, General, Specific What now?  Dr. Jessica Rose January 2022</dc:title>
  <dc:creator>Jessica Rose</dc:creator>
  <cp:lastModifiedBy>Jessica Rose</cp:lastModifiedBy>
  <cp:revision>2</cp:revision>
  <dcterms:created xsi:type="dcterms:W3CDTF">2022-01-31T20:23:34Z</dcterms:created>
  <dcterms:modified xsi:type="dcterms:W3CDTF">2022-02-01T17:27:03Z</dcterms:modified>
</cp:coreProperties>
</file>