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86" r:id="rId1"/>
  </p:sldMasterIdLst>
  <p:notesMasterIdLst>
    <p:notesMasterId r:id="rId34"/>
  </p:notesMasterIdLst>
  <p:sldIdLst>
    <p:sldId id="256" r:id="rId2"/>
    <p:sldId id="265" r:id="rId3"/>
    <p:sldId id="407" r:id="rId4"/>
    <p:sldId id="404" r:id="rId5"/>
    <p:sldId id="414" r:id="rId6"/>
    <p:sldId id="415" r:id="rId7"/>
    <p:sldId id="430" r:id="rId8"/>
    <p:sldId id="431" r:id="rId9"/>
    <p:sldId id="416" r:id="rId10"/>
    <p:sldId id="417" r:id="rId11"/>
    <p:sldId id="421" r:id="rId12"/>
    <p:sldId id="422" r:id="rId13"/>
    <p:sldId id="418" r:id="rId14"/>
    <p:sldId id="438" r:id="rId15"/>
    <p:sldId id="419" r:id="rId16"/>
    <p:sldId id="420" r:id="rId17"/>
    <p:sldId id="257" r:id="rId18"/>
    <p:sldId id="423" r:id="rId19"/>
    <p:sldId id="424" r:id="rId20"/>
    <p:sldId id="425" r:id="rId21"/>
    <p:sldId id="426" r:id="rId22"/>
    <p:sldId id="441" r:id="rId23"/>
    <p:sldId id="428" r:id="rId24"/>
    <p:sldId id="432" r:id="rId25"/>
    <p:sldId id="433" r:id="rId26"/>
    <p:sldId id="434" r:id="rId27"/>
    <p:sldId id="435" r:id="rId28"/>
    <p:sldId id="436" r:id="rId29"/>
    <p:sldId id="429" r:id="rId30"/>
    <p:sldId id="439" r:id="rId31"/>
    <p:sldId id="437" r:id="rId32"/>
    <p:sldId id="442" r:id="rId3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0139"/>
    <p:restoredTop sz="95680"/>
  </p:normalViewPr>
  <p:slideViewPr>
    <p:cSldViewPr snapToGrid="0" snapToObjects="1">
      <p:cViewPr varScale="1">
        <p:scale>
          <a:sx n="108" d="100"/>
          <a:sy n="108" d="100"/>
        </p:scale>
        <p:origin x="816" y="1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s>
</file>

<file path=ppt/diagrams/_rels/data1.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hyperlink" Target="https://thuocdantoc.vn/thuoc/ivermectin" TargetMode="External"/><Relationship Id="rId1" Type="http://schemas.openxmlformats.org/officeDocument/2006/relationships/image" Target="../media/image18.jpeg"/><Relationship Id="rId4" Type="http://schemas.openxmlformats.org/officeDocument/2006/relationships/hyperlink" Target="http://www.quantumday.com/2012/03/vitamin-d-deficiency-linked-to-high.html" TargetMode="External"/></Relationships>
</file>

<file path=ppt/diagrams/_rels/drawing1.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hyperlink" Target="https://thuocdantoc.vn/thuoc/ivermectin" TargetMode="External"/><Relationship Id="rId1" Type="http://schemas.openxmlformats.org/officeDocument/2006/relationships/image" Target="../media/image18.jpeg"/><Relationship Id="rId4" Type="http://schemas.openxmlformats.org/officeDocument/2006/relationships/hyperlink" Target="http://www.quantumday.com/2012/03/vitamin-d-deficiency-linked-to-high.html" TargetMode="External"/></Relationships>
</file>

<file path=ppt/diagrams/colors1.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1D87C47-50A7-400F-AD20-9B577C942274}" type="doc">
      <dgm:prSet loTypeId="urn:microsoft.com/office/officeart/2018/2/layout/IconLabelList" loCatId="icon" qsTypeId="urn:microsoft.com/office/officeart/2005/8/quickstyle/simple1" qsCatId="simple" csTypeId="urn:microsoft.com/office/officeart/2018/5/colors/Iconchunking_neutralbg_colorful1" csCatId="colorful" phldr="1"/>
      <dgm:spPr/>
      <dgm:t>
        <a:bodyPr/>
        <a:lstStyle/>
        <a:p>
          <a:endParaRPr lang="en-US"/>
        </a:p>
      </dgm:t>
    </dgm:pt>
    <dgm:pt modelId="{13FBB764-62AD-48DF-99A2-643CA219A208}">
      <dgm:prSet/>
      <dgm:spPr/>
      <dgm:t>
        <a:bodyPr/>
        <a:lstStyle/>
        <a:p>
          <a:pPr>
            <a:lnSpc>
              <a:spcPct val="100000"/>
            </a:lnSpc>
          </a:pPr>
          <a:r>
            <a:rPr lang="en-US"/>
            <a:t>Prophylactic treatments – off-label pharmaceuticals</a:t>
          </a:r>
        </a:p>
      </dgm:t>
    </dgm:pt>
    <dgm:pt modelId="{12699EDB-DBE8-43F7-A7C3-999C9D0A7880}" type="parTrans" cxnId="{CAE46A70-38CC-40AC-9B2F-9AAA85F3B30D}">
      <dgm:prSet/>
      <dgm:spPr/>
      <dgm:t>
        <a:bodyPr/>
        <a:lstStyle/>
        <a:p>
          <a:endParaRPr lang="en-US"/>
        </a:p>
      </dgm:t>
    </dgm:pt>
    <dgm:pt modelId="{B9BA8D04-40AB-44AE-B37E-CDACD366CE5D}" type="sibTrans" cxnId="{CAE46A70-38CC-40AC-9B2F-9AAA85F3B30D}">
      <dgm:prSet/>
      <dgm:spPr/>
      <dgm:t>
        <a:bodyPr/>
        <a:lstStyle/>
        <a:p>
          <a:endParaRPr lang="en-US"/>
        </a:p>
      </dgm:t>
    </dgm:pt>
    <dgm:pt modelId="{8D0B3048-E6E7-4713-A938-25E00162E367}">
      <dgm:prSet/>
      <dgm:spPr/>
      <dgm:t>
        <a:bodyPr/>
        <a:lstStyle/>
        <a:p>
          <a:pPr>
            <a:lnSpc>
              <a:spcPct val="100000"/>
            </a:lnSpc>
          </a:pPr>
          <a:r>
            <a:rPr lang="en-US" dirty="0"/>
            <a:t>Natural immunity course with support – vitamin D, zinc, quercetin, </a:t>
          </a:r>
          <a:r>
            <a:rPr lang="en-US"/>
            <a:t>etc…</a:t>
          </a:r>
        </a:p>
      </dgm:t>
    </dgm:pt>
    <dgm:pt modelId="{285578C4-D20D-4B7A-A752-CBADF598E4D4}" type="parTrans" cxnId="{FF445C9E-182C-4C6A-8272-076445799271}">
      <dgm:prSet/>
      <dgm:spPr/>
      <dgm:t>
        <a:bodyPr/>
        <a:lstStyle/>
        <a:p>
          <a:endParaRPr lang="en-US"/>
        </a:p>
      </dgm:t>
    </dgm:pt>
    <dgm:pt modelId="{E68B146B-3114-458A-A0FF-DB4E018B96AA}" type="sibTrans" cxnId="{FF445C9E-182C-4C6A-8272-076445799271}">
      <dgm:prSet/>
      <dgm:spPr/>
      <dgm:t>
        <a:bodyPr/>
        <a:lstStyle/>
        <a:p>
          <a:endParaRPr lang="en-US"/>
        </a:p>
      </dgm:t>
    </dgm:pt>
    <dgm:pt modelId="{CB53B3F4-75D5-48AE-9A08-6474542B655E}" type="pres">
      <dgm:prSet presAssocID="{C1D87C47-50A7-400F-AD20-9B577C942274}" presName="root" presStyleCnt="0">
        <dgm:presLayoutVars>
          <dgm:dir/>
          <dgm:resizeHandles val="exact"/>
        </dgm:presLayoutVars>
      </dgm:prSet>
      <dgm:spPr/>
    </dgm:pt>
    <dgm:pt modelId="{D5C8E3AB-495F-453D-9BF3-E12C3E6258EA}" type="pres">
      <dgm:prSet presAssocID="{13FBB764-62AD-48DF-99A2-643CA219A208}" presName="compNode" presStyleCnt="0"/>
      <dgm:spPr/>
    </dgm:pt>
    <dgm:pt modelId="{DFC8437B-9288-4A9D-9FEA-4C66CAB4F754}" type="pres">
      <dgm:prSet presAssocID="{13FBB764-62AD-48DF-99A2-643CA219A208}" presName="iconRect" presStyleLbl="node1" presStyleIdx="0" presStyleCnt="2" custScaleY="99908"/>
      <dgm:spPr>
        <a:blipFill>
          <a:blip xmlns:r="http://schemas.openxmlformats.org/officeDocument/2006/relationships" r:embed="rId1">
            <a:extLst>
              <a:ext uri="{28A0092B-C50C-407E-A947-70E740481C1C}">
                <a14:useLocalDpi xmlns:a14="http://schemas.microsoft.com/office/drawing/2010/main"/>
              </a:ext>
              <a:ext uri="{837473B0-CC2E-450A-ABE3-18F120FF3D39}">
                <a1611:picAttrSrcUrl xmlns:a1611="http://schemas.microsoft.com/office/drawing/2016/11/main" r:id="rId2"/>
              </a:ext>
            </a:extLst>
          </a:blip>
          <a:srcRect/>
          <a:stretch>
            <a:fillRect/>
          </a:stretch>
        </a:blipFill>
      </dgm:spPr>
      <dgm:extLst>
        <a:ext uri="{E40237B7-FDA0-4F09-8148-C483321AD2D9}">
          <dgm14:cNvPr xmlns:dgm14="http://schemas.microsoft.com/office/drawing/2010/diagram" id="0" name="" descr="Thuốc Ivermectin: Công dụng, cách dùng và tác dụng phụ"/>
        </a:ext>
      </dgm:extLst>
    </dgm:pt>
    <dgm:pt modelId="{FB39AA2F-99BC-42D3-9946-5E35A8245F46}" type="pres">
      <dgm:prSet presAssocID="{13FBB764-62AD-48DF-99A2-643CA219A208}" presName="spaceRect" presStyleCnt="0"/>
      <dgm:spPr/>
    </dgm:pt>
    <dgm:pt modelId="{8B450237-A2AE-49EB-BF11-4ED96ECE7F93}" type="pres">
      <dgm:prSet presAssocID="{13FBB764-62AD-48DF-99A2-643CA219A208}" presName="textRect" presStyleLbl="revTx" presStyleIdx="0" presStyleCnt="2">
        <dgm:presLayoutVars>
          <dgm:chMax val="1"/>
          <dgm:chPref val="1"/>
        </dgm:presLayoutVars>
      </dgm:prSet>
      <dgm:spPr/>
    </dgm:pt>
    <dgm:pt modelId="{444BBF47-4799-4D44-9A55-A8647204BF4A}" type="pres">
      <dgm:prSet presAssocID="{B9BA8D04-40AB-44AE-B37E-CDACD366CE5D}" presName="sibTrans" presStyleCnt="0"/>
      <dgm:spPr/>
    </dgm:pt>
    <dgm:pt modelId="{E9878BD3-CE69-4326-8E5F-BE234211976C}" type="pres">
      <dgm:prSet presAssocID="{8D0B3048-E6E7-4713-A938-25E00162E367}" presName="compNode" presStyleCnt="0"/>
      <dgm:spPr/>
    </dgm:pt>
    <dgm:pt modelId="{03BD6AAB-EE08-401D-93B9-127860CAD27B}" type="pres">
      <dgm:prSet presAssocID="{8D0B3048-E6E7-4713-A938-25E00162E367}" presName="iconRect" presStyleLbl="node1" presStyleIdx="1" presStyleCnt="2"/>
      <dgm:spPr>
        <a:blipFill rotWithShape="1">
          <a:blip xmlns:r="http://schemas.openxmlformats.org/officeDocument/2006/relationships" r:embed="rId3">
            <a:extLst>
              <a:ext uri="{28A0092B-C50C-407E-A947-70E740481C1C}">
                <a14:useLocalDpi xmlns:a14="http://schemas.microsoft.com/office/drawing/2010/main"/>
              </a:ext>
              <a:ext uri="{837473B0-CC2E-450A-ABE3-18F120FF3D39}">
                <a1611:picAttrSrcUrl xmlns:a1611="http://schemas.microsoft.com/office/drawing/2016/11/main" r:id="rId4"/>
              </a:ext>
            </a:extLst>
          </a:blip>
          <a:srcRect/>
          <a:stretch>
            <a:fillRect/>
          </a:stretch>
        </a:blipFill>
        <a:ln>
          <a:noFill/>
        </a:ln>
      </dgm:spPr>
      <dgm:extLst>
        <a:ext uri="{E40237B7-FDA0-4F09-8148-C483321AD2D9}">
          <dgm14:cNvPr xmlns:dgm14="http://schemas.microsoft.com/office/drawing/2010/diagram" id="0" name="" descr="File:Vegetables 2015-09-17a.jpg - Wikimedia Commons"/>
        </a:ext>
      </dgm:extLst>
    </dgm:pt>
    <dgm:pt modelId="{C0700CA8-9FE4-40D6-8A0B-4046041D11E6}" type="pres">
      <dgm:prSet presAssocID="{8D0B3048-E6E7-4713-A938-25E00162E367}" presName="spaceRect" presStyleCnt="0"/>
      <dgm:spPr/>
    </dgm:pt>
    <dgm:pt modelId="{7EBDAA9D-22DD-4342-8A3C-257AB834D1B3}" type="pres">
      <dgm:prSet presAssocID="{8D0B3048-E6E7-4713-A938-25E00162E367}" presName="textRect" presStyleLbl="revTx" presStyleIdx="1" presStyleCnt="2">
        <dgm:presLayoutVars>
          <dgm:chMax val="1"/>
          <dgm:chPref val="1"/>
        </dgm:presLayoutVars>
      </dgm:prSet>
      <dgm:spPr/>
    </dgm:pt>
  </dgm:ptLst>
  <dgm:cxnLst>
    <dgm:cxn modelId="{94596E12-CEAC-9642-9575-CFDB5EB22D90}" type="presOf" srcId="{8D0B3048-E6E7-4713-A938-25E00162E367}" destId="{7EBDAA9D-22DD-4342-8A3C-257AB834D1B3}" srcOrd="0" destOrd="0" presId="urn:microsoft.com/office/officeart/2018/2/layout/IconLabelList"/>
    <dgm:cxn modelId="{CAE46A70-38CC-40AC-9B2F-9AAA85F3B30D}" srcId="{C1D87C47-50A7-400F-AD20-9B577C942274}" destId="{13FBB764-62AD-48DF-99A2-643CA219A208}" srcOrd="0" destOrd="0" parTransId="{12699EDB-DBE8-43F7-A7C3-999C9D0A7880}" sibTransId="{B9BA8D04-40AB-44AE-B37E-CDACD366CE5D}"/>
    <dgm:cxn modelId="{EDEB918F-BFC0-9E45-955E-95A303C8903C}" type="presOf" srcId="{C1D87C47-50A7-400F-AD20-9B577C942274}" destId="{CB53B3F4-75D5-48AE-9A08-6474542B655E}" srcOrd="0" destOrd="0" presId="urn:microsoft.com/office/officeart/2018/2/layout/IconLabelList"/>
    <dgm:cxn modelId="{FF445C9E-182C-4C6A-8272-076445799271}" srcId="{C1D87C47-50A7-400F-AD20-9B577C942274}" destId="{8D0B3048-E6E7-4713-A938-25E00162E367}" srcOrd="1" destOrd="0" parTransId="{285578C4-D20D-4B7A-A752-CBADF598E4D4}" sibTransId="{E68B146B-3114-458A-A0FF-DB4E018B96AA}"/>
    <dgm:cxn modelId="{76FA6FFD-5620-454E-A91A-8FF2343BBED8}" type="presOf" srcId="{13FBB764-62AD-48DF-99A2-643CA219A208}" destId="{8B450237-A2AE-49EB-BF11-4ED96ECE7F93}" srcOrd="0" destOrd="0" presId="urn:microsoft.com/office/officeart/2018/2/layout/IconLabelList"/>
    <dgm:cxn modelId="{4EC7EB64-CB06-4E4B-ABB5-2F0A919093BD}" type="presParOf" srcId="{CB53B3F4-75D5-48AE-9A08-6474542B655E}" destId="{D5C8E3AB-495F-453D-9BF3-E12C3E6258EA}" srcOrd="0" destOrd="0" presId="urn:microsoft.com/office/officeart/2018/2/layout/IconLabelList"/>
    <dgm:cxn modelId="{7B3D5060-4C34-7343-9544-A0A5A8C6C7A3}" type="presParOf" srcId="{D5C8E3AB-495F-453D-9BF3-E12C3E6258EA}" destId="{DFC8437B-9288-4A9D-9FEA-4C66CAB4F754}" srcOrd="0" destOrd="0" presId="urn:microsoft.com/office/officeart/2018/2/layout/IconLabelList"/>
    <dgm:cxn modelId="{BB05AD08-BFE8-FF47-845E-F6140B6F9549}" type="presParOf" srcId="{D5C8E3AB-495F-453D-9BF3-E12C3E6258EA}" destId="{FB39AA2F-99BC-42D3-9946-5E35A8245F46}" srcOrd="1" destOrd="0" presId="urn:microsoft.com/office/officeart/2018/2/layout/IconLabelList"/>
    <dgm:cxn modelId="{92A32585-7DF5-3948-8718-031084143FD5}" type="presParOf" srcId="{D5C8E3AB-495F-453D-9BF3-E12C3E6258EA}" destId="{8B450237-A2AE-49EB-BF11-4ED96ECE7F93}" srcOrd="2" destOrd="0" presId="urn:microsoft.com/office/officeart/2018/2/layout/IconLabelList"/>
    <dgm:cxn modelId="{562BF7BA-DED9-E043-81CA-3313464C52A2}" type="presParOf" srcId="{CB53B3F4-75D5-48AE-9A08-6474542B655E}" destId="{444BBF47-4799-4D44-9A55-A8647204BF4A}" srcOrd="1" destOrd="0" presId="urn:microsoft.com/office/officeart/2018/2/layout/IconLabelList"/>
    <dgm:cxn modelId="{4F25D5DB-4598-A243-B316-A330FFFB6387}" type="presParOf" srcId="{CB53B3F4-75D5-48AE-9A08-6474542B655E}" destId="{E9878BD3-CE69-4326-8E5F-BE234211976C}" srcOrd="2" destOrd="0" presId="urn:microsoft.com/office/officeart/2018/2/layout/IconLabelList"/>
    <dgm:cxn modelId="{ABE5EC10-5B7C-6F43-982A-C4ED8A0B0F7B}" type="presParOf" srcId="{E9878BD3-CE69-4326-8E5F-BE234211976C}" destId="{03BD6AAB-EE08-401D-93B9-127860CAD27B}" srcOrd="0" destOrd="0" presId="urn:microsoft.com/office/officeart/2018/2/layout/IconLabelList"/>
    <dgm:cxn modelId="{61B9951C-5E91-294C-B37B-3FFDE30BD3AB}" type="presParOf" srcId="{E9878BD3-CE69-4326-8E5F-BE234211976C}" destId="{C0700CA8-9FE4-40D6-8A0B-4046041D11E6}" srcOrd="1" destOrd="0" presId="urn:microsoft.com/office/officeart/2018/2/layout/IconLabelList"/>
    <dgm:cxn modelId="{34810234-DC60-6C43-9CA3-24C6892CDB98}" type="presParOf" srcId="{E9878BD3-CE69-4326-8E5F-BE234211976C}" destId="{7EBDAA9D-22DD-4342-8A3C-257AB834D1B3}" srcOrd="2" destOrd="0" presId="urn:microsoft.com/office/officeart/2018/2/layout/IconLabel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FC8437B-9288-4A9D-9FEA-4C66CAB4F754}">
      <dsp:nvSpPr>
        <dsp:cNvPr id="0" name=""/>
        <dsp:cNvSpPr/>
      </dsp:nvSpPr>
      <dsp:spPr>
        <a:xfrm>
          <a:off x="1175655" y="323520"/>
          <a:ext cx="1837687" cy="1834307"/>
        </a:xfrm>
        <a:prstGeom prst="rect">
          <a:avLst/>
        </a:prstGeom>
        <a:blipFill>
          <a:blip xmlns:r="http://schemas.openxmlformats.org/officeDocument/2006/relationships" r:embed="rId1">
            <a:extLst>
              <a:ext uri="{28A0092B-C50C-407E-A947-70E740481C1C}">
                <a14:useLocalDpi xmlns:a14="http://schemas.microsoft.com/office/drawing/2010/main"/>
              </a:ext>
              <a:ext uri="{837473B0-CC2E-450A-ABE3-18F120FF3D39}">
                <a1611:picAttrSrcUrl xmlns:a1611="http://schemas.microsoft.com/office/drawing/2016/11/main" r:id="rId2"/>
              </a:ext>
            </a:extLst>
          </a:blip>
          <a:srcRect/>
          <a:stretch>
            <a:fillRect/>
          </a:stretch>
        </a:blipFill>
        <a:ln w="15875" cap="rnd" cmpd="sng" algn="ctr">
          <a:solidFill>
            <a:schemeClr val="lt1">
              <a:alpha val="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B450237-A2AE-49EB-BF11-4ED96ECE7F93}">
      <dsp:nvSpPr>
        <dsp:cNvPr id="0" name=""/>
        <dsp:cNvSpPr/>
      </dsp:nvSpPr>
      <dsp:spPr>
        <a:xfrm>
          <a:off x="52623" y="2610420"/>
          <a:ext cx="408375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55650">
            <a:lnSpc>
              <a:spcPct val="100000"/>
            </a:lnSpc>
            <a:spcBef>
              <a:spcPct val="0"/>
            </a:spcBef>
            <a:spcAft>
              <a:spcPct val="35000"/>
            </a:spcAft>
            <a:buNone/>
          </a:pPr>
          <a:r>
            <a:rPr lang="en-US" sz="1700" kern="1200"/>
            <a:t>Prophylactic treatments – off-label pharmaceuticals</a:t>
          </a:r>
        </a:p>
      </dsp:txBody>
      <dsp:txXfrm>
        <a:off x="52623" y="2610420"/>
        <a:ext cx="4083750" cy="720000"/>
      </dsp:txXfrm>
    </dsp:sp>
    <dsp:sp modelId="{03BD6AAB-EE08-401D-93B9-127860CAD27B}">
      <dsp:nvSpPr>
        <dsp:cNvPr id="0" name=""/>
        <dsp:cNvSpPr/>
      </dsp:nvSpPr>
      <dsp:spPr>
        <a:xfrm>
          <a:off x="5974061" y="322253"/>
          <a:ext cx="1837687" cy="1837687"/>
        </a:xfrm>
        <a:prstGeom prst="rect">
          <a:avLst/>
        </a:prstGeom>
        <a:blipFill rotWithShape="1">
          <a:blip xmlns:r="http://schemas.openxmlformats.org/officeDocument/2006/relationships" r:embed="rId3">
            <a:extLst>
              <a:ext uri="{28A0092B-C50C-407E-A947-70E740481C1C}">
                <a14:useLocalDpi xmlns:a14="http://schemas.microsoft.com/office/drawing/2010/main"/>
              </a:ext>
              <a:ext uri="{837473B0-CC2E-450A-ABE3-18F120FF3D39}">
                <a1611:picAttrSrcUrl xmlns:a1611="http://schemas.microsoft.com/office/drawing/2016/11/main" r:id="rId4"/>
              </a:ext>
            </a:extLst>
          </a:blip>
          <a:srcRect/>
          <a:stretch>
            <a:fillRect/>
          </a:stretch>
        </a:blipFill>
        <a:ln w="15875"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7EBDAA9D-22DD-4342-8A3C-257AB834D1B3}">
      <dsp:nvSpPr>
        <dsp:cNvPr id="0" name=""/>
        <dsp:cNvSpPr/>
      </dsp:nvSpPr>
      <dsp:spPr>
        <a:xfrm>
          <a:off x="4851030" y="2611687"/>
          <a:ext cx="408375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55650">
            <a:lnSpc>
              <a:spcPct val="100000"/>
            </a:lnSpc>
            <a:spcBef>
              <a:spcPct val="0"/>
            </a:spcBef>
            <a:spcAft>
              <a:spcPct val="35000"/>
            </a:spcAft>
            <a:buNone/>
          </a:pPr>
          <a:r>
            <a:rPr lang="en-US" sz="1700" kern="1200" dirty="0"/>
            <a:t>Natural immunity course with support – vitamin D, zinc, quercetin, </a:t>
          </a:r>
          <a:r>
            <a:rPr lang="en-US" sz="1700" kern="1200"/>
            <a:t>etc…</a:t>
          </a:r>
        </a:p>
      </dsp:txBody>
      <dsp:txXfrm>
        <a:off x="4851030" y="2611687"/>
        <a:ext cx="4083750" cy="720000"/>
      </dsp:txXfrm>
    </dsp:sp>
  </dsp:spTree>
</dsp:drawing>
</file>

<file path=ppt/diagrams/layout1.xml><?xml version="1.0" encoding="utf-8"?>
<dgm:layoutDef xmlns:dgm="http://schemas.openxmlformats.org/drawingml/2006/diagram" xmlns:a="http://schemas.openxmlformats.org/drawingml/2006/main" uniqueId="urn:microsoft.com/office/officeart/2018/2/layout/IconLabelList">
  <dgm:title val="Icon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20"/>
          <dgm:constr type="w" for="ch" forName="sibTrans" refType="w" refFor="ch" refForName="compNode" fact="0.175"/>
          <dgm:constr type="sp" refType="w" refFor="ch" refForName="compNode" op="equ" fact="0.25"/>
          <dgm:constr type="primFontSz" for="des" ptType="node" op="equ" val="50"/>
          <dgm:constr type="h" for="des" forName="compNode" op="equ"/>
          <dgm:constr type="h" for="des" forName="textRect" op="equ"/>
        </dgm:constrLst>
      </dgm:if>
      <dgm:if name="Name5"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6"/>
          <dgm:constr type="h" for="des" forName="compNode" op="equ"/>
          <dgm:constr type="h" for="des" forName="textRect" op="equ"/>
        </dgm:constrLst>
      </dgm:if>
      <dgm:else name="Name6">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7" axis="ch" ptType="node">
      <dgm:layoutNode name="compNode">
        <dgm:alg type="composite"/>
        <dgm:shape xmlns:r="http://schemas.openxmlformats.org/officeDocument/2006/relationships" r:blip="">
          <dgm:adjLst/>
        </dgm:shape>
        <dgm:presOf axis="self"/>
        <dgm:constrLst>
          <dgm:constr type="w" for="ch" forName="iconRect" refType="w" fact="0.45"/>
          <dgm:constr type="h" for="ch" forName="iconRect" refType="w" refFor="ch" refForName="iconRect"/>
          <dgm:constr type="ctrX" for="ch" forName="iconRect" refType="w" fact="0.5"/>
          <dgm:constr type="t" for="ch" forName="iconRect"/>
          <dgm:constr type="h" for="ch" forName="spaceRect" refType="h" fact="0.15"/>
          <dgm:constr type="w" for="ch" forName="spaceRect" refType="w"/>
          <dgm:constr type="l" for="ch" forName="spaceRect"/>
          <dgm:constr type="t" for="ch" forName="spaceRect" refType="b" refFor="ch" refForName="icon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8"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76CF805-E450-C644-856D-261D1DA8967E}" type="datetimeFigureOut">
              <a:rPr lang="en-US" smtClean="0"/>
              <a:t>3/12/22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F6F7192-3F7A-E049-AD8A-20AF62E78C81}" type="slidenum">
              <a:rPr lang="en-US" smtClean="0"/>
              <a:t>‹#›</a:t>
            </a:fld>
            <a:endParaRPr lang="en-US"/>
          </a:p>
        </p:txBody>
      </p:sp>
    </p:spTree>
    <p:extLst>
      <p:ext uri="{BB962C8B-B14F-4D97-AF65-F5344CB8AC3E}">
        <p14:creationId xmlns:p14="http://schemas.microsoft.com/office/powerpoint/2010/main" val="315873602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en-US"/>
              <a:t>Click to edit Master title style</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A40AA7D5-03B5-BF40-B7FD-9DB0D2A3E958}" type="datetimeFigureOut">
              <a:rPr lang="en-US" smtClean="0"/>
              <a:t>3/12/22</a:t>
            </a:fld>
            <a:endParaRPr lang="en-US"/>
          </a:p>
        </p:txBody>
      </p:sp>
      <p:sp>
        <p:nvSpPr>
          <p:cNvPr id="5" name="Footer Placeholder 4"/>
          <p:cNvSpPr>
            <a:spLocks noGrp="1"/>
          </p:cNvSpPr>
          <p:nvPr>
            <p:ph type="ftr" sz="quarter" idx="11"/>
          </p:nvPr>
        </p:nvSpPr>
        <p:spPr/>
        <p:txBody>
          <a:bodyPr/>
          <a:lstStyle/>
          <a:p>
            <a:endParaRPr lang="en-US"/>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A7B71F2D-21B4-F647-9B91-088AB79F0FAF}" type="slidenum">
              <a:rPr lang="en-US" smtClean="0"/>
              <a:t>‹#›</a:t>
            </a:fld>
            <a:endParaRPr lang="en-US"/>
          </a:p>
        </p:txBody>
      </p:sp>
    </p:spTree>
    <p:extLst>
      <p:ext uri="{BB962C8B-B14F-4D97-AF65-F5344CB8AC3E}">
        <p14:creationId xmlns:p14="http://schemas.microsoft.com/office/powerpoint/2010/main" val="3067879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en-US"/>
              <a:t>Click to edit Master title style</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40AA7D5-03B5-BF40-B7FD-9DB0D2A3E958}" type="datetimeFigureOut">
              <a:rPr lang="en-US" smtClean="0"/>
              <a:t>3/12/22</a:t>
            </a:fld>
            <a:endParaRPr lang="en-US"/>
          </a:p>
        </p:txBody>
      </p:sp>
      <p:sp>
        <p:nvSpPr>
          <p:cNvPr id="5" name="Footer Placeholder 4"/>
          <p:cNvSpPr>
            <a:spLocks noGrp="1"/>
          </p:cNvSpPr>
          <p:nvPr>
            <p:ph type="ftr" sz="quarter" idx="11"/>
          </p:nvPr>
        </p:nvSpPr>
        <p:spPr/>
        <p:txBody>
          <a:bodyPr/>
          <a:lstStyle/>
          <a:p>
            <a:endParaRPr lang="en-US"/>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A7B71F2D-21B4-F647-9B91-088AB79F0FAF}" type="slidenum">
              <a:rPr lang="en-US" smtClean="0"/>
              <a:t>‹#›</a:t>
            </a:fld>
            <a:endParaRPr lang="en-US"/>
          </a:p>
        </p:txBody>
      </p:sp>
    </p:spTree>
    <p:extLst>
      <p:ext uri="{BB962C8B-B14F-4D97-AF65-F5344CB8AC3E}">
        <p14:creationId xmlns:p14="http://schemas.microsoft.com/office/powerpoint/2010/main" val="202071855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a:t>Click to edit Master title style</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40AA7D5-03B5-BF40-B7FD-9DB0D2A3E958}" type="datetimeFigureOut">
              <a:rPr lang="en-US" smtClean="0"/>
              <a:t>3/12/22</a:t>
            </a:fld>
            <a:endParaRPr lang="en-US"/>
          </a:p>
        </p:txBody>
      </p:sp>
      <p:sp>
        <p:nvSpPr>
          <p:cNvPr id="5" name="Footer Placeholder 4"/>
          <p:cNvSpPr>
            <a:spLocks noGrp="1"/>
          </p:cNvSpPr>
          <p:nvPr>
            <p:ph type="ftr" sz="quarter" idx="11"/>
          </p:nvPr>
        </p:nvSpPr>
        <p:spPr/>
        <p:txBody>
          <a:bodyPr/>
          <a:lstStyle/>
          <a:p>
            <a:endParaRPr lang="en-US"/>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A7B71F2D-21B4-F647-9B91-088AB79F0FAF}" type="slidenum">
              <a:rPr lang="en-US" smtClean="0"/>
              <a:t>‹#›</a:t>
            </a:fld>
            <a:endParaRPr lang="en-US"/>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367103694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en-US"/>
              <a:t>Click to edit Master title style</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Click to edit Master text styles</a:t>
            </a:r>
          </a:p>
        </p:txBody>
      </p:sp>
      <p:sp>
        <p:nvSpPr>
          <p:cNvPr id="5" name="Date Placeholder 4"/>
          <p:cNvSpPr>
            <a:spLocks noGrp="1"/>
          </p:cNvSpPr>
          <p:nvPr>
            <p:ph type="dt" sz="half" idx="10"/>
          </p:nvPr>
        </p:nvSpPr>
        <p:spPr/>
        <p:txBody>
          <a:bodyPr/>
          <a:lstStyle/>
          <a:p>
            <a:fld id="{A40AA7D5-03B5-BF40-B7FD-9DB0D2A3E958}" type="datetimeFigureOut">
              <a:rPr lang="en-US" smtClean="0"/>
              <a:t>3/12/22</a:t>
            </a:fld>
            <a:endParaRPr lang="en-US"/>
          </a:p>
        </p:txBody>
      </p:sp>
      <p:sp>
        <p:nvSpPr>
          <p:cNvPr id="6" name="Footer Placeholder 5"/>
          <p:cNvSpPr>
            <a:spLocks noGrp="1"/>
          </p:cNvSpPr>
          <p:nvPr>
            <p:ph type="ftr" sz="quarter" idx="11"/>
          </p:nvPr>
        </p:nvSpPr>
        <p:spPr/>
        <p:txBody>
          <a:bodyPr/>
          <a:lstStyle/>
          <a:p>
            <a:endParaRPr lang="en-US"/>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A7B71F2D-21B4-F647-9B91-088AB79F0FAF}" type="slidenum">
              <a:rPr lang="en-US" smtClean="0"/>
              <a:t>‹#›</a:t>
            </a:fld>
            <a:endParaRPr lang="en-US"/>
          </a:p>
        </p:txBody>
      </p:sp>
    </p:spTree>
    <p:extLst>
      <p:ext uri="{BB962C8B-B14F-4D97-AF65-F5344CB8AC3E}">
        <p14:creationId xmlns:p14="http://schemas.microsoft.com/office/powerpoint/2010/main" val="40421030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Click to edit Master text styles</a:t>
            </a:r>
          </a:p>
        </p:txBody>
      </p:sp>
      <p:sp>
        <p:nvSpPr>
          <p:cNvPr id="5" name="Date Placeholder 4"/>
          <p:cNvSpPr>
            <a:spLocks noGrp="1"/>
          </p:cNvSpPr>
          <p:nvPr>
            <p:ph type="dt" sz="half" idx="10"/>
          </p:nvPr>
        </p:nvSpPr>
        <p:spPr/>
        <p:txBody>
          <a:bodyPr/>
          <a:lstStyle/>
          <a:p>
            <a:fld id="{A40AA7D5-03B5-BF40-B7FD-9DB0D2A3E958}" type="datetimeFigureOut">
              <a:rPr lang="en-US" smtClean="0"/>
              <a:t>3/12/22</a:t>
            </a:fld>
            <a:endParaRPr lang="en-US"/>
          </a:p>
        </p:txBody>
      </p:sp>
      <p:sp>
        <p:nvSpPr>
          <p:cNvPr id="6" name="Footer Placeholder 5"/>
          <p:cNvSpPr>
            <a:spLocks noGrp="1"/>
          </p:cNvSpPr>
          <p:nvPr>
            <p:ph type="ftr" sz="quarter" idx="11"/>
          </p:nvPr>
        </p:nvSpPr>
        <p:spPr/>
        <p:txBody>
          <a:bodyPr/>
          <a:lstStyle/>
          <a:p>
            <a:endParaRPr lang="en-US"/>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A7B71F2D-21B4-F647-9B91-088AB79F0FAF}" type="slidenum">
              <a:rPr lang="en-US" smtClean="0"/>
              <a:t>‹#›</a:t>
            </a:fld>
            <a:endParaRPr lang="en-US"/>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378038811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en-US"/>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Click to edit Master text styles</a:t>
            </a:r>
          </a:p>
        </p:txBody>
      </p:sp>
      <p:sp>
        <p:nvSpPr>
          <p:cNvPr id="5" name="Date Placeholder 4"/>
          <p:cNvSpPr>
            <a:spLocks noGrp="1"/>
          </p:cNvSpPr>
          <p:nvPr>
            <p:ph type="dt" sz="half" idx="10"/>
          </p:nvPr>
        </p:nvSpPr>
        <p:spPr/>
        <p:txBody>
          <a:bodyPr/>
          <a:lstStyle/>
          <a:p>
            <a:fld id="{A40AA7D5-03B5-BF40-B7FD-9DB0D2A3E958}" type="datetimeFigureOut">
              <a:rPr lang="en-US" smtClean="0"/>
              <a:t>3/12/22</a:t>
            </a:fld>
            <a:endParaRPr lang="en-US"/>
          </a:p>
        </p:txBody>
      </p:sp>
      <p:sp>
        <p:nvSpPr>
          <p:cNvPr id="6" name="Footer Placeholder 5"/>
          <p:cNvSpPr>
            <a:spLocks noGrp="1"/>
          </p:cNvSpPr>
          <p:nvPr>
            <p:ph type="ftr" sz="quarter" idx="11"/>
          </p:nvPr>
        </p:nvSpPr>
        <p:spPr/>
        <p:txBody>
          <a:bodyPr/>
          <a:lstStyle/>
          <a:p>
            <a:endParaRPr lang="en-US"/>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A7B71F2D-21B4-F647-9B91-088AB79F0FAF}" type="slidenum">
              <a:rPr lang="en-US" smtClean="0"/>
              <a:t>‹#›</a:t>
            </a:fld>
            <a:endParaRPr lang="en-US"/>
          </a:p>
        </p:txBody>
      </p:sp>
    </p:spTree>
    <p:extLst>
      <p:ext uri="{BB962C8B-B14F-4D97-AF65-F5344CB8AC3E}">
        <p14:creationId xmlns:p14="http://schemas.microsoft.com/office/powerpoint/2010/main" val="58185582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40AA7D5-03B5-BF40-B7FD-9DB0D2A3E958}" type="datetimeFigureOut">
              <a:rPr lang="en-US" smtClean="0"/>
              <a:t>3/12/22</a:t>
            </a:fld>
            <a:endParaRPr lang="en-US"/>
          </a:p>
        </p:txBody>
      </p:sp>
      <p:sp>
        <p:nvSpPr>
          <p:cNvPr id="5" name="Footer Placeholder 4"/>
          <p:cNvSpPr>
            <a:spLocks noGrp="1"/>
          </p:cNvSpPr>
          <p:nvPr>
            <p:ph type="ftr" sz="quarter" idx="11"/>
          </p:nvPr>
        </p:nvSpPr>
        <p:spPr/>
        <p:txBody>
          <a:bodyPr/>
          <a:lstStyle/>
          <a:p>
            <a:endParaRPr lang="en-US"/>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A7B71F2D-21B4-F647-9B91-088AB79F0FAF}" type="slidenum">
              <a:rPr lang="en-US" smtClean="0"/>
              <a:t>‹#›</a:t>
            </a:fld>
            <a:endParaRPr lang="en-US"/>
          </a:p>
        </p:txBody>
      </p:sp>
    </p:spTree>
    <p:extLst>
      <p:ext uri="{BB962C8B-B14F-4D97-AF65-F5344CB8AC3E}">
        <p14:creationId xmlns:p14="http://schemas.microsoft.com/office/powerpoint/2010/main" val="310457268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40AA7D5-03B5-BF40-B7FD-9DB0D2A3E958}" type="datetimeFigureOut">
              <a:rPr lang="en-US" smtClean="0"/>
              <a:t>3/12/22</a:t>
            </a:fld>
            <a:endParaRPr lang="en-US"/>
          </a:p>
        </p:txBody>
      </p:sp>
      <p:sp>
        <p:nvSpPr>
          <p:cNvPr id="5" name="Footer Placeholder 4"/>
          <p:cNvSpPr>
            <a:spLocks noGrp="1"/>
          </p:cNvSpPr>
          <p:nvPr>
            <p:ph type="ftr" sz="quarter" idx="11"/>
          </p:nvPr>
        </p:nvSpPr>
        <p:spPr/>
        <p:txBody>
          <a:bodyPr/>
          <a:lstStyle/>
          <a:p>
            <a:endParaRPr lang="en-US"/>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A7B71F2D-21B4-F647-9B91-088AB79F0FAF}" type="slidenum">
              <a:rPr lang="en-US" smtClean="0"/>
              <a:t>‹#›</a:t>
            </a:fld>
            <a:endParaRPr lang="en-US"/>
          </a:p>
        </p:txBody>
      </p:sp>
    </p:spTree>
    <p:extLst>
      <p:ext uri="{BB962C8B-B14F-4D97-AF65-F5344CB8AC3E}">
        <p14:creationId xmlns:p14="http://schemas.microsoft.com/office/powerpoint/2010/main" val="13734997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en-US"/>
              <a:t>Click to edit Master title style</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40AA7D5-03B5-BF40-B7FD-9DB0D2A3E958}" type="datetimeFigureOut">
              <a:rPr lang="en-US" smtClean="0"/>
              <a:t>3/12/22</a:t>
            </a:fld>
            <a:endParaRPr lang="en-US"/>
          </a:p>
        </p:txBody>
      </p:sp>
      <p:sp>
        <p:nvSpPr>
          <p:cNvPr id="5" name="Footer Placeholder 4"/>
          <p:cNvSpPr>
            <a:spLocks noGrp="1"/>
          </p:cNvSpPr>
          <p:nvPr>
            <p:ph type="ftr" sz="quarter" idx="11"/>
          </p:nvPr>
        </p:nvSpPr>
        <p:spPr/>
        <p:txBody>
          <a:bodyPr/>
          <a:lstStyle/>
          <a:p>
            <a:endParaRPr lang="en-US"/>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A7B71F2D-21B4-F647-9B91-088AB79F0FAF}" type="slidenum">
              <a:rPr lang="en-US" smtClean="0"/>
              <a:t>‹#›</a:t>
            </a:fld>
            <a:endParaRPr lang="en-US"/>
          </a:p>
        </p:txBody>
      </p:sp>
    </p:spTree>
    <p:extLst>
      <p:ext uri="{BB962C8B-B14F-4D97-AF65-F5344CB8AC3E}">
        <p14:creationId xmlns:p14="http://schemas.microsoft.com/office/powerpoint/2010/main" val="28252088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40AA7D5-03B5-BF40-B7FD-9DB0D2A3E958}" type="datetimeFigureOut">
              <a:rPr lang="en-US" smtClean="0"/>
              <a:t>3/12/22</a:t>
            </a:fld>
            <a:endParaRPr lang="en-US"/>
          </a:p>
        </p:txBody>
      </p:sp>
      <p:sp>
        <p:nvSpPr>
          <p:cNvPr id="5" name="Footer Placeholder 4"/>
          <p:cNvSpPr>
            <a:spLocks noGrp="1"/>
          </p:cNvSpPr>
          <p:nvPr>
            <p:ph type="ftr" sz="quarter" idx="11"/>
          </p:nvPr>
        </p:nvSpPr>
        <p:spPr/>
        <p:txBody>
          <a:bodyPr/>
          <a:lstStyle/>
          <a:p>
            <a:endParaRPr lang="en-US"/>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A7B71F2D-21B4-F647-9B91-088AB79F0FAF}" type="slidenum">
              <a:rPr lang="en-US" smtClean="0"/>
              <a:t>‹#›</a:t>
            </a:fld>
            <a:endParaRPr lang="en-US"/>
          </a:p>
        </p:txBody>
      </p:sp>
    </p:spTree>
    <p:extLst>
      <p:ext uri="{BB962C8B-B14F-4D97-AF65-F5344CB8AC3E}">
        <p14:creationId xmlns:p14="http://schemas.microsoft.com/office/powerpoint/2010/main" val="367059737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A40AA7D5-03B5-BF40-B7FD-9DB0D2A3E958}" type="datetimeFigureOut">
              <a:rPr lang="en-US" smtClean="0"/>
              <a:t>3/12/22</a:t>
            </a:fld>
            <a:endParaRPr lang="en-US"/>
          </a:p>
        </p:txBody>
      </p:sp>
      <p:sp>
        <p:nvSpPr>
          <p:cNvPr id="6" name="Footer Placeholder 5"/>
          <p:cNvSpPr>
            <a:spLocks noGrp="1"/>
          </p:cNvSpPr>
          <p:nvPr>
            <p:ph type="ftr" sz="quarter" idx="11"/>
          </p:nvPr>
        </p:nvSpPr>
        <p:spPr/>
        <p:txBody>
          <a:bodyPr/>
          <a:lstStyle/>
          <a:p>
            <a:endParaRPr lang="en-US"/>
          </a:p>
        </p:txBody>
      </p:sp>
      <p:sp>
        <p:nvSpPr>
          <p:cNvPr id="10"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531812" y="787782"/>
            <a:ext cx="779767" cy="365125"/>
          </a:xfrm>
        </p:spPr>
        <p:txBody>
          <a:bodyPr/>
          <a:lstStyle/>
          <a:p>
            <a:fld id="{A7B71F2D-21B4-F647-9B91-088AB79F0FAF}" type="slidenum">
              <a:rPr lang="en-US" smtClean="0"/>
              <a:t>‹#›</a:t>
            </a:fld>
            <a:endParaRPr lang="en-US"/>
          </a:p>
        </p:txBody>
      </p:sp>
    </p:spTree>
    <p:extLst>
      <p:ext uri="{BB962C8B-B14F-4D97-AF65-F5344CB8AC3E}">
        <p14:creationId xmlns:p14="http://schemas.microsoft.com/office/powerpoint/2010/main" val="38307572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A40AA7D5-03B5-BF40-B7FD-9DB0D2A3E958}" type="datetimeFigureOut">
              <a:rPr lang="en-US" smtClean="0"/>
              <a:t>3/12/22</a:t>
            </a:fld>
            <a:endParaRPr lang="en-US"/>
          </a:p>
        </p:txBody>
      </p:sp>
      <p:sp>
        <p:nvSpPr>
          <p:cNvPr id="8" name="Footer Placeholder 7"/>
          <p:cNvSpPr>
            <a:spLocks noGrp="1"/>
          </p:cNvSpPr>
          <p:nvPr>
            <p:ph type="ftr" sz="quarter" idx="11"/>
          </p:nvPr>
        </p:nvSpPr>
        <p:spPr/>
        <p:txBody>
          <a:bodyPr/>
          <a:lstStyle/>
          <a:p>
            <a:endParaRPr lang="en-US"/>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A7B71F2D-21B4-F647-9B91-088AB79F0FAF}" type="slidenum">
              <a:rPr lang="en-US" smtClean="0"/>
              <a:t>‹#›</a:t>
            </a:fld>
            <a:endParaRPr lang="en-US"/>
          </a:p>
        </p:txBody>
      </p:sp>
    </p:spTree>
    <p:extLst>
      <p:ext uri="{BB962C8B-B14F-4D97-AF65-F5344CB8AC3E}">
        <p14:creationId xmlns:p14="http://schemas.microsoft.com/office/powerpoint/2010/main" val="8835835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A40AA7D5-03B5-BF40-B7FD-9DB0D2A3E958}" type="datetimeFigureOut">
              <a:rPr lang="en-US" smtClean="0"/>
              <a:t>3/12/22</a:t>
            </a:fld>
            <a:endParaRPr lang="en-US"/>
          </a:p>
        </p:txBody>
      </p:sp>
      <p:sp>
        <p:nvSpPr>
          <p:cNvPr id="4" name="Footer Placeholder 3"/>
          <p:cNvSpPr>
            <a:spLocks noGrp="1"/>
          </p:cNvSpPr>
          <p:nvPr>
            <p:ph type="ftr" sz="quarter" idx="11"/>
          </p:nvPr>
        </p:nvSpPr>
        <p:spPr/>
        <p:txBody>
          <a:bodyPr/>
          <a:lstStyle/>
          <a:p>
            <a:endParaRPr lang="en-US"/>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A7B71F2D-21B4-F647-9B91-088AB79F0FAF}" type="slidenum">
              <a:rPr lang="en-US" smtClean="0"/>
              <a:t>‹#›</a:t>
            </a:fld>
            <a:endParaRPr lang="en-US"/>
          </a:p>
        </p:txBody>
      </p:sp>
    </p:spTree>
    <p:extLst>
      <p:ext uri="{BB962C8B-B14F-4D97-AF65-F5344CB8AC3E}">
        <p14:creationId xmlns:p14="http://schemas.microsoft.com/office/powerpoint/2010/main" val="398649822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40AA7D5-03B5-BF40-B7FD-9DB0D2A3E958}" type="datetimeFigureOut">
              <a:rPr lang="en-US" smtClean="0"/>
              <a:t>3/12/22</a:t>
            </a:fld>
            <a:endParaRPr lang="en-US"/>
          </a:p>
        </p:txBody>
      </p:sp>
      <p:sp>
        <p:nvSpPr>
          <p:cNvPr id="3" name="Footer Placeholder 2"/>
          <p:cNvSpPr>
            <a:spLocks noGrp="1"/>
          </p:cNvSpPr>
          <p:nvPr>
            <p:ph type="ftr" sz="quarter" idx="11"/>
          </p:nvPr>
        </p:nvSpPr>
        <p:spPr/>
        <p:txBody>
          <a:bodyPr/>
          <a:lstStyle/>
          <a:p>
            <a:endParaRPr lang="en-US"/>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A7B71F2D-21B4-F647-9B91-088AB79F0FAF}" type="slidenum">
              <a:rPr lang="en-US" smtClean="0"/>
              <a:t>‹#›</a:t>
            </a:fld>
            <a:endParaRPr lang="en-US"/>
          </a:p>
        </p:txBody>
      </p:sp>
    </p:spTree>
    <p:extLst>
      <p:ext uri="{BB962C8B-B14F-4D97-AF65-F5344CB8AC3E}">
        <p14:creationId xmlns:p14="http://schemas.microsoft.com/office/powerpoint/2010/main" val="377706881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en-US"/>
              <a:t>Click to edit Master title style</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40AA7D5-03B5-BF40-B7FD-9DB0D2A3E958}" type="datetimeFigureOut">
              <a:rPr lang="en-US" smtClean="0"/>
              <a:t>3/12/22</a:t>
            </a:fld>
            <a:endParaRPr lang="en-US"/>
          </a:p>
        </p:txBody>
      </p:sp>
      <p:sp>
        <p:nvSpPr>
          <p:cNvPr id="6" name="Footer Placeholder 5"/>
          <p:cNvSpPr>
            <a:spLocks noGrp="1"/>
          </p:cNvSpPr>
          <p:nvPr>
            <p:ph type="ftr" sz="quarter" idx="11"/>
          </p:nvPr>
        </p:nvSpPr>
        <p:spPr/>
        <p:txBody>
          <a:bodyPr/>
          <a:lstStyle/>
          <a:p>
            <a:endParaRPr lang="en-US"/>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A7B71F2D-21B4-F647-9B91-088AB79F0FAF}" type="slidenum">
              <a:rPr lang="en-US" smtClean="0"/>
              <a:t>‹#›</a:t>
            </a:fld>
            <a:endParaRPr lang="en-US"/>
          </a:p>
        </p:txBody>
      </p:sp>
    </p:spTree>
    <p:extLst>
      <p:ext uri="{BB962C8B-B14F-4D97-AF65-F5344CB8AC3E}">
        <p14:creationId xmlns:p14="http://schemas.microsoft.com/office/powerpoint/2010/main" val="4539821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40AA7D5-03B5-BF40-B7FD-9DB0D2A3E958}" type="datetimeFigureOut">
              <a:rPr lang="en-US" smtClean="0"/>
              <a:t>3/12/22</a:t>
            </a:fld>
            <a:endParaRPr lang="en-US"/>
          </a:p>
        </p:txBody>
      </p:sp>
      <p:sp>
        <p:nvSpPr>
          <p:cNvPr id="6" name="Footer Placeholder 5"/>
          <p:cNvSpPr>
            <a:spLocks noGrp="1"/>
          </p:cNvSpPr>
          <p:nvPr>
            <p:ph type="ftr" sz="quarter" idx="11"/>
          </p:nvPr>
        </p:nvSpPr>
        <p:spPr/>
        <p:txBody>
          <a:bodyPr/>
          <a:lstStyle/>
          <a:p>
            <a:endParaRPr lang="en-US"/>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A7B71F2D-21B4-F647-9B91-088AB79F0FAF}" type="slidenum">
              <a:rPr lang="en-US" smtClean="0"/>
              <a:t>‹#›</a:t>
            </a:fld>
            <a:endParaRPr lang="en-US"/>
          </a:p>
        </p:txBody>
      </p:sp>
    </p:spTree>
    <p:extLst>
      <p:ext uri="{BB962C8B-B14F-4D97-AF65-F5344CB8AC3E}">
        <p14:creationId xmlns:p14="http://schemas.microsoft.com/office/powerpoint/2010/main" val="42791523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786"/>
            <a:ext cx="2356674" cy="6854039"/>
            <a:chOff x="6627813" y="194833"/>
            <a:chExt cx="1952625" cy="5678918"/>
          </a:xfrm>
        </p:grpSpPr>
        <p:sp>
          <p:nvSpPr>
            <p:cNvPr id="11" name="Freeform 27"/>
            <p:cNvSpPr/>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A40AA7D5-03B5-BF40-B7FD-9DB0D2A3E958}" type="datetimeFigureOut">
              <a:rPr lang="en-US" smtClean="0"/>
              <a:t>3/12/22</a:t>
            </a:fld>
            <a:endParaRPr lang="en-US"/>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A7B71F2D-21B4-F647-9B91-088AB79F0FAF}" type="slidenum">
              <a:rPr lang="en-US" smtClean="0"/>
              <a:t>‹#›</a:t>
            </a:fld>
            <a:endParaRPr lang="en-US"/>
          </a:p>
        </p:txBody>
      </p:sp>
    </p:spTree>
    <p:extLst>
      <p:ext uri="{BB962C8B-B14F-4D97-AF65-F5344CB8AC3E}">
        <p14:creationId xmlns:p14="http://schemas.microsoft.com/office/powerpoint/2010/main" val="600805370"/>
      </p:ext>
    </p:extLst>
  </p:cSld>
  <p:clrMap bg1="lt1" tx1="dk1" bg2="lt2" tx2="dk2" accent1="accent1" accent2="accent2" accent3="accent3" accent4="accent4" accent5="accent5" accent6="accent6" hlink="hlink" folHlink="folHlink"/>
  <p:sldLayoutIdLst>
    <p:sldLayoutId id="2147483787" r:id="rId1"/>
    <p:sldLayoutId id="2147483788" r:id="rId2"/>
    <p:sldLayoutId id="2147483789" r:id="rId3"/>
    <p:sldLayoutId id="2147483790" r:id="rId4"/>
    <p:sldLayoutId id="2147483791" r:id="rId5"/>
    <p:sldLayoutId id="2147483792" r:id="rId6"/>
    <p:sldLayoutId id="2147483793" r:id="rId7"/>
    <p:sldLayoutId id="2147483794" r:id="rId8"/>
    <p:sldLayoutId id="2147483795" r:id="rId9"/>
    <p:sldLayoutId id="2147483796" r:id="rId10"/>
    <p:sldLayoutId id="2147483797" r:id="rId11"/>
    <p:sldLayoutId id="2147483798" r:id="rId12"/>
    <p:sldLayoutId id="2147483799" r:id="rId13"/>
    <p:sldLayoutId id="2147483800" r:id="rId14"/>
    <p:sldLayoutId id="2147483801" r:id="rId15"/>
    <p:sldLayoutId id="2147483802" r:id="rId16"/>
  </p:sldLayoutIdLst>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 Id="rId5" Type="http://schemas.openxmlformats.org/officeDocument/2006/relationships/image" Target="../media/image14.png"/><Relationship Id="rId4" Type="http://schemas.openxmlformats.org/officeDocument/2006/relationships/image" Target="../media/image13.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7.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8" Type="http://schemas.openxmlformats.org/officeDocument/2006/relationships/image" Target="../media/image29.png"/><Relationship Id="rId3" Type="http://schemas.openxmlformats.org/officeDocument/2006/relationships/image" Target="../media/image24.png"/><Relationship Id="rId7" Type="http://schemas.openxmlformats.org/officeDocument/2006/relationships/image" Target="../media/image28.png"/><Relationship Id="rId2" Type="http://schemas.openxmlformats.org/officeDocument/2006/relationships/image" Target="../media/image23.png"/><Relationship Id="rId1" Type="http://schemas.openxmlformats.org/officeDocument/2006/relationships/slideLayout" Target="../slideLayouts/slideLayout2.xml"/><Relationship Id="rId6" Type="http://schemas.openxmlformats.org/officeDocument/2006/relationships/image" Target="../media/image27.png"/><Relationship Id="rId5" Type="http://schemas.openxmlformats.org/officeDocument/2006/relationships/image" Target="../media/image26.png"/><Relationship Id="rId10" Type="http://schemas.openxmlformats.org/officeDocument/2006/relationships/image" Target="../media/image31.png"/><Relationship Id="rId4" Type="http://schemas.openxmlformats.org/officeDocument/2006/relationships/image" Target="../media/image25.png"/><Relationship Id="rId9" Type="http://schemas.openxmlformats.org/officeDocument/2006/relationships/image" Target="../media/image30.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32.emf"/><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2.xml"/><Relationship Id="rId5" Type="http://schemas.openxmlformats.org/officeDocument/2006/relationships/image" Target="../media/image36.png"/><Relationship Id="rId4" Type="http://schemas.openxmlformats.org/officeDocument/2006/relationships/image" Target="../media/image35.png"/></Relationships>
</file>

<file path=ppt/slides/_rels/slide24.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38.emf"/><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39.emf"/><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2">
            <a:duotone>
              <a:schemeClr val="bg2">
                <a:shade val="48000"/>
                <a:hueMod val="106000"/>
                <a:satMod val="140000"/>
                <a:lumMod val="42000"/>
              </a:schemeClr>
              <a:schemeClr val="bg2">
                <a:tint val="98000"/>
                <a:hueMod val="92000"/>
                <a:satMod val="220000"/>
                <a:lumMod val="90000"/>
              </a:schemeClr>
            </a:duotone>
          </a:blip>
          <a:stretch/>
        </a:blip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3ACB560F-F315-4F30-BAEF-F7D796D5480C}"/>
              </a:ext>
            </a:extLst>
          </p:cNvPr>
          <p:cNvPicPr>
            <a:picLocks noChangeAspect="1"/>
          </p:cNvPicPr>
          <p:nvPr/>
        </p:nvPicPr>
        <p:blipFill rotWithShape="1">
          <a:blip r:embed="rId3">
            <a:alphaModFix/>
            <a:extLst>
              <a:ext uri="{28A0092B-C50C-407E-A947-70E740481C1C}">
                <a14:useLocalDpi xmlns:a14="http://schemas.microsoft.com/office/drawing/2010/main"/>
              </a:ext>
            </a:extLst>
          </a:blip>
          <a:srcRect/>
          <a:stretch/>
        </p:blipFill>
        <p:spPr>
          <a:xfrm>
            <a:off x="0" y="0"/>
            <a:ext cx="12188389" cy="6857990"/>
          </a:xfrm>
          <a:prstGeom prst="rect">
            <a:avLst/>
          </a:prstGeom>
        </p:spPr>
      </p:pic>
      <p:sp>
        <p:nvSpPr>
          <p:cNvPr id="2" name="Title 1">
            <a:extLst>
              <a:ext uri="{FF2B5EF4-FFF2-40B4-BE49-F238E27FC236}">
                <a16:creationId xmlns:a16="http://schemas.microsoft.com/office/drawing/2014/main" id="{CAE4D499-798D-FC4B-B34E-32ED8CED1517}"/>
              </a:ext>
            </a:extLst>
          </p:cNvPr>
          <p:cNvSpPr>
            <a:spLocks noGrp="1"/>
          </p:cNvSpPr>
          <p:nvPr>
            <p:ph type="ctrTitle"/>
          </p:nvPr>
        </p:nvSpPr>
        <p:spPr>
          <a:xfrm>
            <a:off x="1" y="1995757"/>
            <a:ext cx="12188388" cy="1367896"/>
          </a:xfrm>
        </p:spPr>
        <p:txBody>
          <a:bodyPr>
            <a:noAutofit/>
          </a:bodyPr>
          <a:lstStyle/>
          <a:p>
            <a:pPr algn="ctr"/>
            <a:r>
              <a:rPr lang="en-US" sz="4400" dirty="0"/>
              <a:t>Viable solutions to the COVID-19 problem: interventions stratified to risks</a:t>
            </a:r>
          </a:p>
        </p:txBody>
      </p:sp>
      <p:sp>
        <p:nvSpPr>
          <p:cNvPr id="3" name="Subtitle 2">
            <a:extLst>
              <a:ext uri="{FF2B5EF4-FFF2-40B4-BE49-F238E27FC236}">
                <a16:creationId xmlns:a16="http://schemas.microsoft.com/office/drawing/2014/main" id="{4994B6B0-1A04-DD48-9FDE-BF33F3148CA2}"/>
              </a:ext>
            </a:extLst>
          </p:cNvPr>
          <p:cNvSpPr>
            <a:spLocks noGrp="1"/>
          </p:cNvSpPr>
          <p:nvPr>
            <p:ph type="subTitle" idx="1"/>
          </p:nvPr>
        </p:nvSpPr>
        <p:spPr>
          <a:xfrm>
            <a:off x="5067301" y="5359400"/>
            <a:ext cx="6857999" cy="953029"/>
          </a:xfrm>
        </p:spPr>
        <p:txBody>
          <a:bodyPr>
            <a:normAutofit/>
          </a:bodyPr>
          <a:lstStyle/>
          <a:p>
            <a:pPr algn="ctr"/>
            <a:r>
              <a:rPr lang="en-US" dirty="0">
                <a:solidFill>
                  <a:schemeClr val="bg1"/>
                </a:solidFill>
              </a:rPr>
              <a:t>Dr. Jessica Rose</a:t>
            </a:r>
          </a:p>
          <a:p>
            <a:pPr algn="ctr"/>
            <a:r>
              <a:rPr lang="en-US" dirty="0">
                <a:solidFill>
                  <a:schemeClr val="bg1"/>
                </a:solidFill>
              </a:rPr>
              <a:t>November, 2021</a:t>
            </a:r>
          </a:p>
        </p:txBody>
      </p:sp>
    </p:spTree>
    <p:extLst>
      <p:ext uri="{BB962C8B-B14F-4D97-AF65-F5344CB8AC3E}">
        <p14:creationId xmlns:p14="http://schemas.microsoft.com/office/powerpoint/2010/main" val="311953232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0D38DC-EADE-444A-9353-7AC2A40048C3}"/>
              </a:ext>
            </a:extLst>
          </p:cNvPr>
          <p:cNvSpPr>
            <a:spLocks noGrp="1"/>
          </p:cNvSpPr>
          <p:nvPr>
            <p:ph type="title"/>
          </p:nvPr>
        </p:nvSpPr>
        <p:spPr>
          <a:xfrm>
            <a:off x="2592925" y="624110"/>
            <a:ext cx="8911687" cy="1547590"/>
          </a:xfrm>
        </p:spPr>
        <p:txBody>
          <a:bodyPr>
            <a:normAutofit fontScale="90000"/>
          </a:bodyPr>
          <a:lstStyle/>
          <a:p>
            <a:r>
              <a:rPr lang="en-US" dirty="0"/>
              <a:t>Immune pressure towards escape variants and perpetuation of the problem, by injecting children</a:t>
            </a:r>
          </a:p>
        </p:txBody>
      </p:sp>
      <p:sp>
        <p:nvSpPr>
          <p:cNvPr id="4" name="Rectangle 3">
            <a:extLst>
              <a:ext uri="{FF2B5EF4-FFF2-40B4-BE49-F238E27FC236}">
                <a16:creationId xmlns:a16="http://schemas.microsoft.com/office/drawing/2014/main" id="{452C34E1-46F3-3A45-AE61-5ED05E6DE0EC}"/>
              </a:ext>
            </a:extLst>
          </p:cNvPr>
          <p:cNvSpPr/>
          <p:nvPr/>
        </p:nvSpPr>
        <p:spPr>
          <a:xfrm>
            <a:off x="586129" y="6233890"/>
            <a:ext cx="11605871" cy="507831"/>
          </a:xfrm>
          <a:prstGeom prst="rect">
            <a:avLst/>
          </a:prstGeom>
        </p:spPr>
        <p:txBody>
          <a:bodyPr wrap="square">
            <a:spAutoFit/>
          </a:bodyPr>
          <a:lstStyle/>
          <a:p>
            <a:pPr algn="r"/>
            <a:r>
              <a:rPr lang="en-US" sz="900" dirty="0"/>
              <a:t>Darren P Martin, </a:t>
            </a:r>
            <a:r>
              <a:rPr lang="en-US" sz="900" i="1" dirty="0"/>
              <a:t>et al.</a:t>
            </a:r>
            <a:r>
              <a:rPr lang="en-US" sz="900" dirty="0"/>
              <a:t>, The emergence and ongoing convergent evolution of the N501Y lineages coincides with a major global shift in the SARS-CoV-2 selective landscape. </a:t>
            </a:r>
            <a:r>
              <a:rPr lang="en-US" sz="900" dirty="0" err="1"/>
              <a:t>medRxiv</a:t>
            </a:r>
            <a:r>
              <a:rPr lang="en-US" sz="900" dirty="0"/>
              <a:t> 2021.02.23.21252268; </a:t>
            </a:r>
            <a:r>
              <a:rPr lang="en-US" sz="900" dirty="0" err="1"/>
              <a:t>doi</a:t>
            </a:r>
            <a:r>
              <a:rPr lang="en-US" sz="900" dirty="0"/>
              <a:t>: https://doi.org/10.1101/2021.02.23.21252268.</a:t>
            </a:r>
          </a:p>
          <a:p>
            <a:pPr algn="r"/>
            <a:r>
              <a:rPr lang="en-US" sz="900" dirty="0"/>
              <a:t>Frost SDW, </a:t>
            </a:r>
            <a:r>
              <a:rPr lang="en-US" sz="900" dirty="0" err="1"/>
              <a:t>Magalis</a:t>
            </a:r>
            <a:r>
              <a:rPr lang="en-US" sz="900" dirty="0"/>
              <a:t> BR, </a:t>
            </a:r>
            <a:r>
              <a:rPr lang="en-US" sz="900" dirty="0" err="1"/>
              <a:t>Kosakovsky</a:t>
            </a:r>
            <a:r>
              <a:rPr lang="en-US" sz="900" dirty="0"/>
              <a:t> Pond SL. Neutral Theory and Rapidly Evolving Viral Pathogens. Mol Biol </a:t>
            </a:r>
            <a:r>
              <a:rPr lang="en-US" sz="900" dirty="0" err="1"/>
              <a:t>Evol</a:t>
            </a:r>
            <a:r>
              <a:rPr lang="en-US" sz="900" dirty="0"/>
              <a:t>. 2018 Jun 1;35(6):1348-1354. </a:t>
            </a:r>
            <a:r>
              <a:rPr lang="en-US" sz="900" dirty="0" err="1"/>
              <a:t>doi</a:t>
            </a:r>
            <a:r>
              <a:rPr lang="en-US" sz="900" dirty="0"/>
              <a:t>: 10.1093/</a:t>
            </a:r>
            <a:r>
              <a:rPr lang="en-US" sz="900" dirty="0" err="1"/>
              <a:t>molbev</a:t>
            </a:r>
            <a:r>
              <a:rPr lang="en-US" sz="900" dirty="0"/>
              <a:t>/msy088. PMID: 29688481; PMCID: PMC6279309.</a:t>
            </a:r>
          </a:p>
        </p:txBody>
      </p:sp>
      <p:sp>
        <p:nvSpPr>
          <p:cNvPr id="7" name="Rectangle 6">
            <a:extLst>
              <a:ext uri="{FF2B5EF4-FFF2-40B4-BE49-F238E27FC236}">
                <a16:creationId xmlns:a16="http://schemas.microsoft.com/office/drawing/2014/main" id="{A5207C90-D174-8D4D-A7C2-A2536D9C1CEB}"/>
              </a:ext>
            </a:extLst>
          </p:cNvPr>
          <p:cNvSpPr/>
          <p:nvPr/>
        </p:nvSpPr>
        <p:spPr>
          <a:xfrm>
            <a:off x="5843327" y="2374906"/>
            <a:ext cx="6096000" cy="2031325"/>
          </a:xfrm>
          <a:prstGeom prst="rect">
            <a:avLst/>
          </a:prstGeom>
        </p:spPr>
        <p:txBody>
          <a:bodyPr>
            <a:spAutoFit/>
          </a:bodyPr>
          <a:lstStyle/>
          <a:p>
            <a:pPr algn="r"/>
            <a:r>
              <a:rPr lang="en-US" dirty="0"/>
              <a:t>“Viruses giving rise to the different 501Y lineages have, presumably under intense natural selection following a shift in host environment, independently acquired multiple unique and convergent mutations. As a consequence, all have gained epidemiological and immunological properties that will likely complicate the control of COVID-19.”</a:t>
            </a:r>
          </a:p>
        </p:txBody>
      </p:sp>
      <p:pic>
        <p:nvPicPr>
          <p:cNvPr id="9" name="Picture 8">
            <a:extLst>
              <a:ext uri="{FF2B5EF4-FFF2-40B4-BE49-F238E27FC236}">
                <a16:creationId xmlns:a16="http://schemas.microsoft.com/office/drawing/2014/main" id="{A8A86796-A3B3-0843-A7E4-B050E42DFA7B}"/>
              </a:ext>
            </a:extLst>
          </p:cNvPr>
          <p:cNvPicPr>
            <a:picLocks noChangeAspect="1"/>
          </p:cNvPicPr>
          <p:nvPr/>
        </p:nvPicPr>
        <p:blipFill>
          <a:blip r:embed="rId2"/>
          <a:stretch>
            <a:fillRect/>
          </a:stretch>
        </p:blipFill>
        <p:spPr>
          <a:xfrm>
            <a:off x="586129" y="2572028"/>
            <a:ext cx="5083151" cy="1630997"/>
          </a:xfrm>
          <a:prstGeom prst="rect">
            <a:avLst/>
          </a:prstGeom>
        </p:spPr>
      </p:pic>
      <p:pic>
        <p:nvPicPr>
          <p:cNvPr id="11" name="Picture 10">
            <a:extLst>
              <a:ext uri="{FF2B5EF4-FFF2-40B4-BE49-F238E27FC236}">
                <a16:creationId xmlns:a16="http://schemas.microsoft.com/office/drawing/2014/main" id="{86208917-D63E-D442-9317-CFCF6DDA28A6}"/>
              </a:ext>
            </a:extLst>
          </p:cNvPr>
          <p:cNvPicPr>
            <a:picLocks noChangeAspect="1"/>
          </p:cNvPicPr>
          <p:nvPr/>
        </p:nvPicPr>
        <p:blipFill rotWithShape="1">
          <a:blip r:embed="rId3">
            <a:extLst>
              <a:ext uri="{28A0092B-C50C-407E-A947-70E740481C1C}">
                <a14:useLocalDpi xmlns:a14="http://schemas.microsoft.com/office/drawing/2010/main"/>
              </a:ext>
            </a:extLst>
          </a:blip>
          <a:srcRect/>
          <a:stretch/>
        </p:blipFill>
        <p:spPr>
          <a:xfrm>
            <a:off x="570410" y="4353276"/>
            <a:ext cx="5525590" cy="1188721"/>
          </a:xfrm>
          <a:prstGeom prst="rect">
            <a:avLst/>
          </a:prstGeom>
        </p:spPr>
      </p:pic>
      <p:pic>
        <p:nvPicPr>
          <p:cNvPr id="13" name="Picture 12">
            <a:extLst>
              <a:ext uri="{FF2B5EF4-FFF2-40B4-BE49-F238E27FC236}">
                <a16:creationId xmlns:a16="http://schemas.microsoft.com/office/drawing/2014/main" id="{75C62DE5-B809-6F49-8628-4E7707BFAC71}"/>
              </a:ext>
            </a:extLst>
          </p:cNvPr>
          <p:cNvPicPr>
            <a:picLocks noChangeAspect="1"/>
          </p:cNvPicPr>
          <p:nvPr/>
        </p:nvPicPr>
        <p:blipFill rotWithShape="1">
          <a:blip r:embed="rId4">
            <a:extLst>
              <a:ext uri="{28A0092B-C50C-407E-A947-70E740481C1C}">
                <a14:useLocalDpi xmlns:a14="http://schemas.microsoft.com/office/drawing/2010/main"/>
              </a:ext>
            </a:extLst>
          </a:blip>
          <a:srcRect/>
          <a:stretch/>
        </p:blipFill>
        <p:spPr>
          <a:xfrm>
            <a:off x="8418068" y="4482325"/>
            <a:ext cx="3564804" cy="937079"/>
          </a:xfrm>
          <a:prstGeom prst="rect">
            <a:avLst/>
          </a:prstGeom>
        </p:spPr>
      </p:pic>
      <p:pic>
        <p:nvPicPr>
          <p:cNvPr id="15" name="Picture 14">
            <a:extLst>
              <a:ext uri="{FF2B5EF4-FFF2-40B4-BE49-F238E27FC236}">
                <a16:creationId xmlns:a16="http://schemas.microsoft.com/office/drawing/2014/main" id="{7F64C387-9A1D-9243-BEEE-F86EA3533D8C}"/>
              </a:ext>
            </a:extLst>
          </p:cNvPr>
          <p:cNvPicPr>
            <a:picLocks noChangeAspect="1"/>
          </p:cNvPicPr>
          <p:nvPr/>
        </p:nvPicPr>
        <p:blipFill rotWithShape="1">
          <a:blip r:embed="rId5">
            <a:extLst>
              <a:ext uri="{28A0092B-C50C-407E-A947-70E740481C1C}">
                <a14:useLocalDpi xmlns:a14="http://schemas.microsoft.com/office/drawing/2010/main"/>
              </a:ext>
            </a:extLst>
          </a:blip>
          <a:srcRect/>
          <a:stretch/>
        </p:blipFill>
        <p:spPr>
          <a:xfrm>
            <a:off x="5960731" y="4472872"/>
            <a:ext cx="2360310" cy="1670695"/>
          </a:xfrm>
          <a:prstGeom prst="rect">
            <a:avLst/>
          </a:prstGeom>
        </p:spPr>
      </p:pic>
    </p:spTree>
    <p:extLst>
      <p:ext uri="{BB962C8B-B14F-4D97-AF65-F5344CB8AC3E}">
        <p14:creationId xmlns:p14="http://schemas.microsoft.com/office/powerpoint/2010/main" val="97646083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3D39C14-074B-A64C-BDC0-909A7A680F8C}"/>
              </a:ext>
            </a:extLst>
          </p:cNvPr>
          <p:cNvSpPr>
            <a:spLocks noGrp="1"/>
          </p:cNvSpPr>
          <p:nvPr>
            <p:ph idx="1"/>
          </p:nvPr>
        </p:nvSpPr>
        <p:spPr/>
        <p:txBody>
          <a:bodyPr>
            <a:normAutofit/>
          </a:bodyPr>
          <a:lstStyle/>
          <a:p>
            <a:r>
              <a:rPr lang="en-US" dirty="0"/>
              <a:t>Children are immune – they do not spread COVID-19</a:t>
            </a:r>
          </a:p>
          <a:p>
            <a:r>
              <a:rPr lang="en-US" dirty="0"/>
              <a:t>Children are asymptomatic non-viral shedders</a:t>
            </a:r>
          </a:p>
          <a:p>
            <a:endParaRPr lang="en-US" dirty="0"/>
          </a:p>
        </p:txBody>
      </p:sp>
      <p:sp>
        <p:nvSpPr>
          <p:cNvPr id="4" name="Title 1">
            <a:extLst>
              <a:ext uri="{FF2B5EF4-FFF2-40B4-BE49-F238E27FC236}">
                <a16:creationId xmlns:a16="http://schemas.microsoft.com/office/drawing/2014/main" id="{55F921F6-3B20-F64C-877A-3EDD36226E03}"/>
              </a:ext>
            </a:extLst>
          </p:cNvPr>
          <p:cNvSpPr txBox="1">
            <a:spLocks noGrp="1"/>
          </p:cNvSpPr>
          <p:nvPr>
            <p:ph type="title"/>
          </p:nvPr>
        </p:nvSpPr>
        <p:spPr>
          <a:prstGeom prst="rect">
            <a:avLst/>
          </a:prstGeom>
        </p:spPr>
        <p:txBody>
          <a:bodyPr vert="horz" lIns="91440" tIns="45720" rIns="91440" bIns="45720" rtlCol="0" anchor="b">
            <a:normAutofit fontScale="90000"/>
          </a:bodyPr>
          <a:lst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4400" dirty="0">
                <a:solidFill>
                  <a:schemeClr val="tx1"/>
                </a:solidFill>
              </a:rPr>
              <a:t>Children are NOT vectors for COVID-19</a:t>
            </a:r>
          </a:p>
        </p:txBody>
      </p:sp>
      <p:sp>
        <p:nvSpPr>
          <p:cNvPr id="5" name="Rectangle 4">
            <a:extLst>
              <a:ext uri="{FF2B5EF4-FFF2-40B4-BE49-F238E27FC236}">
                <a16:creationId xmlns:a16="http://schemas.microsoft.com/office/drawing/2014/main" id="{2BF87192-B0C8-5C48-BEF4-AE98A7CA69CC}"/>
              </a:ext>
            </a:extLst>
          </p:cNvPr>
          <p:cNvSpPr/>
          <p:nvPr/>
        </p:nvSpPr>
        <p:spPr>
          <a:xfrm>
            <a:off x="1625600" y="6359324"/>
            <a:ext cx="10566400" cy="430887"/>
          </a:xfrm>
          <a:prstGeom prst="rect">
            <a:avLst/>
          </a:prstGeom>
        </p:spPr>
        <p:txBody>
          <a:bodyPr wrap="square">
            <a:spAutoFit/>
          </a:bodyPr>
          <a:lstStyle/>
          <a:p>
            <a:pPr algn="r"/>
            <a:r>
              <a:rPr lang="en-US" sz="1100" b="1" dirty="0"/>
              <a:t>*Geert</a:t>
            </a:r>
            <a:r>
              <a:rPr lang="en-US" sz="1100" dirty="0"/>
              <a:t> </a:t>
            </a:r>
            <a:r>
              <a:rPr lang="en-US" sz="1100" b="1" dirty="0"/>
              <a:t>Vanden</a:t>
            </a:r>
            <a:r>
              <a:rPr lang="en-US" sz="1100" dirty="0"/>
              <a:t> </a:t>
            </a:r>
            <a:r>
              <a:rPr lang="en-US" sz="1100" b="1" dirty="0" err="1"/>
              <a:t>Bossche</a:t>
            </a:r>
            <a:r>
              <a:rPr lang="en-US" sz="1100" dirty="0"/>
              <a:t>, DMV, PhD, independent virologist and vaccine expert, formerly employed at GAVI and The Bill &amp; Melinda Gates Foundation, sends open call to all authorities, scientists and experts around the world, to whom this concerns: the entire world population.</a:t>
            </a:r>
          </a:p>
        </p:txBody>
      </p:sp>
      <p:sp>
        <p:nvSpPr>
          <p:cNvPr id="6" name="Rectangle 5">
            <a:extLst>
              <a:ext uri="{FF2B5EF4-FFF2-40B4-BE49-F238E27FC236}">
                <a16:creationId xmlns:a16="http://schemas.microsoft.com/office/drawing/2014/main" id="{6FB508DE-AE6B-2842-9DF8-5E4913E0B866}"/>
              </a:ext>
            </a:extLst>
          </p:cNvPr>
          <p:cNvSpPr/>
          <p:nvPr/>
        </p:nvSpPr>
        <p:spPr>
          <a:xfrm>
            <a:off x="5930900" y="3128870"/>
            <a:ext cx="6096000" cy="2893100"/>
          </a:xfrm>
          <a:prstGeom prst="rect">
            <a:avLst/>
          </a:prstGeom>
        </p:spPr>
        <p:txBody>
          <a:bodyPr>
            <a:spAutoFit/>
          </a:bodyPr>
          <a:lstStyle/>
          <a:p>
            <a:pPr algn="r"/>
            <a:r>
              <a:rPr lang="en-US" sz="1400" dirty="0"/>
              <a:t>Dr. Geert Vanden </a:t>
            </a:r>
            <a:r>
              <a:rPr lang="en-US" sz="1400" dirty="0" err="1"/>
              <a:t>Bossche</a:t>
            </a:r>
            <a:r>
              <a:rPr lang="en-US" sz="1400" dirty="0"/>
              <a:t>* writes that children’s innate immunity:</a:t>
            </a:r>
          </a:p>
          <a:p>
            <a:pPr algn="r"/>
            <a:r>
              <a:rPr lang="en-US" sz="1400" dirty="0"/>
              <a:t>“… normally/naturally largely protects them and provides a kind of herd immunity in that it dilutes infectious </a:t>
            </a:r>
            <a:r>
              <a:rPr lang="en-US" sz="1400" dirty="0" err="1"/>
              <a:t>CoV</a:t>
            </a:r>
            <a:r>
              <a:rPr lang="en-US" sz="1400" dirty="0"/>
              <a:t> pressure at the level of the population, whereas mass vaccination turns them into shedders of more infectious variants.”</a:t>
            </a:r>
          </a:p>
          <a:p>
            <a:pPr algn="r"/>
            <a:r>
              <a:rPr lang="en-US" sz="1400" dirty="0"/>
              <a:t> </a:t>
            </a:r>
          </a:p>
          <a:p>
            <a:pPr algn="r"/>
            <a:r>
              <a:rPr lang="en-US" sz="1400" dirty="0"/>
              <a:t>“Children who get COVID-19 develop mild to moderate disease and as a result continue to contribute to herd immunity by developing broad and long-lived immunity.”</a:t>
            </a:r>
          </a:p>
          <a:p>
            <a:pPr algn="r"/>
            <a:endParaRPr lang="en-US" sz="1400" dirty="0"/>
          </a:p>
          <a:p>
            <a:pPr algn="r"/>
            <a:endParaRPr lang="en-US" sz="1400" dirty="0"/>
          </a:p>
          <a:p>
            <a:pPr algn="r"/>
            <a:r>
              <a:rPr lang="en-US" sz="1400" dirty="0"/>
              <a:t>Dr. Klara M. </a:t>
            </a:r>
            <a:r>
              <a:rPr lang="en-US" sz="1400" dirty="0" err="1"/>
              <a:t>Posfay-Barbe</a:t>
            </a:r>
            <a:r>
              <a:rPr lang="en-US" sz="1400" dirty="0"/>
              <a:t> concludes in the journal Pediatrics:</a:t>
            </a:r>
          </a:p>
          <a:p>
            <a:pPr algn="r"/>
            <a:r>
              <a:rPr lang="en-US" sz="1400" dirty="0"/>
              <a:t> “…that children infrequently transmit COVID-19 to adults.”</a:t>
            </a:r>
          </a:p>
        </p:txBody>
      </p:sp>
    </p:spTree>
    <p:extLst>
      <p:ext uri="{BB962C8B-B14F-4D97-AF65-F5344CB8AC3E}">
        <p14:creationId xmlns:p14="http://schemas.microsoft.com/office/powerpoint/2010/main" val="79227561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55F921F6-3B20-F64C-877A-3EDD36226E03}"/>
              </a:ext>
            </a:extLst>
          </p:cNvPr>
          <p:cNvSpPr txBox="1">
            <a:spLocks noGrp="1"/>
          </p:cNvSpPr>
          <p:nvPr>
            <p:ph type="title"/>
          </p:nvPr>
        </p:nvSpPr>
        <p:spPr>
          <a:prstGeom prst="rect">
            <a:avLst/>
          </a:prstGeom>
        </p:spPr>
        <p:txBody>
          <a:bodyPr vert="horz" lIns="91440" tIns="45720" rIns="91440" bIns="45720" rtlCol="0" anchor="b">
            <a:normAutofit fontScale="90000"/>
          </a:bodyPr>
          <a:lst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4400" dirty="0">
                <a:solidFill>
                  <a:schemeClr val="tx1"/>
                </a:solidFill>
              </a:rPr>
              <a:t>Children are NOT vectors for COVID-19 - YET</a:t>
            </a:r>
          </a:p>
        </p:txBody>
      </p:sp>
      <p:sp>
        <p:nvSpPr>
          <p:cNvPr id="7" name="Content Placeholder 2">
            <a:extLst>
              <a:ext uri="{FF2B5EF4-FFF2-40B4-BE49-F238E27FC236}">
                <a16:creationId xmlns:a16="http://schemas.microsoft.com/office/drawing/2014/main" id="{4807CB0A-AA67-BF4D-BF0D-A1E561913CA6}"/>
              </a:ext>
            </a:extLst>
          </p:cNvPr>
          <p:cNvSpPr txBox="1">
            <a:spLocks/>
          </p:cNvSpPr>
          <p:nvPr/>
        </p:nvSpPr>
        <p:spPr>
          <a:xfrm>
            <a:off x="5937840" y="2137982"/>
            <a:ext cx="5884019" cy="4095908"/>
          </a:xfrm>
          <a:prstGeom prst="rect">
            <a:avLst/>
          </a:prstGeom>
        </p:spPr>
        <p:txBody>
          <a:bodyPr vert="horz" lIns="91440" tIns="45720" rIns="91440" bIns="45720" rtlCol="0">
            <a:normAutofit fontScale="925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400" dirty="0"/>
              <a:t>“If vaccinated individuals become infected with the delta variant, they may be sources of SARS-CoV-2 transmission to others.”</a:t>
            </a:r>
          </a:p>
          <a:p>
            <a:endParaRPr lang="en-US" sz="2400" dirty="0"/>
          </a:p>
          <a:p>
            <a:r>
              <a:rPr lang="en-US" sz="2400" dirty="0"/>
              <a:t>“Moreover, in the asymptomatic persons, they uncovered elevated viral loads (29% and 82% respectively) in the unvaccinated and the vaccinated respectively. This suggests that the vaccinated can be infected, harbor, cultivate and transmit the virus readily and can be doing this unknowingly.”</a:t>
            </a:r>
          </a:p>
        </p:txBody>
      </p:sp>
      <p:pic>
        <p:nvPicPr>
          <p:cNvPr id="8" name="Picture 7">
            <a:extLst>
              <a:ext uri="{FF2B5EF4-FFF2-40B4-BE49-F238E27FC236}">
                <a16:creationId xmlns:a16="http://schemas.microsoft.com/office/drawing/2014/main" id="{CC1F01A7-BA6F-3244-A91B-634E45745512}"/>
              </a:ext>
            </a:extLst>
          </p:cNvPr>
          <p:cNvPicPr>
            <a:picLocks noChangeAspect="1"/>
          </p:cNvPicPr>
          <p:nvPr/>
        </p:nvPicPr>
        <p:blipFill>
          <a:blip r:embed="rId2"/>
          <a:stretch>
            <a:fillRect/>
          </a:stretch>
        </p:blipFill>
        <p:spPr>
          <a:xfrm>
            <a:off x="1066815" y="3817683"/>
            <a:ext cx="4174350" cy="1414260"/>
          </a:xfrm>
          <a:prstGeom prst="rect">
            <a:avLst/>
          </a:prstGeom>
        </p:spPr>
      </p:pic>
      <p:pic>
        <p:nvPicPr>
          <p:cNvPr id="9" name="Picture 8">
            <a:extLst>
              <a:ext uri="{FF2B5EF4-FFF2-40B4-BE49-F238E27FC236}">
                <a16:creationId xmlns:a16="http://schemas.microsoft.com/office/drawing/2014/main" id="{78FE1E6E-43C3-7C46-9A54-A4DB0DE0820C}"/>
              </a:ext>
            </a:extLst>
          </p:cNvPr>
          <p:cNvPicPr>
            <a:picLocks noChangeAspect="1"/>
          </p:cNvPicPr>
          <p:nvPr/>
        </p:nvPicPr>
        <p:blipFill>
          <a:blip r:embed="rId3"/>
          <a:stretch>
            <a:fillRect/>
          </a:stretch>
        </p:blipFill>
        <p:spPr>
          <a:xfrm>
            <a:off x="1066815" y="2137982"/>
            <a:ext cx="4174350" cy="1389536"/>
          </a:xfrm>
          <a:prstGeom prst="rect">
            <a:avLst/>
          </a:prstGeom>
        </p:spPr>
      </p:pic>
      <p:sp>
        <p:nvSpPr>
          <p:cNvPr id="10" name="Rectangle 9">
            <a:extLst>
              <a:ext uri="{FF2B5EF4-FFF2-40B4-BE49-F238E27FC236}">
                <a16:creationId xmlns:a16="http://schemas.microsoft.com/office/drawing/2014/main" id="{68498796-69D8-3F4C-98E5-EA9CF683F689}"/>
              </a:ext>
            </a:extLst>
          </p:cNvPr>
          <p:cNvSpPr/>
          <p:nvPr/>
        </p:nvSpPr>
        <p:spPr>
          <a:xfrm>
            <a:off x="1186774" y="6006823"/>
            <a:ext cx="11005226" cy="846386"/>
          </a:xfrm>
          <a:prstGeom prst="rect">
            <a:avLst/>
          </a:prstGeom>
        </p:spPr>
        <p:txBody>
          <a:bodyPr wrap="square">
            <a:spAutoFit/>
          </a:bodyPr>
          <a:lstStyle/>
          <a:p>
            <a:pPr algn="r">
              <a:spcAft>
                <a:spcPts val="600"/>
              </a:spcAft>
            </a:pPr>
            <a:r>
              <a:rPr lang="en-US" sz="1100" dirty="0"/>
              <a:t>Kasen K. </a:t>
            </a:r>
            <a:r>
              <a:rPr lang="en-US" sz="1100" dirty="0" err="1"/>
              <a:t>Riemersma</a:t>
            </a:r>
            <a:r>
              <a:rPr lang="en-US" sz="1100" dirty="0"/>
              <a:t>, </a:t>
            </a:r>
            <a:r>
              <a:rPr lang="en-US" sz="1100" i="1" dirty="0"/>
              <a:t>et al</a:t>
            </a:r>
            <a:r>
              <a:rPr lang="en-US" sz="1100" dirty="0"/>
              <a:t>., Vaccinated and unvaccinated individuals have similar viral loads in communities with a high prevalence of the SARS-CoV-2 delta variant. </a:t>
            </a:r>
            <a:r>
              <a:rPr lang="en-US" sz="1100" dirty="0" err="1"/>
              <a:t>medRxiv</a:t>
            </a:r>
            <a:r>
              <a:rPr lang="en-US" sz="1100" dirty="0"/>
              <a:t> 2021.07.31.21261387; </a:t>
            </a:r>
            <a:r>
              <a:rPr lang="en-US" sz="1100" dirty="0" err="1"/>
              <a:t>doi</a:t>
            </a:r>
            <a:r>
              <a:rPr lang="en-US" sz="1100" dirty="0"/>
              <a:t>: https://doi.org/10.1101/2021.07.31.21261387</a:t>
            </a:r>
          </a:p>
          <a:p>
            <a:pPr algn="r"/>
            <a:r>
              <a:rPr lang="en-US" sz="1100" dirty="0"/>
              <a:t>Kasen K. </a:t>
            </a:r>
            <a:r>
              <a:rPr lang="en-US" sz="1100" dirty="0" err="1"/>
              <a:t>Riemersma</a:t>
            </a:r>
            <a:r>
              <a:rPr lang="en-US" sz="1100" dirty="0"/>
              <a:t> </a:t>
            </a:r>
            <a:r>
              <a:rPr lang="en-US" sz="1100" i="1" dirty="0"/>
              <a:t>et al</a:t>
            </a:r>
            <a:r>
              <a:rPr lang="en-US" sz="1100" dirty="0"/>
              <a:t>., Shedding of Infectious SARS-CoV-2 Despite Vaccination when the Delta Variant is Prevalent - Wisconsin, July 2021. </a:t>
            </a:r>
            <a:r>
              <a:rPr lang="en-US" sz="1100" dirty="0" err="1"/>
              <a:t>medRxiv</a:t>
            </a:r>
            <a:r>
              <a:rPr lang="en-US" sz="1100" dirty="0"/>
              <a:t> 2021.07.31.21261387; </a:t>
            </a:r>
            <a:r>
              <a:rPr lang="en-US" sz="1100" dirty="0" err="1"/>
              <a:t>doi</a:t>
            </a:r>
            <a:r>
              <a:rPr lang="en-US" sz="1100" dirty="0"/>
              <a:t>: https://</a:t>
            </a:r>
            <a:r>
              <a:rPr lang="en-US" sz="1100" dirty="0" err="1"/>
              <a:t>doi.org</a:t>
            </a:r>
            <a:r>
              <a:rPr lang="en-US" sz="1100" dirty="0"/>
              <a:t>/10.1101/2021.07.31.21261387 </a:t>
            </a:r>
          </a:p>
        </p:txBody>
      </p:sp>
    </p:spTree>
    <p:extLst>
      <p:ext uri="{BB962C8B-B14F-4D97-AF65-F5344CB8AC3E}">
        <p14:creationId xmlns:p14="http://schemas.microsoft.com/office/powerpoint/2010/main" val="141610170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CA9E04-E806-CA4A-B3C6-3B54E08D96B8}"/>
              </a:ext>
            </a:extLst>
          </p:cNvPr>
          <p:cNvSpPr>
            <a:spLocks noGrp="1"/>
          </p:cNvSpPr>
          <p:nvPr>
            <p:ph type="title"/>
          </p:nvPr>
        </p:nvSpPr>
        <p:spPr/>
        <p:txBody>
          <a:bodyPr/>
          <a:lstStyle/>
          <a:p>
            <a:r>
              <a:rPr lang="en-US" dirty="0"/>
              <a:t>What problem are we trying to solve?</a:t>
            </a:r>
          </a:p>
        </p:txBody>
      </p:sp>
    </p:spTree>
    <p:extLst>
      <p:ext uri="{BB962C8B-B14F-4D97-AF65-F5344CB8AC3E}">
        <p14:creationId xmlns:p14="http://schemas.microsoft.com/office/powerpoint/2010/main" val="266265217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CA9E04-E806-CA4A-B3C6-3B54E08D96B8}"/>
              </a:ext>
            </a:extLst>
          </p:cNvPr>
          <p:cNvSpPr>
            <a:spLocks noGrp="1"/>
          </p:cNvSpPr>
          <p:nvPr>
            <p:ph type="title"/>
          </p:nvPr>
        </p:nvSpPr>
        <p:spPr/>
        <p:txBody>
          <a:bodyPr/>
          <a:lstStyle/>
          <a:p>
            <a:r>
              <a:rPr lang="en-US" dirty="0"/>
              <a:t>What problem are we trying to solve?</a:t>
            </a:r>
          </a:p>
        </p:txBody>
      </p:sp>
      <p:sp>
        <p:nvSpPr>
          <p:cNvPr id="3" name="Content Placeholder 2">
            <a:extLst>
              <a:ext uri="{FF2B5EF4-FFF2-40B4-BE49-F238E27FC236}">
                <a16:creationId xmlns:a16="http://schemas.microsoft.com/office/drawing/2014/main" id="{8C29538E-ED7F-5046-87FE-1F4FB737D10C}"/>
              </a:ext>
            </a:extLst>
          </p:cNvPr>
          <p:cNvSpPr>
            <a:spLocks noGrp="1"/>
          </p:cNvSpPr>
          <p:nvPr>
            <p:ph idx="1"/>
          </p:nvPr>
        </p:nvSpPr>
        <p:spPr>
          <a:xfrm>
            <a:off x="2589212" y="1540189"/>
            <a:ext cx="8915400" cy="5126830"/>
          </a:xfrm>
        </p:spPr>
        <p:txBody>
          <a:bodyPr>
            <a:noAutofit/>
          </a:bodyPr>
          <a:lstStyle/>
          <a:p>
            <a:r>
              <a:rPr lang="en-US" sz="1500" dirty="0">
                <a:solidFill>
                  <a:schemeClr val="accent5">
                    <a:lumMod val="20000"/>
                    <a:lumOff val="80000"/>
                  </a:schemeClr>
                </a:solidFill>
              </a:rPr>
              <a:t>Protect Children?</a:t>
            </a:r>
            <a:br>
              <a:rPr lang="en-US" sz="1500" dirty="0">
                <a:solidFill>
                  <a:schemeClr val="accent5">
                    <a:lumMod val="20000"/>
                    <a:lumOff val="80000"/>
                  </a:schemeClr>
                </a:solidFill>
              </a:rPr>
            </a:br>
            <a:endParaRPr lang="en-US" sz="1500" dirty="0">
              <a:solidFill>
                <a:schemeClr val="accent5">
                  <a:lumMod val="20000"/>
                  <a:lumOff val="80000"/>
                </a:schemeClr>
              </a:solidFill>
            </a:endParaRPr>
          </a:p>
          <a:p>
            <a:r>
              <a:rPr lang="en-US" sz="1500" dirty="0"/>
              <a:t>Protect Others (families/teachers)?</a:t>
            </a:r>
            <a:br>
              <a:rPr lang="en-US" sz="1500" dirty="0"/>
            </a:br>
            <a:endParaRPr lang="en-US" sz="1500" dirty="0"/>
          </a:p>
          <a:p>
            <a:r>
              <a:rPr lang="en-US" sz="1500" dirty="0">
                <a:solidFill>
                  <a:schemeClr val="accent5">
                    <a:lumMod val="20000"/>
                    <a:lumOff val="80000"/>
                  </a:schemeClr>
                </a:solidFill>
              </a:rPr>
              <a:t>In either case </a:t>
            </a:r>
            <a:r>
              <a:rPr lang="en-US" sz="1500" dirty="0"/>
              <a:t>vaccinating children is unnecessary</a:t>
            </a:r>
            <a:br>
              <a:rPr lang="en-US" sz="1500" dirty="0"/>
            </a:br>
            <a:endParaRPr lang="en-US" sz="1500" dirty="0"/>
          </a:p>
          <a:p>
            <a:pPr lvl="1"/>
            <a:r>
              <a:rPr lang="en-US" sz="1500" dirty="0">
                <a:solidFill>
                  <a:schemeClr val="accent5">
                    <a:lumMod val="20000"/>
                    <a:lumOff val="80000"/>
                  </a:schemeClr>
                </a:solidFill>
              </a:rPr>
              <a:t>Protecting children is unnecessary as they have effectively zero risk from the virus, and by vaccinating miss the opportunity to develop long-lasting herd natural immunity </a:t>
            </a:r>
          </a:p>
          <a:p>
            <a:pPr lvl="1"/>
            <a:r>
              <a:rPr lang="en-US" sz="1500" dirty="0">
                <a:solidFill>
                  <a:schemeClr val="accent5">
                    <a:lumMod val="20000"/>
                    <a:lumOff val="80000"/>
                  </a:schemeClr>
                </a:solidFill>
              </a:rPr>
              <a:t>Immune pressure towards escape variants and perpetuation of the problem, by vaccinating kids. Risk from infection is non-zero.</a:t>
            </a:r>
            <a:br>
              <a:rPr lang="en-US" sz="1500" dirty="0">
                <a:solidFill>
                  <a:schemeClr val="accent5">
                    <a:lumMod val="20000"/>
                    <a:lumOff val="80000"/>
                  </a:schemeClr>
                </a:solidFill>
              </a:rPr>
            </a:br>
            <a:endParaRPr lang="en-US" sz="1500" dirty="0">
              <a:solidFill>
                <a:schemeClr val="accent5">
                  <a:lumMod val="20000"/>
                  <a:lumOff val="80000"/>
                </a:schemeClr>
              </a:solidFill>
            </a:endParaRPr>
          </a:p>
          <a:p>
            <a:pPr lvl="1"/>
            <a:r>
              <a:rPr lang="en-US" sz="1500" dirty="0"/>
              <a:t>Protecting others is unnecessary as they (theoretically) already benefit from the effect of reduced risk of severe outcomes due to injection and boosters (focus of injections should be at-risk populations i.e. to reduce effect of virus, as injections do little to mitigate transmission). </a:t>
            </a:r>
          </a:p>
          <a:p>
            <a:pPr lvl="1"/>
            <a:r>
              <a:rPr lang="en-US" sz="1500" dirty="0"/>
              <a:t>Other tools include natural immunity with support and chemoprophylaxis (for rest of population, as children are not at risk).</a:t>
            </a:r>
          </a:p>
        </p:txBody>
      </p:sp>
    </p:spTree>
    <p:extLst>
      <p:ext uri="{BB962C8B-B14F-4D97-AF65-F5344CB8AC3E}">
        <p14:creationId xmlns:p14="http://schemas.microsoft.com/office/powerpoint/2010/main" val="36883668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40007E-D2A8-F547-9C4F-6767E540BB43}"/>
              </a:ext>
            </a:extLst>
          </p:cNvPr>
          <p:cNvSpPr>
            <a:spLocks noGrp="1"/>
          </p:cNvSpPr>
          <p:nvPr>
            <p:ph type="title"/>
          </p:nvPr>
        </p:nvSpPr>
        <p:spPr/>
        <p:txBody>
          <a:bodyPr/>
          <a:lstStyle/>
          <a:p>
            <a:r>
              <a:rPr lang="en-US" dirty="0"/>
              <a:t>Injections do little to mitigate transmission</a:t>
            </a:r>
          </a:p>
        </p:txBody>
      </p:sp>
      <p:pic>
        <p:nvPicPr>
          <p:cNvPr id="7" name="Picture 6">
            <a:extLst>
              <a:ext uri="{FF2B5EF4-FFF2-40B4-BE49-F238E27FC236}">
                <a16:creationId xmlns:a16="http://schemas.microsoft.com/office/drawing/2014/main" id="{A594E49F-C822-7347-8323-6A49017BD537}"/>
              </a:ext>
            </a:extLst>
          </p:cNvPr>
          <p:cNvPicPr>
            <a:picLocks noChangeAspect="1"/>
          </p:cNvPicPr>
          <p:nvPr/>
        </p:nvPicPr>
        <p:blipFill rotWithShape="1">
          <a:blip r:embed="rId2">
            <a:extLst>
              <a:ext uri="{28A0092B-C50C-407E-A947-70E740481C1C}">
                <a14:useLocalDpi xmlns:a14="http://schemas.microsoft.com/office/drawing/2010/main"/>
              </a:ext>
            </a:extLst>
          </a:blip>
          <a:srcRect/>
          <a:stretch/>
        </p:blipFill>
        <p:spPr>
          <a:xfrm>
            <a:off x="404949" y="2168434"/>
            <a:ext cx="5340461" cy="2072418"/>
          </a:xfrm>
          <a:prstGeom prst="rect">
            <a:avLst/>
          </a:prstGeom>
        </p:spPr>
      </p:pic>
      <p:sp>
        <p:nvSpPr>
          <p:cNvPr id="10" name="Rectangle 9">
            <a:extLst>
              <a:ext uri="{FF2B5EF4-FFF2-40B4-BE49-F238E27FC236}">
                <a16:creationId xmlns:a16="http://schemas.microsoft.com/office/drawing/2014/main" id="{4DCD009F-213E-6149-B38A-D68FDF6ADD94}"/>
              </a:ext>
            </a:extLst>
          </p:cNvPr>
          <p:cNvSpPr/>
          <p:nvPr/>
        </p:nvSpPr>
        <p:spPr>
          <a:xfrm>
            <a:off x="6096000" y="2281313"/>
            <a:ext cx="6096000" cy="3416320"/>
          </a:xfrm>
          <a:prstGeom prst="rect">
            <a:avLst/>
          </a:prstGeom>
        </p:spPr>
        <p:txBody>
          <a:bodyPr>
            <a:spAutoFit/>
          </a:bodyPr>
          <a:lstStyle/>
          <a:p>
            <a:pPr algn="r"/>
            <a:r>
              <a:rPr lang="en-US" dirty="0"/>
              <a:t>“our findings suggest that vaccination is not sufficient to prevent transmission of the delta variant in household settings with prolonged exposures”</a:t>
            </a:r>
          </a:p>
          <a:p>
            <a:pPr algn="r"/>
            <a:endParaRPr lang="en-US" dirty="0"/>
          </a:p>
          <a:p>
            <a:pPr algn="r"/>
            <a:r>
              <a:rPr lang="en-US" dirty="0"/>
              <a:t>“our findings highlight the importance of community studies to characterize the epidemiological phenotype of new SARS-CoV-2 variants in increasingly highly vaccinated populations”</a:t>
            </a:r>
          </a:p>
          <a:p>
            <a:pPr algn="r"/>
            <a:endParaRPr lang="en-US" dirty="0"/>
          </a:p>
          <a:p>
            <a:pPr algn="r"/>
            <a:r>
              <a:rPr lang="en-US" dirty="0"/>
              <a:t>“the delta variant continues to cause a high burden of cases even in countries with high vaccination coverage”</a:t>
            </a:r>
          </a:p>
        </p:txBody>
      </p:sp>
    </p:spTree>
    <p:extLst>
      <p:ext uri="{BB962C8B-B14F-4D97-AF65-F5344CB8AC3E}">
        <p14:creationId xmlns:p14="http://schemas.microsoft.com/office/powerpoint/2010/main" val="421439772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972579-3431-1F45-8519-A9904D485491}"/>
              </a:ext>
            </a:extLst>
          </p:cNvPr>
          <p:cNvSpPr>
            <a:spLocks noGrp="1"/>
          </p:cNvSpPr>
          <p:nvPr>
            <p:ph type="title"/>
          </p:nvPr>
        </p:nvSpPr>
        <p:spPr/>
        <p:txBody>
          <a:bodyPr>
            <a:normAutofit/>
          </a:bodyPr>
          <a:lstStyle/>
          <a:p>
            <a:r>
              <a:rPr lang="en-US" dirty="0"/>
              <a:t>Other tools include natural immunity with support and chemoprophylaxis</a:t>
            </a:r>
          </a:p>
        </p:txBody>
      </p:sp>
      <p:graphicFrame>
        <p:nvGraphicFramePr>
          <p:cNvPr id="4" name="Content Placeholder 2">
            <a:extLst>
              <a:ext uri="{FF2B5EF4-FFF2-40B4-BE49-F238E27FC236}">
                <a16:creationId xmlns:a16="http://schemas.microsoft.com/office/drawing/2014/main" id="{2164043A-3E64-8E42-A9EC-A46F65638F5C}"/>
              </a:ext>
            </a:extLst>
          </p:cNvPr>
          <p:cNvGraphicFramePr>
            <a:graphicFrameLocks noGrp="1"/>
          </p:cNvGraphicFramePr>
          <p:nvPr>
            <p:ph idx="1"/>
            <p:extLst>
              <p:ext uri="{D42A27DB-BD31-4B8C-83A1-F6EECF244321}">
                <p14:modId xmlns:p14="http://schemas.microsoft.com/office/powerpoint/2010/main" val="917626145"/>
              </p:ext>
            </p:extLst>
          </p:nvPr>
        </p:nvGraphicFramePr>
        <p:xfrm>
          <a:off x="1794897" y="2222983"/>
          <a:ext cx="8987404" cy="365394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58754245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id="{8D44E099-FC66-4167-A593-8F6FBB5EE0E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 y="228600"/>
            <a:ext cx="2851523" cy="6638625"/>
            <a:chOff x="2487613" y="285750"/>
            <a:chExt cx="2428875" cy="5654676"/>
          </a:xfrm>
        </p:grpSpPr>
        <p:sp>
          <p:nvSpPr>
            <p:cNvPr id="12" name="Freeform 11">
              <a:extLst>
                <a:ext uri="{FF2B5EF4-FFF2-40B4-BE49-F238E27FC236}">
                  <a16:creationId xmlns:a16="http://schemas.microsoft.com/office/drawing/2014/main" id="{47171E04-FEC4-4208-A619-A786E423488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13" name="Freeform 12">
              <a:extLst>
                <a:ext uri="{FF2B5EF4-FFF2-40B4-BE49-F238E27FC236}">
                  <a16:creationId xmlns:a16="http://schemas.microsoft.com/office/drawing/2014/main" id="{F3DE8019-884E-41C9-A54C-AC668CA526D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14" name="Freeform 13">
              <a:extLst>
                <a:ext uri="{FF2B5EF4-FFF2-40B4-BE49-F238E27FC236}">
                  <a16:creationId xmlns:a16="http://schemas.microsoft.com/office/drawing/2014/main" id="{462C1647-5880-4037-8FCE-16E1F646C08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15" name="Freeform 14">
              <a:extLst>
                <a:ext uri="{FF2B5EF4-FFF2-40B4-BE49-F238E27FC236}">
                  <a16:creationId xmlns:a16="http://schemas.microsoft.com/office/drawing/2014/main" id="{C91082BE-FDAA-4A80-88B6-C5F5AD0C29D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16" name="Freeform 15">
              <a:extLst>
                <a:ext uri="{FF2B5EF4-FFF2-40B4-BE49-F238E27FC236}">
                  <a16:creationId xmlns:a16="http://schemas.microsoft.com/office/drawing/2014/main" id="{059FE918-3CB9-43E6-8025-22A9C21C48D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17" name="Freeform 16">
              <a:extLst>
                <a:ext uri="{FF2B5EF4-FFF2-40B4-BE49-F238E27FC236}">
                  <a16:creationId xmlns:a16="http://schemas.microsoft.com/office/drawing/2014/main" id="{E30464D7-34FF-42C8-8686-C3A865E90C6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18" name="Freeform 17">
              <a:extLst>
                <a:ext uri="{FF2B5EF4-FFF2-40B4-BE49-F238E27FC236}">
                  <a16:creationId xmlns:a16="http://schemas.microsoft.com/office/drawing/2014/main" id="{07281894-7888-434B-BC17-FB67B4879C6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19" name="Freeform 18">
              <a:extLst>
                <a:ext uri="{FF2B5EF4-FFF2-40B4-BE49-F238E27FC236}">
                  <a16:creationId xmlns:a16="http://schemas.microsoft.com/office/drawing/2014/main" id="{7CDF6636-2EE5-4477-B1E7-136C9B4F3C4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20" name="Freeform 19">
              <a:extLst>
                <a:ext uri="{FF2B5EF4-FFF2-40B4-BE49-F238E27FC236}">
                  <a16:creationId xmlns:a16="http://schemas.microsoft.com/office/drawing/2014/main" id="{6A01C238-0F7D-4DF5-A879-32902000892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21" name="Freeform 20">
              <a:extLst>
                <a:ext uri="{FF2B5EF4-FFF2-40B4-BE49-F238E27FC236}">
                  <a16:creationId xmlns:a16="http://schemas.microsoft.com/office/drawing/2014/main" id="{AA10B8D3-BE6D-40AB-BA54-12C4758E58B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22" name="Freeform 21">
              <a:extLst>
                <a:ext uri="{FF2B5EF4-FFF2-40B4-BE49-F238E27FC236}">
                  <a16:creationId xmlns:a16="http://schemas.microsoft.com/office/drawing/2014/main" id="{4CD8C1DF-88C2-4F11-AA23-36D5B5BD3B2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23" name="Freeform 22">
              <a:extLst>
                <a:ext uri="{FF2B5EF4-FFF2-40B4-BE49-F238E27FC236}">
                  <a16:creationId xmlns:a16="http://schemas.microsoft.com/office/drawing/2014/main" id="{9AF01696-99FF-4093-938A-38D0C722329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25" name="Group 24">
            <a:extLst>
              <a:ext uri="{FF2B5EF4-FFF2-40B4-BE49-F238E27FC236}">
                <a16:creationId xmlns:a16="http://schemas.microsoft.com/office/drawing/2014/main" id="{629FAB3C-6A93-4306-8525-B9FC787B15F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7224" y="-786"/>
            <a:ext cx="2356675" cy="6854040"/>
            <a:chOff x="6627813" y="194833"/>
            <a:chExt cx="1952625" cy="5678918"/>
          </a:xfrm>
        </p:grpSpPr>
        <p:sp>
          <p:nvSpPr>
            <p:cNvPr id="26" name="Freeform 27">
              <a:extLst>
                <a:ext uri="{FF2B5EF4-FFF2-40B4-BE49-F238E27FC236}">
                  <a16:creationId xmlns:a16="http://schemas.microsoft.com/office/drawing/2014/main" id="{8838005D-B3A9-4E56-9BFB-3DD99E4BBB1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27" name="Freeform 28">
              <a:extLst>
                <a:ext uri="{FF2B5EF4-FFF2-40B4-BE49-F238E27FC236}">
                  <a16:creationId xmlns:a16="http://schemas.microsoft.com/office/drawing/2014/main" id="{6450237E-A2DE-4BA3-AF9F-06399E5CF1D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28" name="Freeform 29">
              <a:extLst>
                <a:ext uri="{FF2B5EF4-FFF2-40B4-BE49-F238E27FC236}">
                  <a16:creationId xmlns:a16="http://schemas.microsoft.com/office/drawing/2014/main" id="{A643E849-3FBA-4248-B0DF-9D6737E232C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29" name="Freeform 30">
              <a:extLst>
                <a:ext uri="{FF2B5EF4-FFF2-40B4-BE49-F238E27FC236}">
                  <a16:creationId xmlns:a16="http://schemas.microsoft.com/office/drawing/2014/main" id="{231C0782-59AA-4C4F-8B86-85102F701A7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30" name="Freeform 31">
              <a:extLst>
                <a:ext uri="{FF2B5EF4-FFF2-40B4-BE49-F238E27FC236}">
                  <a16:creationId xmlns:a16="http://schemas.microsoft.com/office/drawing/2014/main" id="{E19975F5-4F93-41BF-9A6D-1E6CFDFF1DC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31" name="Freeform 32">
              <a:extLst>
                <a:ext uri="{FF2B5EF4-FFF2-40B4-BE49-F238E27FC236}">
                  <a16:creationId xmlns:a16="http://schemas.microsoft.com/office/drawing/2014/main" id="{AE6458FC-D3D9-469F-A8FB-0431BD156B8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32" name="Freeform 33">
              <a:extLst>
                <a:ext uri="{FF2B5EF4-FFF2-40B4-BE49-F238E27FC236}">
                  <a16:creationId xmlns:a16="http://schemas.microsoft.com/office/drawing/2014/main" id="{90B9693F-2248-4DB8-A528-52C13C636F8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33" name="Freeform 34">
              <a:extLst>
                <a:ext uri="{FF2B5EF4-FFF2-40B4-BE49-F238E27FC236}">
                  <a16:creationId xmlns:a16="http://schemas.microsoft.com/office/drawing/2014/main" id="{11CC5E15-09A8-41A0-930D-434F7D8D6F9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34" name="Freeform 35">
              <a:extLst>
                <a:ext uri="{FF2B5EF4-FFF2-40B4-BE49-F238E27FC236}">
                  <a16:creationId xmlns:a16="http://schemas.microsoft.com/office/drawing/2014/main" id="{B5566C56-67EC-43D7-A3D2-3CCBEDAFC60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35" name="Freeform 36">
              <a:extLst>
                <a:ext uri="{FF2B5EF4-FFF2-40B4-BE49-F238E27FC236}">
                  <a16:creationId xmlns:a16="http://schemas.microsoft.com/office/drawing/2014/main" id="{CF74AC36-5E17-4D3B-A93B-1645741EBF8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36" name="Freeform 37">
              <a:extLst>
                <a:ext uri="{FF2B5EF4-FFF2-40B4-BE49-F238E27FC236}">
                  <a16:creationId xmlns:a16="http://schemas.microsoft.com/office/drawing/2014/main" id="{39818481-D2FB-4507-B11D-8C6342ACF49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37" name="Freeform 38">
              <a:extLst>
                <a:ext uri="{FF2B5EF4-FFF2-40B4-BE49-F238E27FC236}">
                  <a16:creationId xmlns:a16="http://schemas.microsoft.com/office/drawing/2014/main" id="{E996F5F0-3979-44D1-9AE3-1251DA5D2FC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39" name="Rectangle 38">
            <a:extLst>
              <a:ext uri="{FF2B5EF4-FFF2-40B4-BE49-F238E27FC236}">
                <a16:creationId xmlns:a16="http://schemas.microsoft.com/office/drawing/2014/main" id="{05C469C2-FE8F-491E-9139-7E7F8BB381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41" name="Freeform 6">
            <a:extLst>
              <a:ext uri="{FF2B5EF4-FFF2-40B4-BE49-F238E27FC236}">
                <a16:creationId xmlns:a16="http://schemas.microsoft.com/office/drawing/2014/main" id="{6538C979-F14E-4C6B-BE04-38CC5D7C13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useBgFill="1">
        <p:nvSpPr>
          <p:cNvPr id="43" name="Rectangle 42">
            <a:extLst>
              <a:ext uri="{FF2B5EF4-FFF2-40B4-BE49-F238E27FC236}">
                <a16:creationId xmlns:a16="http://schemas.microsoft.com/office/drawing/2014/main" id="{9EF1AC42-C382-4343-9924-4790B346D0E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86"/>
            <a:ext cx="12192000" cy="685403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5" descr="Close-up unopened pill packets">
            <a:extLst>
              <a:ext uri="{FF2B5EF4-FFF2-40B4-BE49-F238E27FC236}">
                <a16:creationId xmlns:a16="http://schemas.microsoft.com/office/drawing/2014/main" id="{11D4D2D4-1E66-A34D-B2EE-CEADA4D075A5}"/>
              </a:ext>
            </a:extLst>
          </p:cNvPr>
          <p:cNvPicPr>
            <a:picLocks noChangeAspect="1"/>
          </p:cNvPicPr>
          <p:nvPr/>
        </p:nvPicPr>
        <p:blipFill rotWithShape="1">
          <a:blip r:embed="rId2">
            <a:duotone>
              <a:schemeClr val="bg2">
                <a:shade val="45000"/>
                <a:satMod val="135000"/>
              </a:schemeClr>
              <a:prstClr val="white"/>
            </a:duotone>
            <a:alphaModFix amt="40000"/>
            <a:extLst>
              <a:ext uri="{28A0092B-C50C-407E-A947-70E740481C1C}">
                <a14:useLocalDpi xmlns:a14="http://schemas.microsoft.com/office/drawing/2010/main"/>
              </a:ext>
            </a:extLst>
          </a:blip>
          <a:srcRect/>
          <a:stretch/>
        </p:blipFill>
        <p:spPr>
          <a:xfrm>
            <a:off x="20" y="10"/>
            <a:ext cx="9968438" cy="6857990"/>
          </a:xfrm>
          <a:custGeom>
            <a:avLst/>
            <a:gdLst/>
            <a:ahLst/>
            <a:cxnLst/>
            <a:rect l="l" t="t" r="r" b="b"/>
            <a:pathLst>
              <a:path w="9968458" h="6858000">
                <a:moveTo>
                  <a:pt x="0" y="0"/>
                </a:moveTo>
                <a:lnTo>
                  <a:pt x="5439857" y="0"/>
                </a:lnTo>
                <a:lnTo>
                  <a:pt x="5458054" y="18202"/>
                </a:lnTo>
                <a:cubicBezTo>
                  <a:pt x="5667424" y="227618"/>
                  <a:pt x="6504903" y="1065283"/>
                  <a:pt x="9854818" y="4415942"/>
                </a:cubicBezTo>
                <a:cubicBezTo>
                  <a:pt x="10006338" y="4567496"/>
                  <a:pt x="10006338" y="4817889"/>
                  <a:pt x="9854818" y="4969443"/>
                </a:cubicBezTo>
                <a:cubicBezTo>
                  <a:pt x="9854818" y="4969443"/>
                  <a:pt x="9854818" y="4969443"/>
                  <a:pt x="7967712" y="6856969"/>
                </a:cubicBezTo>
                <a:lnTo>
                  <a:pt x="7966681" y="6858000"/>
                </a:lnTo>
                <a:lnTo>
                  <a:pt x="0" y="6858000"/>
                </a:lnTo>
                <a:close/>
              </a:path>
            </a:pathLst>
          </a:custGeom>
          <a:ln>
            <a:solidFill>
              <a:schemeClr val="tx2">
                <a:lumMod val="20000"/>
                <a:lumOff val="80000"/>
              </a:schemeClr>
            </a:solidFill>
          </a:ln>
        </p:spPr>
      </p:pic>
      <p:grpSp>
        <p:nvGrpSpPr>
          <p:cNvPr id="45" name="Group 44">
            <a:extLst>
              <a:ext uri="{FF2B5EF4-FFF2-40B4-BE49-F238E27FC236}">
                <a16:creationId xmlns:a16="http://schemas.microsoft.com/office/drawing/2014/main" id="{75C3640C-42C4-4034-B16B-107A48F678E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 y="228600"/>
            <a:ext cx="2851523" cy="6638625"/>
            <a:chOff x="2487613" y="285750"/>
            <a:chExt cx="2428875" cy="5654676"/>
          </a:xfrm>
        </p:grpSpPr>
        <p:sp>
          <p:nvSpPr>
            <p:cNvPr id="46" name="Freeform 11">
              <a:extLst>
                <a:ext uri="{FF2B5EF4-FFF2-40B4-BE49-F238E27FC236}">
                  <a16:creationId xmlns:a16="http://schemas.microsoft.com/office/drawing/2014/main" id="{1AD94B94-D1F1-45F3-8AD7-DB3AAC943DB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47" name="Freeform 12">
              <a:extLst>
                <a:ext uri="{FF2B5EF4-FFF2-40B4-BE49-F238E27FC236}">
                  <a16:creationId xmlns:a16="http://schemas.microsoft.com/office/drawing/2014/main" id="{71E305DE-6CBF-4D84-90C8-FE6E69E84A2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48" name="Freeform 13">
              <a:extLst>
                <a:ext uri="{FF2B5EF4-FFF2-40B4-BE49-F238E27FC236}">
                  <a16:creationId xmlns:a16="http://schemas.microsoft.com/office/drawing/2014/main" id="{0293232F-9E99-4F2C-8310-46F07B6561F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49" name="Freeform 14">
              <a:extLst>
                <a:ext uri="{FF2B5EF4-FFF2-40B4-BE49-F238E27FC236}">
                  <a16:creationId xmlns:a16="http://schemas.microsoft.com/office/drawing/2014/main" id="{31B5FCB2-4163-4E25-8D49-6C71717474D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50" name="Freeform 15">
              <a:extLst>
                <a:ext uri="{FF2B5EF4-FFF2-40B4-BE49-F238E27FC236}">
                  <a16:creationId xmlns:a16="http://schemas.microsoft.com/office/drawing/2014/main" id="{EEC7BFB7-D9D8-47EB-98B0-EE4606906BC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51" name="Freeform 16">
              <a:extLst>
                <a:ext uri="{FF2B5EF4-FFF2-40B4-BE49-F238E27FC236}">
                  <a16:creationId xmlns:a16="http://schemas.microsoft.com/office/drawing/2014/main" id="{145A44D0-D678-470A-83D0-9A2F4AA3BE3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52" name="Freeform 17">
              <a:extLst>
                <a:ext uri="{FF2B5EF4-FFF2-40B4-BE49-F238E27FC236}">
                  <a16:creationId xmlns:a16="http://schemas.microsoft.com/office/drawing/2014/main" id="{97BE648C-BC8E-46C8-8A11-70F6F2E1B6E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53" name="Freeform 18">
              <a:extLst>
                <a:ext uri="{FF2B5EF4-FFF2-40B4-BE49-F238E27FC236}">
                  <a16:creationId xmlns:a16="http://schemas.microsoft.com/office/drawing/2014/main" id="{C385F3B2-2AF2-4F3F-ABA5-408CFE81BD7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54" name="Freeform 19">
              <a:extLst>
                <a:ext uri="{FF2B5EF4-FFF2-40B4-BE49-F238E27FC236}">
                  <a16:creationId xmlns:a16="http://schemas.microsoft.com/office/drawing/2014/main" id="{E943B5A5-4422-4100-9BC1-9C96824AFEA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55" name="Freeform 20">
              <a:extLst>
                <a:ext uri="{FF2B5EF4-FFF2-40B4-BE49-F238E27FC236}">
                  <a16:creationId xmlns:a16="http://schemas.microsoft.com/office/drawing/2014/main" id="{3691DA2B-1891-40FF-AFCC-E8831616149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56" name="Freeform 21">
              <a:extLst>
                <a:ext uri="{FF2B5EF4-FFF2-40B4-BE49-F238E27FC236}">
                  <a16:creationId xmlns:a16="http://schemas.microsoft.com/office/drawing/2014/main" id="{F43ADE5C-1EBF-483C-AD66-4A6AA161F46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57" name="Freeform 22">
              <a:extLst>
                <a:ext uri="{FF2B5EF4-FFF2-40B4-BE49-F238E27FC236}">
                  <a16:creationId xmlns:a16="http://schemas.microsoft.com/office/drawing/2014/main" id="{0354F6C2-DDC4-459B-A0E3-DDE5D0A0A43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59" name="Group 58">
            <a:extLst>
              <a:ext uri="{FF2B5EF4-FFF2-40B4-BE49-F238E27FC236}">
                <a16:creationId xmlns:a16="http://schemas.microsoft.com/office/drawing/2014/main" id="{CB45CAED-0133-4D99-99F1-2AB6EE77B11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7224" y="-786"/>
            <a:ext cx="2356675" cy="6854040"/>
            <a:chOff x="6627813" y="194833"/>
            <a:chExt cx="1952625" cy="5678918"/>
          </a:xfrm>
        </p:grpSpPr>
        <p:sp>
          <p:nvSpPr>
            <p:cNvPr id="60" name="Freeform 27">
              <a:extLst>
                <a:ext uri="{FF2B5EF4-FFF2-40B4-BE49-F238E27FC236}">
                  <a16:creationId xmlns:a16="http://schemas.microsoft.com/office/drawing/2014/main" id="{B0D05DA5-278A-4442-94AF-D1E3F296145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61" name="Freeform 28">
              <a:extLst>
                <a:ext uri="{FF2B5EF4-FFF2-40B4-BE49-F238E27FC236}">
                  <a16:creationId xmlns:a16="http://schemas.microsoft.com/office/drawing/2014/main" id="{D4FB32C2-B59B-4A0C-86A0-9D19859C03B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62" name="Freeform 29">
              <a:extLst>
                <a:ext uri="{FF2B5EF4-FFF2-40B4-BE49-F238E27FC236}">
                  <a16:creationId xmlns:a16="http://schemas.microsoft.com/office/drawing/2014/main" id="{3341F2FB-2DFE-4F47-9E1F-7502BB7C528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63" name="Freeform 30">
              <a:extLst>
                <a:ext uri="{FF2B5EF4-FFF2-40B4-BE49-F238E27FC236}">
                  <a16:creationId xmlns:a16="http://schemas.microsoft.com/office/drawing/2014/main" id="{A03E0897-F064-44F9-9B00-9C80D875BC3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64" name="Freeform 31">
              <a:extLst>
                <a:ext uri="{FF2B5EF4-FFF2-40B4-BE49-F238E27FC236}">
                  <a16:creationId xmlns:a16="http://schemas.microsoft.com/office/drawing/2014/main" id="{F3281880-2D58-48B2-A393-E3CF2D3E14A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65" name="Freeform 32">
              <a:extLst>
                <a:ext uri="{FF2B5EF4-FFF2-40B4-BE49-F238E27FC236}">
                  <a16:creationId xmlns:a16="http://schemas.microsoft.com/office/drawing/2014/main" id="{DA48F59A-D555-47F7-AE54-9B5A00990E9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66" name="Freeform 33">
              <a:extLst>
                <a:ext uri="{FF2B5EF4-FFF2-40B4-BE49-F238E27FC236}">
                  <a16:creationId xmlns:a16="http://schemas.microsoft.com/office/drawing/2014/main" id="{378629CA-3AEE-4544-8EC1-7FBD93D2931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67" name="Freeform 34">
              <a:extLst>
                <a:ext uri="{FF2B5EF4-FFF2-40B4-BE49-F238E27FC236}">
                  <a16:creationId xmlns:a16="http://schemas.microsoft.com/office/drawing/2014/main" id="{49AAA048-58C4-42DA-8FA1-CA4FD26B2F6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68" name="Freeform 35">
              <a:extLst>
                <a:ext uri="{FF2B5EF4-FFF2-40B4-BE49-F238E27FC236}">
                  <a16:creationId xmlns:a16="http://schemas.microsoft.com/office/drawing/2014/main" id="{DB422A75-6BC5-4A85-B11E-72D0249A5E3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69" name="Freeform 36">
              <a:extLst>
                <a:ext uri="{FF2B5EF4-FFF2-40B4-BE49-F238E27FC236}">
                  <a16:creationId xmlns:a16="http://schemas.microsoft.com/office/drawing/2014/main" id="{BB8FD0AD-A7E8-4544-B6CC-0E18AAD6DA6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70" name="Freeform 37">
              <a:extLst>
                <a:ext uri="{FF2B5EF4-FFF2-40B4-BE49-F238E27FC236}">
                  <a16:creationId xmlns:a16="http://schemas.microsoft.com/office/drawing/2014/main" id="{4701B929-85E6-4C18-B16D-A3E8FFA356D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71" name="Freeform 38">
              <a:extLst>
                <a:ext uri="{FF2B5EF4-FFF2-40B4-BE49-F238E27FC236}">
                  <a16:creationId xmlns:a16="http://schemas.microsoft.com/office/drawing/2014/main" id="{EBB866E4-1358-4023-AF8F-3AF2AADF5C8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3" name="Rectangle 72">
            <a:extLst>
              <a:ext uri="{FF2B5EF4-FFF2-40B4-BE49-F238E27FC236}">
                <a16:creationId xmlns:a16="http://schemas.microsoft.com/office/drawing/2014/main" id="{F7311CBE-8DD5-466B-9593-91DECC2B03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75" name="Freeform 33">
            <a:extLst>
              <a:ext uri="{FF2B5EF4-FFF2-40B4-BE49-F238E27FC236}">
                <a16:creationId xmlns:a16="http://schemas.microsoft.com/office/drawing/2014/main" id="{5579D04F-2C22-4E91-9DF1-519B960124C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pic>
        <p:nvPicPr>
          <p:cNvPr id="5" name="Picture 4" descr="Close-up unopened pill packets">
            <a:extLst>
              <a:ext uri="{FF2B5EF4-FFF2-40B4-BE49-F238E27FC236}">
                <a16:creationId xmlns:a16="http://schemas.microsoft.com/office/drawing/2014/main" id="{9713DEDE-6662-46E8-AF0D-D65557369A34}"/>
              </a:ext>
            </a:extLst>
          </p:cNvPr>
          <p:cNvPicPr>
            <a:picLocks noChangeAspect="1"/>
          </p:cNvPicPr>
          <p:nvPr/>
        </p:nvPicPr>
        <p:blipFill rotWithShape="1">
          <a:blip r:embed="rId3">
            <a:duotone>
              <a:schemeClr val="bg2">
                <a:shade val="45000"/>
                <a:satMod val="135000"/>
              </a:schemeClr>
              <a:prstClr val="white"/>
            </a:duotone>
            <a:alphaModFix amt="40000"/>
            <a:extLst>
              <a:ext uri="{28A0092B-C50C-407E-A947-70E740481C1C}">
                <a14:useLocalDpi xmlns:a14="http://schemas.microsoft.com/office/drawing/2010/main"/>
              </a:ext>
            </a:extLst>
          </a:blip>
          <a:srcRect/>
          <a:stretch/>
        </p:blipFill>
        <p:spPr>
          <a:xfrm>
            <a:off x="5433901" y="-5957"/>
            <a:ext cx="6754922" cy="6858000"/>
          </a:xfrm>
          <a:custGeom>
            <a:avLst/>
            <a:gdLst/>
            <a:ahLst/>
            <a:cxnLst/>
            <a:rect l="l" t="t" r="r" b="b"/>
            <a:pathLst>
              <a:path w="6754922" h="6858000">
                <a:moveTo>
                  <a:pt x="0" y="0"/>
                </a:moveTo>
                <a:lnTo>
                  <a:pt x="6754922" y="0"/>
                </a:lnTo>
                <a:lnTo>
                  <a:pt x="6754922" y="6858000"/>
                </a:lnTo>
                <a:lnTo>
                  <a:pt x="2538735" y="6858000"/>
                </a:lnTo>
                <a:lnTo>
                  <a:pt x="2760007" y="6636680"/>
                </a:lnTo>
                <a:cubicBezTo>
                  <a:pt x="4420917" y="4975400"/>
                  <a:pt x="4420917" y="4975400"/>
                  <a:pt x="4420917" y="4975400"/>
                </a:cubicBezTo>
                <a:cubicBezTo>
                  <a:pt x="4572437" y="4823846"/>
                  <a:pt x="4572437" y="4573453"/>
                  <a:pt x="4420917" y="4421899"/>
                </a:cubicBezTo>
                <a:cubicBezTo>
                  <a:pt x="1071002" y="1071240"/>
                  <a:pt x="233523" y="233575"/>
                  <a:pt x="24153" y="24159"/>
                </a:cubicBezTo>
                <a:close/>
              </a:path>
            </a:pathLst>
          </a:custGeom>
          <a:ln>
            <a:noFill/>
          </a:ln>
        </p:spPr>
      </p:pic>
      <p:sp>
        <p:nvSpPr>
          <p:cNvPr id="2" name="Title 1">
            <a:extLst>
              <a:ext uri="{FF2B5EF4-FFF2-40B4-BE49-F238E27FC236}">
                <a16:creationId xmlns:a16="http://schemas.microsoft.com/office/drawing/2014/main" id="{DF5C6DF7-174A-3B4A-B095-BBE8F921BAB5}"/>
              </a:ext>
            </a:extLst>
          </p:cNvPr>
          <p:cNvSpPr>
            <a:spLocks noGrp="1"/>
          </p:cNvSpPr>
          <p:nvPr>
            <p:ph type="title"/>
          </p:nvPr>
        </p:nvSpPr>
        <p:spPr>
          <a:xfrm>
            <a:off x="2589213" y="2514600"/>
            <a:ext cx="8915399" cy="2262781"/>
          </a:xfrm>
        </p:spPr>
        <p:txBody>
          <a:bodyPr vert="horz" lIns="91440" tIns="45720" rIns="91440" bIns="45720" rtlCol="0" anchor="b">
            <a:normAutofit/>
          </a:bodyPr>
          <a:lstStyle/>
          <a:p>
            <a:r>
              <a:rPr lang="en-US" sz="5400"/>
              <a:t>Off-label re-purposed drug effectiveness</a:t>
            </a:r>
          </a:p>
        </p:txBody>
      </p:sp>
    </p:spTree>
    <p:extLst>
      <p:ext uri="{BB962C8B-B14F-4D97-AF65-F5344CB8AC3E}">
        <p14:creationId xmlns:p14="http://schemas.microsoft.com/office/powerpoint/2010/main" val="3448995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7C12CD-93AC-774D-B058-658784722C4D}"/>
              </a:ext>
            </a:extLst>
          </p:cNvPr>
          <p:cNvSpPr>
            <a:spLocks noGrp="1"/>
          </p:cNvSpPr>
          <p:nvPr>
            <p:ph type="title"/>
          </p:nvPr>
        </p:nvSpPr>
        <p:spPr/>
        <p:txBody>
          <a:bodyPr/>
          <a:lstStyle/>
          <a:p>
            <a:r>
              <a:rPr lang="en-US" dirty="0" err="1"/>
              <a:t>ie</a:t>
            </a:r>
            <a:r>
              <a:rPr lang="en-US" dirty="0"/>
              <a:t>: Ivermectin</a:t>
            </a:r>
          </a:p>
        </p:txBody>
      </p:sp>
      <p:sp>
        <p:nvSpPr>
          <p:cNvPr id="4" name="Content Placeholder 2">
            <a:extLst>
              <a:ext uri="{FF2B5EF4-FFF2-40B4-BE49-F238E27FC236}">
                <a16:creationId xmlns:a16="http://schemas.microsoft.com/office/drawing/2014/main" id="{7BB19BD3-0A40-C449-B89F-CE4983F6FD3A}"/>
              </a:ext>
            </a:extLst>
          </p:cNvPr>
          <p:cNvSpPr>
            <a:spLocks noGrp="1"/>
          </p:cNvSpPr>
          <p:nvPr>
            <p:ph idx="1"/>
          </p:nvPr>
        </p:nvSpPr>
        <p:spPr/>
        <p:txBody>
          <a:bodyPr anchor="ctr">
            <a:normAutofit fontScale="92500" lnSpcReduction="10000"/>
          </a:bodyPr>
          <a:lstStyle/>
          <a:p>
            <a:r>
              <a:rPr lang="en-US" sz="2000" dirty="0">
                <a:solidFill>
                  <a:schemeClr val="tx1"/>
                </a:solidFill>
              </a:rPr>
              <a:t>Ivermectin is an anti-parasitic medicine whose discovery won the Nobel Prize in 2015 for its impacts in ridding large parts of the globe of parasitic diseases via distribution of over 3.7 billion doses within public health campaigns since 1987.</a:t>
            </a:r>
          </a:p>
          <a:p>
            <a:endParaRPr lang="en-US" sz="2000" dirty="0">
              <a:solidFill>
                <a:schemeClr val="tx1"/>
              </a:solidFill>
            </a:endParaRPr>
          </a:p>
          <a:p>
            <a:r>
              <a:rPr lang="en-US" sz="2000" dirty="0">
                <a:solidFill>
                  <a:schemeClr val="tx1"/>
                </a:solidFill>
              </a:rPr>
              <a:t>Safety profile is exceedingly good.</a:t>
            </a:r>
          </a:p>
          <a:p>
            <a:endParaRPr lang="en-US" sz="2000" dirty="0">
              <a:solidFill>
                <a:schemeClr val="tx1"/>
              </a:solidFill>
            </a:endParaRPr>
          </a:p>
          <a:p>
            <a:r>
              <a:rPr lang="en-US" sz="2000" dirty="0">
                <a:solidFill>
                  <a:schemeClr val="tx1"/>
                </a:solidFill>
              </a:rPr>
              <a:t>Since 2012, numerous in-vitro studies began to report highly potent anti-viral effects against a diverse array of viruses, including SARS-CoV-2 along with numerous anti-inflammatory and immuno-modulating effects.</a:t>
            </a:r>
          </a:p>
        </p:txBody>
      </p:sp>
    </p:spTree>
    <p:extLst>
      <p:ext uri="{BB962C8B-B14F-4D97-AF65-F5344CB8AC3E}">
        <p14:creationId xmlns:p14="http://schemas.microsoft.com/office/powerpoint/2010/main" val="192632785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534389-665E-5C4F-83BE-4958583477A9}"/>
              </a:ext>
            </a:extLst>
          </p:cNvPr>
          <p:cNvSpPr>
            <a:spLocks noGrp="1"/>
          </p:cNvSpPr>
          <p:nvPr>
            <p:ph type="title"/>
          </p:nvPr>
        </p:nvSpPr>
        <p:spPr/>
        <p:txBody>
          <a:bodyPr/>
          <a:lstStyle/>
          <a:p>
            <a:r>
              <a:rPr lang="en-US" dirty="0"/>
              <a:t>Many studies have been done…</a:t>
            </a:r>
          </a:p>
        </p:txBody>
      </p:sp>
      <p:pic>
        <p:nvPicPr>
          <p:cNvPr id="5" name="Content Placeholder 4">
            <a:extLst>
              <a:ext uri="{FF2B5EF4-FFF2-40B4-BE49-F238E27FC236}">
                <a16:creationId xmlns:a16="http://schemas.microsoft.com/office/drawing/2014/main" id="{18B91275-5070-FF46-BD42-3E78CD463EFB}"/>
              </a:ext>
            </a:extLst>
          </p:cNvPr>
          <p:cNvPicPr>
            <a:picLocks noGrp="1" noChangeAspect="1"/>
          </p:cNvPicPr>
          <p:nvPr>
            <p:ph idx="1"/>
          </p:nvPr>
        </p:nvPicPr>
        <p:blipFill rotWithShape="1">
          <a:blip r:embed="rId2">
            <a:extLst>
              <a:ext uri="{28A0092B-C50C-407E-A947-70E740481C1C}">
                <a14:useLocalDpi xmlns:a14="http://schemas.microsoft.com/office/drawing/2010/main"/>
              </a:ext>
            </a:extLst>
          </a:blip>
          <a:srcRect/>
          <a:stretch/>
        </p:blipFill>
        <p:spPr>
          <a:xfrm>
            <a:off x="3722856" y="2133600"/>
            <a:ext cx="6648113" cy="3778250"/>
          </a:xfrm>
          <a:prstGeom prst="rect">
            <a:avLst/>
          </a:prstGeom>
        </p:spPr>
      </p:pic>
      <p:pic>
        <p:nvPicPr>
          <p:cNvPr id="6" name="Content Placeholder 4">
            <a:extLst>
              <a:ext uri="{FF2B5EF4-FFF2-40B4-BE49-F238E27FC236}">
                <a16:creationId xmlns:a16="http://schemas.microsoft.com/office/drawing/2014/main" id="{005023EB-2912-2849-B16E-ED3776EFB4B9}"/>
              </a:ext>
            </a:extLst>
          </p:cNvPr>
          <p:cNvPicPr>
            <a:picLocks noChangeAspect="1"/>
          </p:cNvPicPr>
          <p:nvPr/>
        </p:nvPicPr>
        <p:blipFill rotWithShape="1">
          <a:blip r:embed="rId3">
            <a:extLst>
              <a:ext uri="{28A0092B-C50C-407E-A947-70E740481C1C}">
                <a14:useLocalDpi xmlns:a14="http://schemas.microsoft.com/office/drawing/2010/main"/>
              </a:ext>
            </a:extLst>
          </a:blip>
          <a:srcRect/>
          <a:stretch/>
        </p:blipFill>
        <p:spPr>
          <a:xfrm>
            <a:off x="6708030" y="6248400"/>
            <a:ext cx="5483969" cy="598515"/>
          </a:xfrm>
          <a:prstGeom prst="rect">
            <a:avLst/>
          </a:prstGeom>
        </p:spPr>
      </p:pic>
    </p:spTree>
    <p:extLst>
      <p:ext uri="{BB962C8B-B14F-4D97-AF65-F5344CB8AC3E}">
        <p14:creationId xmlns:p14="http://schemas.microsoft.com/office/powerpoint/2010/main" val="316458694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a:blip r:embed="rId2">
            <a:duotone>
              <a:schemeClr val="bg2">
                <a:shade val="48000"/>
                <a:hueMod val="106000"/>
                <a:satMod val="140000"/>
                <a:lumMod val="42000"/>
              </a:schemeClr>
              <a:schemeClr val="bg2">
                <a:tint val="98000"/>
                <a:hueMod val="92000"/>
                <a:satMod val="220000"/>
                <a:lumMod val="90000"/>
              </a:schemeClr>
            </a:duotone>
          </a:blip>
          <a:stretch/>
        </a:blip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0BDDF711-42CB-47A8-9658-8B1FD82FB648}"/>
              </a:ext>
            </a:extLst>
          </p:cNvPr>
          <p:cNvPicPr>
            <a:picLocks noChangeAspect="1"/>
          </p:cNvPicPr>
          <p:nvPr/>
        </p:nvPicPr>
        <p:blipFill rotWithShape="1">
          <a:blip r:embed="rId3">
            <a:alphaModFix/>
            <a:extLst>
              <a:ext uri="{28A0092B-C50C-407E-A947-70E740481C1C}">
                <a14:useLocalDpi xmlns:a14="http://schemas.microsoft.com/office/drawing/2010/main"/>
              </a:ext>
            </a:extLst>
          </a:blip>
          <a:srcRect/>
          <a:stretch/>
        </p:blipFill>
        <p:spPr>
          <a:xfrm>
            <a:off x="-2" y="0"/>
            <a:ext cx="12188389" cy="6857990"/>
          </a:xfrm>
          <a:prstGeom prst="rect">
            <a:avLst/>
          </a:prstGeom>
        </p:spPr>
      </p:pic>
      <p:sp>
        <p:nvSpPr>
          <p:cNvPr id="2" name="Title 1">
            <a:extLst>
              <a:ext uri="{FF2B5EF4-FFF2-40B4-BE49-F238E27FC236}">
                <a16:creationId xmlns:a16="http://schemas.microsoft.com/office/drawing/2014/main" id="{85C0BC56-67AA-9344-B36B-A8252BA71176}"/>
              </a:ext>
            </a:extLst>
          </p:cNvPr>
          <p:cNvSpPr>
            <a:spLocks noGrp="1"/>
          </p:cNvSpPr>
          <p:nvPr>
            <p:ph type="title"/>
          </p:nvPr>
        </p:nvSpPr>
        <p:spPr>
          <a:xfrm>
            <a:off x="6094193" y="736600"/>
            <a:ext cx="5838389" cy="1206500"/>
          </a:xfrm>
        </p:spPr>
        <p:txBody>
          <a:bodyPr vert="horz" lIns="91440" tIns="45720" rIns="91440" bIns="45720" rtlCol="0" anchor="b">
            <a:normAutofit/>
          </a:bodyPr>
          <a:lstStyle/>
          <a:p>
            <a:pPr algn="ctr"/>
            <a:r>
              <a:rPr lang="en-US" sz="1600" dirty="0">
                <a:solidFill>
                  <a:schemeClr val="bg1"/>
                </a:solidFill>
              </a:rPr>
              <a:t>Nature is non-linear – and so should we be with our approaches to COVID-19 care.</a:t>
            </a:r>
            <a:br>
              <a:rPr lang="en-US" sz="1600" dirty="0">
                <a:solidFill>
                  <a:schemeClr val="bg1"/>
                </a:solidFill>
              </a:rPr>
            </a:br>
            <a:br>
              <a:rPr lang="en-US" sz="1600" dirty="0">
                <a:solidFill>
                  <a:schemeClr val="bg1"/>
                </a:solidFill>
              </a:rPr>
            </a:br>
            <a:r>
              <a:rPr lang="en-US" sz="1600" b="1" dirty="0">
                <a:solidFill>
                  <a:schemeClr val="bg1"/>
                </a:solidFill>
              </a:rPr>
              <a:t>The way forward commands CAUTION and cooperation.</a:t>
            </a:r>
          </a:p>
        </p:txBody>
      </p:sp>
    </p:spTree>
    <p:extLst>
      <p:ext uri="{BB962C8B-B14F-4D97-AF65-F5344CB8AC3E}">
        <p14:creationId xmlns:p14="http://schemas.microsoft.com/office/powerpoint/2010/main" val="168208621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534389-665E-5C4F-83BE-4958583477A9}"/>
              </a:ext>
            </a:extLst>
          </p:cNvPr>
          <p:cNvSpPr>
            <a:spLocks noGrp="1"/>
          </p:cNvSpPr>
          <p:nvPr>
            <p:ph type="title"/>
          </p:nvPr>
        </p:nvSpPr>
        <p:spPr/>
        <p:txBody>
          <a:bodyPr>
            <a:normAutofit/>
          </a:bodyPr>
          <a:lstStyle/>
          <a:p>
            <a:r>
              <a:rPr lang="en-US" dirty="0"/>
              <a:t>Effectiveness of Ivermectin in COVID-19 treatment protocol: PROVEN</a:t>
            </a:r>
          </a:p>
        </p:txBody>
      </p:sp>
      <p:pic>
        <p:nvPicPr>
          <p:cNvPr id="6" name="Content Placeholder 4">
            <a:extLst>
              <a:ext uri="{FF2B5EF4-FFF2-40B4-BE49-F238E27FC236}">
                <a16:creationId xmlns:a16="http://schemas.microsoft.com/office/drawing/2014/main" id="{005023EB-2912-2849-B16E-ED3776EFB4B9}"/>
              </a:ext>
            </a:extLst>
          </p:cNvPr>
          <p:cNvPicPr>
            <a:picLocks noChangeAspect="1"/>
          </p:cNvPicPr>
          <p:nvPr/>
        </p:nvPicPr>
        <p:blipFill rotWithShape="1">
          <a:blip r:embed="rId2">
            <a:extLst>
              <a:ext uri="{28A0092B-C50C-407E-A947-70E740481C1C}">
                <a14:useLocalDpi xmlns:a14="http://schemas.microsoft.com/office/drawing/2010/main"/>
              </a:ext>
            </a:extLst>
          </a:blip>
          <a:srcRect/>
          <a:stretch/>
        </p:blipFill>
        <p:spPr>
          <a:xfrm>
            <a:off x="6708030" y="6248400"/>
            <a:ext cx="5483969" cy="598515"/>
          </a:xfrm>
          <a:prstGeom prst="rect">
            <a:avLst/>
          </a:prstGeom>
        </p:spPr>
      </p:pic>
      <p:pic>
        <p:nvPicPr>
          <p:cNvPr id="7" name="Content Placeholder 6">
            <a:extLst>
              <a:ext uri="{FF2B5EF4-FFF2-40B4-BE49-F238E27FC236}">
                <a16:creationId xmlns:a16="http://schemas.microsoft.com/office/drawing/2014/main" id="{5AAB4B2A-6982-C64C-9686-E11663B109A2}"/>
              </a:ext>
            </a:extLst>
          </p:cNvPr>
          <p:cNvPicPr>
            <a:picLocks noGrp="1" noChangeAspect="1"/>
          </p:cNvPicPr>
          <p:nvPr>
            <p:ph idx="1"/>
          </p:nvPr>
        </p:nvPicPr>
        <p:blipFill>
          <a:blip r:embed="rId3"/>
          <a:stretch>
            <a:fillRect/>
          </a:stretch>
        </p:blipFill>
        <p:spPr>
          <a:xfrm>
            <a:off x="4271118" y="2133600"/>
            <a:ext cx="5551589" cy="3778250"/>
          </a:xfrm>
          <a:prstGeom prst="rect">
            <a:avLst/>
          </a:prstGeom>
        </p:spPr>
      </p:pic>
      <p:pic>
        <p:nvPicPr>
          <p:cNvPr id="8" name="Content Placeholder 4">
            <a:extLst>
              <a:ext uri="{FF2B5EF4-FFF2-40B4-BE49-F238E27FC236}">
                <a16:creationId xmlns:a16="http://schemas.microsoft.com/office/drawing/2014/main" id="{4DD37991-BBBF-2248-9B22-A0EEB1AB6AED}"/>
              </a:ext>
            </a:extLst>
          </p:cNvPr>
          <p:cNvPicPr>
            <a:picLocks noChangeAspect="1"/>
          </p:cNvPicPr>
          <p:nvPr/>
        </p:nvPicPr>
        <p:blipFill rotWithShape="1">
          <a:blip r:embed="rId4">
            <a:extLst>
              <a:ext uri="{28A0092B-C50C-407E-A947-70E740481C1C}">
                <a14:useLocalDpi xmlns:a14="http://schemas.microsoft.com/office/drawing/2010/main"/>
              </a:ext>
            </a:extLst>
          </a:blip>
          <a:srcRect/>
          <a:stretch/>
        </p:blipFill>
        <p:spPr>
          <a:xfrm>
            <a:off x="10033552" y="3786638"/>
            <a:ext cx="1951445" cy="1108740"/>
          </a:xfrm>
          <a:prstGeom prst="rect">
            <a:avLst/>
          </a:prstGeom>
        </p:spPr>
      </p:pic>
      <p:pic>
        <p:nvPicPr>
          <p:cNvPr id="9" name="Picture 8">
            <a:extLst>
              <a:ext uri="{FF2B5EF4-FFF2-40B4-BE49-F238E27FC236}">
                <a16:creationId xmlns:a16="http://schemas.microsoft.com/office/drawing/2014/main" id="{C651B288-299B-EC45-83BE-B0C63C104BE3}"/>
              </a:ext>
            </a:extLst>
          </p:cNvPr>
          <p:cNvPicPr>
            <a:picLocks noChangeAspect="1"/>
          </p:cNvPicPr>
          <p:nvPr/>
        </p:nvPicPr>
        <p:blipFill rotWithShape="1">
          <a:blip r:embed="rId5">
            <a:extLst>
              <a:ext uri="{28A0092B-C50C-407E-A947-70E740481C1C}">
                <a14:useLocalDpi xmlns:a14="http://schemas.microsoft.com/office/drawing/2010/main"/>
              </a:ext>
            </a:extLst>
          </a:blip>
          <a:srcRect/>
          <a:stretch/>
        </p:blipFill>
        <p:spPr>
          <a:xfrm>
            <a:off x="10033552" y="2693740"/>
            <a:ext cx="1951446" cy="850900"/>
          </a:xfrm>
          <a:prstGeom prst="rect">
            <a:avLst/>
          </a:prstGeom>
        </p:spPr>
      </p:pic>
      <p:pic>
        <p:nvPicPr>
          <p:cNvPr id="10" name="Picture 9">
            <a:extLst>
              <a:ext uri="{FF2B5EF4-FFF2-40B4-BE49-F238E27FC236}">
                <a16:creationId xmlns:a16="http://schemas.microsoft.com/office/drawing/2014/main" id="{7275B8DD-2256-FE4D-9653-D2634BEF5B1D}"/>
              </a:ext>
            </a:extLst>
          </p:cNvPr>
          <p:cNvPicPr>
            <a:picLocks noChangeAspect="1"/>
          </p:cNvPicPr>
          <p:nvPr/>
        </p:nvPicPr>
        <p:blipFill rotWithShape="1">
          <a:blip r:embed="rId6">
            <a:extLst>
              <a:ext uri="{28A0092B-C50C-407E-A947-70E740481C1C}">
                <a14:useLocalDpi xmlns:a14="http://schemas.microsoft.com/office/drawing/2010/main"/>
              </a:ext>
            </a:extLst>
          </a:blip>
          <a:srcRect/>
          <a:stretch/>
        </p:blipFill>
        <p:spPr>
          <a:xfrm>
            <a:off x="10033554" y="1358258"/>
            <a:ext cx="1951445" cy="1093483"/>
          </a:xfrm>
          <a:prstGeom prst="rect">
            <a:avLst/>
          </a:prstGeom>
        </p:spPr>
      </p:pic>
      <p:pic>
        <p:nvPicPr>
          <p:cNvPr id="11" name="Picture 10">
            <a:extLst>
              <a:ext uri="{FF2B5EF4-FFF2-40B4-BE49-F238E27FC236}">
                <a16:creationId xmlns:a16="http://schemas.microsoft.com/office/drawing/2014/main" id="{2A274C4E-9806-6C4B-8129-A04C2642C621}"/>
              </a:ext>
            </a:extLst>
          </p:cNvPr>
          <p:cNvPicPr>
            <a:picLocks noChangeAspect="1"/>
          </p:cNvPicPr>
          <p:nvPr/>
        </p:nvPicPr>
        <p:blipFill rotWithShape="1">
          <a:blip r:embed="rId7">
            <a:extLst>
              <a:ext uri="{28A0092B-C50C-407E-A947-70E740481C1C}">
                <a14:useLocalDpi xmlns:a14="http://schemas.microsoft.com/office/drawing/2010/main"/>
              </a:ext>
            </a:extLst>
          </a:blip>
          <a:srcRect/>
          <a:stretch/>
        </p:blipFill>
        <p:spPr>
          <a:xfrm>
            <a:off x="10033552" y="5109068"/>
            <a:ext cx="1952124" cy="831807"/>
          </a:xfrm>
          <a:prstGeom prst="rect">
            <a:avLst/>
          </a:prstGeom>
        </p:spPr>
      </p:pic>
      <p:pic>
        <p:nvPicPr>
          <p:cNvPr id="13" name="Picture 12">
            <a:extLst>
              <a:ext uri="{FF2B5EF4-FFF2-40B4-BE49-F238E27FC236}">
                <a16:creationId xmlns:a16="http://schemas.microsoft.com/office/drawing/2014/main" id="{8432F5A5-7235-A444-A42D-E7AACA224334}"/>
              </a:ext>
            </a:extLst>
          </p:cNvPr>
          <p:cNvPicPr>
            <a:picLocks noChangeAspect="1"/>
          </p:cNvPicPr>
          <p:nvPr/>
        </p:nvPicPr>
        <p:blipFill rotWithShape="1">
          <a:blip r:embed="rId8">
            <a:extLst>
              <a:ext uri="{28A0092B-C50C-407E-A947-70E740481C1C}">
                <a14:useLocalDpi xmlns:a14="http://schemas.microsoft.com/office/drawing/2010/main"/>
              </a:ext>
            </a:extLst>
          </a:blip>
          <a:srcRect/>
          <a:stretch/>
        </p:blipFill>
        <p:spPr>
          <a:xfrm>
            <a:off x="715501" y="2379118"/>
            <a:ext cx="3307584" cy="635382"/>
          </a:xfrm>
          <a:prstGeom prst="rect">
            <a:avLst/>
          </a:prstGeom>
        </p:spPr>
      </p:pic>
      <p:pic>
        <p:nvPicPr>
          <p:cNvPr id="15" name="Picture 14">
            <a:extLst>
              <a:ext uri="{FF2B5EF4-FFF2-40B4-BE49-F238E27FC236}">
                <a16:creationId xmlns:a16="http://schemas.microsoft.com/office/drawing/2014/main" id="{D4A677A7-C4E0-7246-B823-49159CBCCA60}"/>
              </a:ext>
            </a:extLst>
          </p:cNvPr>
          <p:cNvPicPr>
            <a:picLocks noChangeAspect="1"/>
          </p:cNvPicPr>
          <p:nvPr/>
        </p:nvPicPr>
        <p:blipFill rotWithShape="1">
          <a:blip r:embed="rId9">
            <a:extLst>
              <a:ext uri="{28A0092B-C50C-407E-A947-70E740481C1C}">
                <a14:useLocalDpi xmlns:a14="http://schemas.microsoft.com/office/drawing/2010/main"/>
              </a:ext>
            </a:extLst>
          </a:blip>
          <a:srcRect/>
          <a:stretch/>
        </p:blipFill>
        <p:spPr>
          <a:xfrm>
            <a:off x="738931" y="3312374"/>
            <a:ext cx="3260724" cy="752008"/>
          </a:xfrm>
          <a:prstGeom prst="rect">
            <a:avLst/>
          </a:prstGeom>
        </p:spPr>
      </p:pic>
      <p:pic>
        <p:nvPicPr>
          <p:cNvPr id="17" name="Picture 16">
            <a:extLst>
              <a:ext uri="{FF2B5EF4-FFF2-40B4-BE49-F238E27FC236}">
                <a16:creationId xmlns:a16="http://schemas.microsoft.com/office/drawing/2014/main" id="{9C7EFC4E-A13E-F84C-B034-A119DE129343}"/>
              </a:ext>
            </a:extLst>
          </p:cNvPr>
          <p:cNvPicPr>
            <a:picLocks noChangeAspect="1"/>
          </p:cNvPicPr>
          <p:nvPr/>
        </p:nvPicPr>
        <p:blipFill rotWithShape="1">
          <a:blip r:embed="rId10">
            <a:extLst>
              <a:ext uri="{28A0092B-C50C-407E-A947-70E740481C1C}">
                <a14:useLocalDpi xmlns:a14="http://schemas.microsoft.com/office/drawing/2010/main"/>
              </a:ext>
            </a:extLst>
          </a:blip>
          <a:srcRect/>
          <a:stretch/>
        </p:blipFill>
        <p:spPr>
          <a:xfrm>
            <a:off x="1946365" y="4276820"/>
            <a:ext cx="1775641" cy="2440656"/>
          </a:xfrm>
          <a:prstGeom prst="rect">
            <a:avLst/>
          </a:prstGeom>
        </p:spPr>
      </p:pic>
    </p:spTree>
    <p:extLst>
      <p:ext uri="{BB962C8B-B14F-4D97-AF65-F5344CB8AC3E}">
        <p14:creationId xmlns:p14="http://schemas.microsoft.com/office/powerpoint/2010/main" val="139171593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54E9DF-4E09-1041-961A-8F692DBE0EA3}"/>
              </a:ext>
            </a:extLst>
          </p:cNvPr>
          <p:cNvSpPr>
            <a:spLocks noGrp="1"/>
          </p:cNvSpPr>
          <p:nvPr>
            <p:ph type="title"/>
          </p:nvPr>
        </p:nvSpPr>
        <p:spPr>
          <a:xfrm>
            <a:off x="2592925" y="624110"/>
            <a:ext cx="8911687" cy="1585690"/>
          </a:xfrm>
        </p:spPr>
        <p:txBody>
          <a:bodyPr>
            <a:normAutofit fontScale="90000"/>
          </a:bodyPr>
          <a:lstStyle/>
          <a:p>
            <a:r>
              <a:rPr lang="en-US" dirty="0">
                <a:solidFill>
                  <a:schemeClr val="tx1"/>
                </a:solidFill>
              </a:rPr>
              <a:t>Potential dangers associated with injecting children with COVID-19 products as seen in VAERS </a:t>
            </a:r>
            <a:endParaRPr lang="en-US" dirty="0"/>
          </a:p>
        </p:txBody>
      </p:sp>
    </p:spTree>
    <p:extLst>
      <p:ext uri="{BB962C8B-B14F-4D97-AF65-F5344CB8AC3E}">
        <p14:creationId xmlns:p14="http://schemas.microsoft.com/office/powerpoint/2010/main" val="250373634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54E9DF-4E09-1041-961A-8F692DBE0EA3}"/>
              </a:ext>
            </a:extLst>
          </p:cNvPr>
          <p:cNvSpPr>
            <a:spLocks noGrp="1"/>
          </p:cNvSpPr>
          <p:nvPr>
            <p:ph type="title"/>
          </p:nvPr>
        </p:nvSpPr>
        <p:spPr>
          <a:xfrm>
            <a:off x="2592925" y="624110"/>
            <a:ext cx="8911687" cy="1635764"/>
          </a:xfrm>
        </p:spPr>
        <p:txBody>
          <a:bodyPr>
            <a:normAutofit fontScale="90000"/>
          </a:bodyPr>
          <a:lstStyle/>
          <a:p>
            <a:r>
              <a:rPr lang="en-US" dirty="0">
                <a:solidFill>
                  <a:schemeClr val="tx1"/>
                </a:solidFill>
              </a:rPr>
              <a:t>Accelerated clinical trials – children &lt; 12 not included = NO SAFETY DATA for small children = NO PREDICTABILITY OF OUTCOME</a:t>
            </a:r>
            <a:endParaRPr lang="en-US" dirty="0"/>
          </a:p>
        </p:txBody>
      </p:sp>
      <p:sp>
        <p:nvSpPr>
          <p:cNvPr id="3" name="TextBox 2">
            <a:extLst>
              <a:ext uri="{FF2B5EF4-FFF2-40B4-BE49-F238E27FC236}">
                <a16:creationId xmlns:a16="http://schemas.microsoft.com/office/drawing/2014/main" id="{9AD34F06-0123-D94E-AF2C-4BBC22F41C5D}"/>
              </a:ext>
            </a:extLst>
          </p:cNvPr>
          <p:cNvSpPr txBox="1"/>
          <p:nvPr/>
        </p:nvSpPr>
        <p:spPr>
          <a:xfrm>
            <a:off x="6884925" y="6451601"/>
            <a:ext cx="5307076" cy="406400"/>
          </a:xfrm>
          <a:prstGeom prst="rect">
            <a:avLst/>
          </a:prstGeom>
        </p:spPr>
        <p:txBody>
          <a:bodyPr vert="horz" lIns="91440" tIns="45720" rIns="91440" bIns="45720" rtlCol="0">
            <a:normAutofit fontScale="92500"/>
          </a:bodyPr>
          <a:lstStyle/>
          <a:p>
            <a:pPr>
              <a:spcBef>
                <a:spcPts val="1000"/>
              </a:spcBef>
              <a:buClr>
                <a:schemeClr val="accent1"/>
              </a:buClr>
            </a:pPr>
            <a:r>
              <a:rPr lang="en-US" dirty="0">
                <a:solidFill>
                  <a:schemeClr val="tx1">
                    <a:lumMod val="75000"/>
                    <a:lumOff val="25000"/>
                  </a:schemeClr>
                </a:solidFill>
              </a:rPr>
              <a:t>*https://</a:t>
            </a:r>
            <a:r>
              <a:rPr lang="en-US" dirty="0" err="1">
                <a:solidFill>
                  <a:schemeClr val="tx1">
                    <a:lumMod val="75000"/>
                    <a:lumOff val="25000"/>
                  </a:schemeClr>
                </a:solidFill>
              </a:rPr>
              <a:t>coronavirus.jhu.edu</a:t>
            </a:r>
            <a:r>
              <a:rPr lang="en-US" dirty="0">
                <a:solidFill>
                  <a:schemeClr val="tx1">
                    <a:lumMod val="75000"/>
                    <a:lumOff val="25000"/>
                  </a:schemeClr>
                </a:solidFill>
              </a:rPr>
              <a:t>/vaccines/timeline</a:t>
            </a:r>
          </a:p>
        </p:txBody>
      </p:sp>
      <p:pic>
        <p:nvPicPr>
          <p:cNvPr id="4" name="Picture 3">
            <a:extLst>
              <a:ext uri="{FF2B5EF4-FFF2-40B4-BE49-F238E27FC236}">
                <a16:creationId xmlns:a16="http://schemas.microsoft.com/office/drawing/2014/main" id="{7513978B-BC55-9F49-AAE2-54AB595D914A}"/>
              </a:ext>
            </a:extLst>
          </p:cNvPr>
          <p:cNvPicPr>
            <a:picLocks noChangeAspect="1"/>
          </p:cNvPicPr>
          <p:nvPr/>
        </p:nvPicPr>
        <p:blipFill>
          <a:blip r:embed="rId2"/>
          <a:stretch>
            <a:fillRect/>
          </a:stretch>
        </p:blipFill>
        <p:spPr>
          <a:xfrm>
            <a:off x="4299503" y="2280752"/>
            <a:ext cx="7405791" cy="3178956"/>
          </a:xfrm>
          <a:prstGeom prst="rect">
            <a:avLst/>
          </a:prstGeom>
        </p:spPr>
      </p:pic>
      <p:sp>
        <p:nvSpPr>
          <p:cNvPr id="5" name="Rectangle 4">
            <a:extLst>
              <a:ext uri="{FF2B5EF4-FFF2-40B4-BE49-F238E27FC236}">
                <a16:creationId xmlns:a16="http://schemas.microsoft.com/office/drawing/2014/main" id="{766A3444-5B83-3449-AABA-0F37A4F1F88D}"/>
              </a:ext>
            </a:extLst>
          </p:cNvPr>
          <p:cNvSpPr/>
          <p:nvPr/>
        </p:nvSpPr>
        <p:spPr>
          <a:xfrm>
            <a:off x="816522" y="5519201"/>
            <a:ext cx="11016156" cy="738664"/>
          </a:xfrm>
          <a:prstGeom prst="rect">
            <a:avLst/>
          </a:prstGeom>
        </p:spPr>
        <p:txBody>
          <a:bodyPr wrap="none">
            <a:spAutoFit/>
          </a:bodyPr>
          <a:lstStyle/>
          <a:p>
            <a:pPr algn="ctr"/>
            <a:r>
              <a:rPr lang="en-US" sz="1400" b="1" dirty="0"/>
              <a:t>   Phase I 		           -&gt; 		 Phase II 		                             -&gt; 		Phase III</a:t>
            </a:r>
          </a:p>
          <a:p>
            <a:pPr algn="ctr"/>
            <a:endParaRPr lang="en-US" sz="1400" b="1" dirty="0"/>
          </a:p>
          <a:p>
            <a:pPr algn="ctr"/>
            <a:r>
              <a:rPr lang="en-US" sz="1400" b="1" dirty="0"/>
              <a:t>Safety, Dosing, and Immune Responses -&gt; Assessment of Safety and Immune Responses -&gt; Assessment of Safety and Efficacy</a:t>
            </a:r>
          </a:p>
        </p:txBody>
      </p:sp>
    </p:spTree>
    <p:extLst>
      <p:ext uri="{BB962C8B-B14F-4D97-AF65-F5344CB8AC3E}">
        <p14:creationId xmlns:p14="http://schemas.microsoft.com/office/powerpoint/2010/main" val="161435630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54E9DF-4E09-1041-961A-8F692DBE0EA3}"/>
              </a:ext>
            </a:extLst>
          </p:cNvPr>
          <p:cNvSpPr>
            <a:spLocks noGrp="1"/>
          </p:cNvSpPr>
          <p:nvPr>
            <p:ph type="title"/>
          </p:nvPr>
        </p:nvSpPr>
        <p:spPr>
          <a:xfrm>
            <a:off x="2592925" y="624110"/>
            <a:ext cx="8911687" cy="1635764"/>
          </a:xfrm>
        </p:spPr>
        <p:txBody>
          <a:bodyPr>
            <a:normAutofit/>
          </a:bodyPr>
          <a:lstStyle/>
          <a:p>
            <a:r>
              <a:rPr lang="en-US" dirty="0"/>
              <a:t>exclusion criteria list of Phase III Pfizer trial NCT04368728 and NCT04713553 </a:t>
            </a:r>
          </a:p>
        </p:txBody>
      </p:sp>
      <p:pic>
        <p:nvPicPr>
          <p:cNvPr id="3" name="Picture 2">
            <a:extLst>
              <a:ext uri="{FF2B5EF4-FFF2-40B4-BE49-F238E27FC236}">
                <a16:creationId xmlns:a16="http://schemas.microsoft.com/office/drawing/2014/main" id="{445142DC-7F9E-7C4D-A2A0-C2A1899564B8}"/>
              </a:ext>
            </a:extLst>
          </p:cNvPr>
          <p:cNvPicPr>
            <a:picLocks noChangeAspect="1"/>
          </p:cNvPicPr>
          <p:nvPr/>
        </p:nvPicPr>
        <p:blipFill>
          <a:blip r:embed="rId2"/>
          <a:stretch>
            <a:fillRect/>
          </a:stretch>
        </p:blipFill>
        <p:spPr>
          <a:xfrm>
            <a:off x="4330701" y="3976661"/>
            <a:ext cx="7831747" cy="2139631"/>
          </a:xfrm>
          <a:prstGeom prst="rect">
            <a:avLst/>
          </a:prstGeom>
        </p:spPr>
      </p:pic>
      <p:pic>
        <p:nvPicPr>
          <p:cNvPr id="4" name="Picture 3">
            <a:extLst>
              <a:ext uri="{FF2B5EF4-FFF2-40B4-BE49-F238E27FC236}">
                <a16:creationId xmlns:a16="http://schemas.microsoft.com/office/drawing/2014/main" id="{D7F3A032-3F41-ED4F-BFFA-C08ADB4CB7D7}"/>
              </a:ext>
            </a:extLst>
          </p:cNvPr>
          <p:cNvPicPr>
            <a:picLocks noChangeAspect="1"/>
          </p:cNvPicPr>
          <p:nvPr/>
        </p:nvPicPr>
        <p:blipFill>
          <a:blip r:embed="rId3"/>
          <a:stretch>
            <a:fillRect/>
          </a:stretch>
        </p:blipFill>
        <p:spPr>
          <a:xfrm>
            <a:off x="421507" y="4050190"/>
            <a:ext cx="3909194" cy="1410061"/>
          </a:xfrm>
          <a:prstGeom prst="rect">
            <a:avLst/>
          </a:prstGeom>
        </p:spPr>
      </p:pic>
      <p:sp>
        <p:nvSpPr>
          <p:cNvPr id="5" name="TextBox 4">
            <a:extLst>
              <a:ext uri="{FF2B5EF4-FFF2-40B4-BE49-F238E27FC236}">
                <a16:creationId xmlns:a16="http://schemas.microsoft.com/office/drawing/2014/main" id="{677F0240-F1A5-4942-8C8B-96BCD9A3D1CD}"/>
              </a:ext>
            </a:extLst>
          </p:cNvPr>
          <p:cNvSpPr txBox="1"/>
          <p:nvPr/>
        </p:nvSpPr>
        <p:spPr>
          <a:xfrm>
            <a:off x="574766" y="6270943"/>
            <a:ext cx="11042468" cy="369332"/>
          </a:xfrm>
          <a:prstGeom prst="rect">
            <a:avLst/>
          </a:prstGeom>
          <a:noFill/>
        </p:spPr>
        <p:txBody>
          <a:bodyPr wrap="square" rtlCol="0">
            <a:spAutoFit/>
          </a:bodyPr>
          <a:lstStyle/>
          <a:p>
            <a:pPr algn="r"/>
            <a:r>
              <a:rPr lang="en-US" dirty="0"/>
              <a:t>The ‘safety’ studies lasted &lt;5 months and children &lt; 13 years of age were NOT INCLUDED.</a:t>
            </a:r>
          </a:p>
        </p:txBody>
      </p:sp>
      <p:pic>
        <p:nvPicPr>
          <p:cNvPr id="6" name="Picture 5">
            <a:extLst>
              <a:ext uri="{FF2B5EF4-FFF2-40B4-BE49-F238E27FC236}">
                <a16:creationId xmlns:a16="http://schemas.microsoft.com/office/drawing/2014/main" id="{F13CC3D7-59A4-D148-B7B3-F6464F4E5090}"/>
              </a:ext>
            </a:extLst>
          </p:cNvPr>
          <p:cNvPicPr>
            <a:picLocks noChangeAspect="1"/>
          </p:cNvPicPr>
          <p:nvPr/>
        </p:nvPicPr>
        <p:blipFill>
          <a:blip r:embed="rId4"/>
          <a:stretch>
            <a:fillRect/>
          </a:stretch>
        </p:blipFill>
        <p:spPr>
          <a:xfrm>
            <a:off x="4330701" y="1956516"/>
            <a:ext cx="7861299" cy="1865494"/>
          </a:xfrm>
          <a:prstGeom prst="rect">
            <a:avLst/>
          </a:prstGeom>
        </p:spPr>
      </p:pic>
      <p:pic>
        <p:nvPicPr>
          <p:cNvPr id="7" name="Picture 6">
            <a:extLst>
              <a:ext uri="{FF2B5EF4-FFF2-40B4-BE49-F238E27FC236}">
                <a16:creationId xmlns:a16="http://schemas.microsoft.com/office/drawing/2014/main" id="{788D16C8-41AD-A24D-B801-B397ACC7D87A}"/>
              </a:ext>
            </a:extLst>
          </p:cNvPr>
          <p:cNvPicPr>
            <a:picLocks noChangeAspect="1"/>
          </p:cNvPicPr>
          <p:nvPr/>
        </p:nvPicPr>
        <p:blipFill>
          <a:blip r:embed="rId5"/>
          <a:stretch>
            <a:fillRect/>
          </a:stretch>
        </p:blipFill>
        <p:spPr>
          <a:xfrm>
            <a:off x="416635" y="2097616"/>
            <a:ext cx="3914066" cy="1325564"/>
          </a:xfrm>
          <a:prstGeom prst="rect">
            <a:avLst/>
          </a:prstGeom>
        </p:spPr>
      </p:pic>
    </p:spTree>
    <p:extLst>
      <p:ext uri="{BB962C8B-B14F-4D97-AF65-F5344CB8AC3E}">
        <p14:creationId xmlns:p14="http://schemas.microsoft.com/office/powerpoint/2010/main" val="375821731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54E9DF-4E09-1041-961A-8F692DBE0EA3}"/>
              </a:ext>
            </a:extLst>
          </p:cNvPr>
          <p:cNvSpPr>
            <a:spLocks noGrp="1"/>
          </p:cNvSpPr>
          <p:nvPr>
            <p:ph type="title"/>
          </p:nvPr>
        </p:nvSpPr>
        <p:spPr>
          <a:xfrm>
            <a:off x="2592925" y="624110"/>
            <a:ext cx="8911687" cy="1635764"/>
          </a:xfrm>
        </p:spPr>
        <p:txBody>
          <a:bodyPr>
            <a:normAutofit/>
          </a:bodyPr>
          <a:lstStyle/>
          <a:p>
            <a:r>
              <a:rPr lang="en-US" dirty="0"/>
              <a:t>Number needed to vaccinate (NNTV) calculation</a:t>
            </a:r>
          </a:p>
        </p:txBody>
      </p:sp>
      <p:sp>
        <p:nvSpPr>
          <p:cNvPr id="8" name="Content Placeholder 2">
            <a:extLst>
              <a:ext uri="{FF2B5EF4-FFF2-40B4-BE49-F238E27FC236}">
                <a16:creationId xmlns:a16="http://schemas.microsoft.com/office/drawing/2014/main" id="{F2EAF5B3-3E03-DD40-B77B-D6BEB79631BD}"/>
              </a:ext>
            </a:extLst>
          </p:cNvPr>
          <p:cNvSpPr>
            <a:spLocks noGrp="1"/>
          </p:cNvSpPr>
          <p:nvPr>
            <p:ph idx="1"/>
          </p:nvPr>
        </p:nvSpPr>
        <p:spPr>
          <a:xfrm>
            <a:off x="1702718" y="1965738"/>
            <a:ext cx="4201694" cy="4544282"/>
          </a:xfrm>
        </p:spPr>
        <p:txBody>
          <a:bodyPr anchor="t">
            <a:normAutofit/>
          </a:bodyPr>
          <a:lstStyle/>
          <a:p>
            <a:pPr marL="0" indent="0">
              <a:lnSpc>
                <a:spcPct val="170000"/>
              </a:lnSpc>
              <a:buNone/>
            </a:pPr>
            <a:r>
              <a:rPr lang="en-US" sz="2400" b="1" dirty="0">
                <a:latin typeface="Calibri" panose="020F0502020204030204" pitchFamily="34" charset="0"/>
                <a:cs typeface="Calibri" panose="020F0502020204030204" pitchFamily="34" charset="0"/>
              </a:rPr>
              <a:t>“For every one child saved by the shot, another 117 would be killed by the shot.”</a:t>
            </a:r>
            <a:endParaRPr lang="en-US" sz="700" b="1" dirty="0">
              <a:latin typeface="Calibri" panose="020F0502020204030204" pitchFamily="34" charset="0"/>
              <a:cs typeface="Calibri" panose="020F0502020204030204" pitchFamily="34" charset="0"/>
            </a:endParaRPr>
          </a:p>
          <a:p>
            <a:pPr marL="0" indent="0">
              <a:lnSpc>
                <a:spcPct val="170000"/>
              </a:lnSpc>
              <a:buNone/>
            </a:pPr>
            <a:endParaRPr lang="en-US" sz="700" b="1" dirty="0">
              <a:latin typeface="Calibri" panose="020F0502020204030204" pitchFamily="34" charset="0"/>
              <a:cs typeface="Calibri" panose="020F0502020204030204" pitchFamily="34" charset="0"/>
            </a:endParaRPr>
          </a:p>
          <a:p>
            <a:pPr marL="0" indent="0">
              <a:lnSpc>
                <a:spcPct val="170000"/>
              </a:lnSpc>
              <a:buNone/>
            </a:pPr>
            <a:endParaRPr lang="en-US" sz="700" b="1" dirty="0">
              <a:latin typeface="Calibri" panose="020F0502020204030204" pitchFamily="34" charset="0"/>
              <a:cs typeface="Calibri" panose="020F0502020204030204" pitchFamily="34" charset="0"/>
            </a:endParaRPr>
          </a:p>
          <a:p>
            <a:pPr marL="0" indent="0">
              <a:lnSpc>
                <a:spcPct val="170000"/>
              </a:lnSpc>
              <a:buNone/>
            </a:pPr>
            <a:endParaRPr lang="en-US" sz="700" b="1" dirty="0">
              <a:latin typeface="Calibri" panose="020F0502020204030204" pitchFamily="34" charset="0"/>
              <a:cs typeface="Calibri" panose="020F0502020204030204" pitchFamily="34" charset="0"/>
            </a:endParaRPr>
          </a:p>
          <a:p>
            <a:pPr marL="0" indent="0" algn="r">
              <a:lnSpc>
                <a:spcPct val="170000"/>
              </a:lnSpc>
              <a:buNone/>
            </a:pPr>
            <a:r>
              <a:rPr lang="en-US" sz="1200" b="1" dirty="0">
                <a:latin typeface="Calibri" panose="020F0502020204030204" pitchFamily="34" charset="0"/>
                <a:cs typeface="Calibri" panose="020F0502020204030204" pitchFamily="34" charset="0"/>
              </a:rPr>
              <a:t>Toby Rogers, ‘What is the Number Needed to Vaccinate (NNTV) to prevent a single COVID-19 fatality in kids 5 to 11 based on the Pfizer EUA application?’ 2021</a:t>
            </a:r>
          </a:p>
        </p:txBody>
      </p:sp>
      <p:pic>
        <p:nvPicPr>
          <p:cNvPr id="9" name="Picture 8">
            <a:extLst>
              <a:ext uri="{FF2B5EF4-FFF2-40B4-BE49-F238E27FC236}">
                <a16:creationId xmlns:a16="http://schemas.microsoft.com/office/drawing/2014/main" id="{349294F1-1292-8B49-9A60-40B72F1D0967}"/>
              </a:ext>
            </a:extLst>
          </p:cNvPr>
          <p:cNvPicPr>
            <a:picLocks noChangeAspect="1"/>
          </p:cNvPicPr>
          <p:nvPr/>
        </p:nvPicPr>
        <p:blipFill rotWithShape="1">
          <a:blip r:embed="rId2">
            <a:extLst>
              <a:ext uri="{28A0092B-C50C-407E-A947-70E740481C1C}">
                <a14:useLocalDpi xmlns:a14="http://schemas.microsoft.com/office/drawing/2010/main"/>
              </a:ext>
            </a:extLst>
          </a:blip>
          <a:srcRect/>
          <a:stretch/>
        </p:blipFill>
        <p:spPr>
          <a:xfrm>
            <a:off x="6134635" y="1689608"/>
            <a:ext cx="5369977" cy="4820412"/>
          </a:xfrm>
          <a:prstGeom prst="rect">
            <a:avLst/>
          </a:prstGeom>
        </p:spPr>
      </p:pic>
    </p:spTree>
    <p:extLst>
      <p:ext uri="{BB962C8B-B14F-4D97-AF65-F5344CB8AC3E}">
        <p14:creationId xmlns:p14="http://schemas.microsoft.com/office/powerpoint/2010/main" val="238698867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16209D2B-E3D1-E843-9D64-CAB68B4D3B6A}"/>
              </a:ext>
            </a:extLst>
          </p:cNvPr>
          <p:cNvPicPr>
            <a:picLocks noChangeAspect="1"/>
          </p:cNvPicPr>
          <p:nvPr/>
        </p:nvPicPr>
        <p:blipFill>
          <a:blip r:embed="rId2"/>
          <a:stretch>
            <a:fillRect/>
          </a:stretch>
        </p:blipFill>
        <p:spPr>
          <a:xfrm>
            <a:off x="1643686" y="1721458"/>
            <a:ext cx="6261780" cy="4083398"/>
          </a:xfrm>
          <a:prstGeom prst="rect">
            <a:avLst/>
          </a:prstGeom>
        </p:spPr>
      </p:pic>
      <p:sp>
        <p:nvSpPr>
          <p:cNvPr id="2" name="Title 1">
            <a:extLst>
              <a:ext uri="{FF2B5EF4-FFF2-40B4-BE49-F238E27FC236}">
                <a16:creationId xmlns:a16="http://schemas.microsoft.com/office/drawing/2014/main" id="{556996EF-7548-194E-8253-EFE98ECF4144}"/>
              </a:ext>
            </a:extLst>
          </p:cNvPr>
          <p:cNvSpPr>
            <a:spLocks noGrp="1"/>
          </p:cNvSpPr>
          <p:nvPr>
            <p:ph type="title"/>
          </p:nvPr>
        </p:nvSpPr>
        <p:spPr/>
        <p:txBody>
          <a:bodyPr>
            <a:normAutofit/>
          </a:bodyPr>
          <a:lstStyle/>
          <a:p>
            <a:r>
              <a:rPr lang="en-US" dirty="0"/>
              <a:t>Total VAERS counts for the past decade </a:t>
            </a:r>
          </a:p>
        </p:txBody>
      </p:sp>
      <p:sp>
        <p:nvSpPr>
          <p:cNvPr id="5" name="TextBox 4">
            <a:extLst>
              <a:ext uri="{FF2B5EF4-FFF2-40B4-BE49-F238E27FC236}">
                <a16:creationId xmlns:a16="http://schemas.microsoft.com/office/drawing/2014/main" id="{3243BBE7-5AB9-B641-815C-FE6528CA21C9}"/>
              </a:ext>
            </a:extLst>
          </p:cNvPr>
          <p:cNvSpPr txBox="1"/>
          <p:nvPr/>
        </p:nvSpPr>
        <p:spPr>
          <a:xfrm>
            <a:off x="585216" y="5764381"/>
            <a:ext cx="11021568" cy="646331"/>
          </a:xfrm>
          <a:prstGeom prst="rect">
            <a:avLst/>
          </a:prstGeom>
          <a:noFill/>
        </p:spPr>
        <p:txBody>
          <a:bodyPr wrap="square" rtlCol="0">
            <a:spAutoFit/>
          </a:bodyPr>
          <a:lstStyle/>
          <a:p>
            <a:r>
              <a:rPr lang="en-US" sz="3600" dirty="0"/>
              <a:t>Atypical is an understatement…</a:t>
            </a:r>
          </a:p>
        </p:txBody>
      </p:sp>
      <p:grpSp>
        <p:nvGrpSpPr>
          <p:cNvPr id="6" name="Group 5">
            <a:extLst>
              <a:ext uri="{FF2B5EF4-FFF2-40B4-BE49-F238E27FC236}">
                <a16:creationId xmlns:a16="http://schemas.microsoft.com/office/drawing/2014/main" id="{92AA4B90-0178-0849-AB2A-E7FD9DAAE23F}"/>
              </a:ext>
            </a:extLst>
          </p:cNvPr>
          <p:cNvGrpSpPr/>
          <p:nvPr/>
        </p:nvGrpSpPr>
        <p:grpSpPr>
          <a:xfrm>
            <a:off x="8170459" y="1798617"/>
            <a:ext cx="3599146" cy="3421032"/>
            <a:chOff x="6789000" y="1525662"/>
            <a:chExt cx="3599146" cy="3421032"/>
          </a:xfrm>
        </p:grpSpPr>
        <p:sp>
          <p:nvSpPr>
            <p:cNvPr id="7" name="Rectangle 6">
              <a:extLst>
                <a:ext uri="{FF2B5EF4-FFF2-40B4-BE49-F238E27FC236}">
                  <a16:creationId xmlns:a16="http://schemas.microsoft.com/office/drawing/2014/main" id="{98CE8ABE-1A48-D04A-BC26-0AFD6A8F668D}"/>
                </a:ext>
              </a:extLst>
            </p:cNvPr>
            <p:cNvSpPr/>
            <p:nvPr/>
          </p:nvSpPr>
          <p:spPr>
            <a:xfrm>
              <a:off x="6789000" y="4300363"/>
              <a:ext cx="3599146" cy="646331"/>
            </a:xfrm>
            <a:prstGeom prst="rect">
              <a:avLst/>
            </a:prstGeom>
          </p:spPr>
          <p:txBody>
            <a:bodyPr wrap="square">
              <a:spAutoFit/>
            </a:bodyPr>
            <a:lstStyle/>
            <a:p>
              <a:pPr algn="ctr"/>
              <a:r>
                <a:rPr lang="en-US" b="1" dirty="0"/>
                <a:t>mean for the past decade = 39,218</a:t>
              </a:r>
            </a:p>
          </p:txBody>
        </p:sp>
        <p:sp>
          <p:nvSpPr>
            <p:cNvPr id="8" name="Rectangle 7">
              <a:extLst>
                <a:ext uri="{FF2B5EF4-FFF2-40B4-BE49-F238E27FC236}">
                  <a16:creationId xmlns:a16="http://schemas.microsoft.com/office/drawing/2014/main" id="{017D7143-47D4-A44B-A769-80DABE2E02A3}"/>
                </a:ext>
              </a:extLst>
            </p:cNvPr>
            <p:cNvSpPr/>
            <p:nvPr/>
          </p:nvSpPr>
          <p:spPr>
            <a:xfrm>
              <a:off x="6789000" y="1525662"/>
              <a:ext cx="3599146" cy="1477328"/>
            </a:xfrm>
            <a:prstGeom prst="rect">
              <a:avLst/>
            </a:prstGeom>
          </p:spPr>
          <p:txBody>
            <a:bodyPr wrap="square">
              <a:spAutoFit/>
            </a:bodyPr>
            <a:lstStyle/>
            <a:p>
              <a:pPr algn="ctr"/>
              <a:r>
                <a:rPr lang="en-US" b="1" dirty="0"/>
                <a:t>This is a 1,514% increase. Since the excess in AEs are NOT due to excess in doses administered*, what explains this? </a:t>
              </a:r>
            </a:p>
          </p:txBody>
        </p:sp>
        <p:cxnSp>
          <p:nvCxnSpPr>
            <p:cNvPr id="9" name="Straight Arrow Connector 8">
              <a:extLst>
                <a:ext uri="{FF2B5EF4-FFF2-40B4-BE49-F238E27FC236}">
                  <a16:creationId xmlns:a16="http://schemas.microsoft.com/office/drawing/2014/main" id="{87FD4AC4-3715-9742-972B-A7C51E2569DB}"/>
                </a:ext>
              </a:extLst>
            </p:cNvPr>
            <p:cNvCxnSpPr/>
            <p:nvPr/>
          </p:nvCxnSpPr>
          <p:spPr>
            <a:xfrm flipV="1">
              <a:off x="8588573" y="3044430"/>
              <a:ext cx="0" cy="1323758"/>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grpSp>
      <p:sp>
        <p:nvSpPr>
          <p:cNvPr id="10" name="Rectangle 9">
            <a:extLst>
              <a:ext uri="{FF2B5EF4-FFF2-40B4-BE49-F238E27FC236}">
                <a16:creationId xmlns:a16="http://schemas.microsoft.com/office/drawing/2014/main" id="{56BF06BA-5030-564A-A49A-6CE9586512FD}"/>
              </a:ext>
            </a:extLst>
          </p:cNvPr>
          <p:cNvSpPr/>
          <p:nvPr/>
        </p:nvSpPr>
        <p:spPr>
          <a:xfrm>
            <a:off x="5346700" y="6390063"/>
            <a:ext cx="6845300" cy="415498"/>
          </a:xfrm>
          <a:prstGeom prst="rect">
            <a:avLst/>
          </a:prstGeom>
        </p:spPr>
        <p:txBody>
          <a:bodyPr wrap="square">
            <a:spAutoFit/>
          </a:bodyPr>
          <a:lstStyle/>
          <a:p>
            <a:pPr algn="r"/>
            <a:r>
              <a:rPr lang="en-US" sz="1050" b="1" dirty="0"/>
              <a:t>*</a:t>
            </a:r>
            <a:r>
              <a:rPr lang="en-US" sz="1050" dirty="0"/>
              <a:t>Josh </a:t>
            </a:r>
            <a:r>
              <a:rPr lang="en-US" sz="1050" dirty="0" err="1"/>
              <a:t>Guetzkow</a:t>
            </a:r>
            <a:r>
              <a:rPr lang="en-US" sz="1050" dirty="0"/>
              <a:t>. Adverse Events Reported Following COVID-19 Vaccinations (unpublished data). https://</a:t>
            </a:r>
            <a:r>
              <a:rPr lang="en-US" sz="1050" dirty="0" err="1"/>
              <a:t>tinyurl.com</a:t>
            </a:r>
            <a:r>
              <a:rPr lang="en-US" sz="1050" dirty="0"/>
              <a:t>/</a:t>
            </a:r>
            <a:r>
              <a:rPr lang="en-US" sz="1050" dirty="0" err="1"/>
              <a:t>CovidvFluReport</a:t>
            </a:r>
            <a:endParaRPr lang="en-US" sz="1050" dirty="0"/>
          </a:p>
        </p:txBody>
      </p:sp>
    </p:spTree>
    <p:extLst>
      <p:ext uri="{BB962C8B-B14F-4D97-AF65-F5344CB8AC3E}">
        <p14:creationId xmlns:p14="http://schemas.microsoft.com/office/powerpoint/2010/main" val="298805413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6996EF-7548-194E-8253-EFE98ECF4144}"/>
              </a:ext>
            </a:extLst>
          </p:cNvPr>
          <p:cNvSpPr>
            <a:spLocks noGrp="1"/>
          </p:cNvSpPr>
          <p:nvPr>
            <p:ph type="title"/>
          </p:nvPr>
        </p:nvSpPr>
        <p:spPr/>
        <p:txBody>
          <a:bodyPr>
            <a:normAutofit/>
          </a:bodyPr>
          <a:lstStyle/>
          <a:p>
            <a:r>
              <a:rPr lang="en-US" dirty="0"/>
              <a:t>Total VAERS death counts for the past decade </a:t>
            </a:r>
          </a:p>
        </p:txBody>
      </p:sp>
      <p:sp>
        <p:nvSpPr>
          <p:cNvPr id="5" name="TextBox 4">
            <a:extLst>
              <a:ext uri="{FF2B5EF4-FFF2-40B4-BE49-F238E27FC236}">
                <a16:creationId xmlns:a16="http://schemas.microsoft.com/office/drawing/2014/main" id="{3243BBE7-5AB9-B641-815C-FE6528CA21C9}"/>
              </a:ext>
            </a:extLst>
          </p:cNvPr>
          <p:cNvSpPr txBox="1"/>
          <p:nvPr/>
        </p:nvSpPr>
        <p:spPr>
          <a:xfrm>
            <a:off x="585216" y="5764381"/>
            <a:ext cx="11021568" cy="646331"/>
          </a:xfrm>
          <a:prstGeom prst="rect">
            <a:avLst/>
          </a:prstGeom>
          <a:noFill/>
        </p:spPr>
        <p:txBody>
          <a:bodyPr wrap="square" rtlCol="0">
            <a:spAutoFit/>
          </a:bodyPr>
          <a:lstStyle/>
          <a:p>
            <a:r>
              <a:rPr lang="en-US" sz="3600" dirty="0"/>
              <a:t>Atypical is an understatement…</a:t>
            </a:r>
          </a:p>
        </p:txBody>
      </p:sp>
      <p:sp>
        <p:nvSpPr>
          <p:cNvPr id="10" name="Rectangle 9">
            <a:extLst>
              <a:ext uri="{FF2B5EF4-FFF2-40B4-BE49-F238E27FC236}">
                <a16:creationId xmlns:a16="http://schemas.microsoft.com/office/drawing/2014/main" id="{56BF06BA-5030-564A-A49A-6CE9586512FD}"/>
              </a:ext>
            </a:extLst>
          </p:cNvPr>
          <p:cNvSpPr/>
          <p:nvPr/>
        </p:nvSpPr>
        <p:spPr>
          <a:xfrm>
            <a:off x="5346700" y="6390063"/>
            <a:ext cx="6845300" cy="415498"/>
          </a:xfrm>
          <a:prstGeom prst="rect">
            <a:avLst/>
          </a:prstGeom>
        </p:spPr>
        <p:txBody>
          <a:bodyPr wrap="square">
            <a:spAutoFit/>
          </a:bodyPr>
          <a:lstStyle/>
          <a:p>
            <a:pPr algn="r"/>
            <a:r>
              <a:rPr lang="en-US" sz="1050" b="1" dirty="0"/>
              <a:t>*</a:t>
            </a:r>
            <a:r>
              <a:rPr lang="en-US" sz="1050" dirty="0"/>
              <a:t>Josh </a:t>
            </a:r>
            <a:r>
              <a:rPr lang="en-US" sz="1050" dirty="0" err="1"/>
              <a:t>Guetzkow</a:t>
            </a:r>
            <a:r>
              <a:rPr lang="en-US" sz="1050" dirty="0"/>
              <a:t>. Adverse Events Reported Following COVID-19 Vaccinations (unpublished data). https://</a:t>
            </a:r>
            <a:r>
              <a:rPr lang="en-US" sz="1050" dirty="0" err="1"/>
              <a:t>tinyurl.com</a:t>
            </a:r>
            <a:r>
              <a:rPr lang="en-US" sz="1050" dirty="0"/>
              <a:t>/</a:t>
            </a:r>
            <a:r>
              <a:rPr lang="en-US" sz="1050" dirty="0" err="1"/>
              <a:t>CovidvFluReport</a:t>
            </a:r>
            <a:endParaRPr lang="en-US" sz="1050" dirty="0"/>
          </a:p>
        </p:txBody>
      </p:sp>
      <p:pic>
        <p:nvPicPr>
          <p:cNvPr id="11" name="Picture 10">
            <a:extLst>
              <a:ext uri="{FF2B5EF4-FFF2-40B4-BE49-F238E27FC236}">
                <a16:creationId xmlns:a16="http://schemas.microsoft.com/office/drawing/2014/main" id="{EA72F6C1-9F7E-5E4F-9B4F-78A0A4599555}"/>
              </a:ext>
            </a:extLst>
          </p:cNvPr>
          <p:cNvPicPr>
            <a:picLocks noChangeAspect="1"/>
          </p:cNvPicPr>
          <p:nvPr/>
        </p:nvPicPr>
        <p:blipFill>
          <a:blip r:embed="rId2"/>
          <a:stretch>
            <a:fillRect/>
          </a:stretch>
        </p:blipFill>
        <p:spPr>
          <a:xfrm>
            <a:off x="1696850" y="1798617"/>
            <a:ext cx="6208615" cy="4048729"/>
          </a:xfrm>
          <a:prstGeom prst="rect">
            <a:avLst/>
          </a:prstGeom>
        </p:spPr>
      </p:pic>
      <p:grpSp>
        <p:nvGrpSpPr>
          <p:cNvPr id="12" name="Group 11">
            <a:extLst>
              <a:ext uri="{FF2B5EF4-FFF2-40B4-BE49-F238E27FC236}">
                <a16:creationId xmlns:a16="http://schemas.microsoft.com/office/drawing/2014/main" id="{47EDE80D-72E3-4B46-836B-682BEF6C3563}"/>
              </a:ext>
            </a:extLst>
          </p:cNvPr>
          <p:cNvGrpSpPr/>
          <p:nvPr/>
        </p:nvGrpSpPr>
        <p:grpSpPr>
          <a:xfrm>
            <a:off x="8170458" y="1798617"/>
            <a:ext cx="3869141" cy="3232933"/>
            <a:chOff x="6788999" y="1525662"/>
            <a:chExt cx="3869141" cy="3232933"/>
          </a:xfrm>
        </p:grpSpPr>
        <p:sp>
          <p:nvSpPr>
            <p:cNvPr id="13" name="Rectangle 12">
              <a:extLst>
                <a:ext uri="{FF2B5EF4-FFF2-40B4-BE49-F238E27FC236}">
                  <a16:creationId xmlns:a16="http://schemas.microsoft.com/office/drawing/2014/main" id="{806706E2-E249-9A4A-A99A-17D1D799B446}"/>
                </a:ext>
              </a:extLst>
            </p:cNvPr>
            <p:cNvSpPr/>
            <p:nvPr/>
          </p:nvSpPr>
          <p:spPr>
            <a:xfrm>
              <a:off x="6788999" y="4389263"/>
              <a:ext cx="3869141" cy="369332"/>
            </a:xfrm>
            <a:prstGeom prst="rect">
              <a:avLst/>
            </a:prstGeom>
          </p:spPr>
          <p:txBody>
            <a:bodyPr wrap="square">
              <a:spAutoFit/>
            </a:bodyPr>
            <a:lstStyle/>
            <a:p>
              <a:pPr algn="ctr"/>
              <a:r>
                <a:rPr lang="en-US" b="1" dirty="0"/>
                <a:t>mean for the past decade = 155</a:t>
              </a:r>
            </a:p>
          </p:txBody>
        </p:sp>
        <p:sp>
          <p:nvSpPr>
            <p:cNvPr id="14" name="Rectangle 13">
              <a:extLst>
                <a:ext uri="{FF2B5EF4-FFF2-40B4-BE49-F238E27FC236}">
                  <a16:creationId xmlns:a16="http://schemas.microsoft.com/office/drawing/2014/main" id="{311596C9-3D1D-A346-A4F1-7FED96EC6B53}"/>
                </a:ext>
              </a:extLst>
            </p:cNvPr>
            <p:cNvSpPr/>
            <p:nvPr/>
          </p:nvSpPr>
          <p:spPr>
            <a:xfrm>
              <a:off x="6789000" y="1525662"/>
              <a:ext cx="3599146" cy="1477328"/>
            </a:xfrm>
            <a:prstGeom prst="rect">
              <a:avLst/>
            </a:prstGeom>
          </p:spPr>
          <p:txBody>
            <a:bodyPr wrap="square">
              <a:spAutoFit/>
            </a:bodyPr>
            <a:lstStyle/>
            <a:p>
              <a:pPr algn="ctr"/>
              <a:r>
                <a:rPr lang="en-US" b="1" dirty="0"/>
                <a:t>This is a 6,050% increase. Since the excess in AEs are NOT due to excess in doses administered*, what explains this? </a:t>
              </a:r>
            </a:p>
          </p:txBody>
        </p:sp>
        <p:cxnSp>
          <p:nvCxnSpPr>
            <p:cNvPr id="15" name="Straight Arrow Connector 14">
              <a:extLst>
                <a:ext uri="{FF2B5EF4-FFF2-40B4-BE49-F238E27FC236}">
                  <a16:creationId xmlns:a16="http://schemas.microsoft.com/office/drawing/2014/main" id="{8C75A349-7933-B642-8D19-5AF21A8BC664}"/>
                </a:ext>
              </a:extLst>
            </p:cNvPr>
            <p:cNvCxnSpPr/>
            <p:nvPr/>
          </p:nvCxnSpPr>
          <p:spPr>
            <a:xfrm flipV="1">
              <a:off x="8588573" y="3044430"/>
              <a:ext cx="0" cy="1323758"/>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46709354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ED25CCBD-8077-2A43-BF7E-C878141FBC39}"/>
              </a:ext>
            </a:extLst>
          </p:cNvPr>
          <p:cNvPicPr>
            <a:picLocks noGrp="1" noChangeAspect="1"/>
          </p:cNvPicPr>
          <p:nvPr>
            <p:ph idx="1"/>
          </p:nvPr>
        </p:nvPicPr>
        <p:blipFill rotWithShape="1">
          <a:blip r:embed="rId2">
            <a:extLst>
              <a:ext uri="{28A0092B-C50C-407E-A947-70E740481C1C}">
                <a14:useLocalDpi xmlns:a14="http://schemas.microsoft.com/office/drawing/2010/main"/>
              </a:ext>
            </a:extLst>
          </a:blip>
          <a:srcRect/>
          <a:stretch/>
        </p:blipFill>
        <p:spPr>
          <a:xfrm>
            <a:off x="1594624" y="51795"/>
            <a:ext cx="8631044" cy="6286034"/>
          </a:xfrm>
          <a:prstGeom prst="rect">
            <a:avLst/>
          </a:prstGeom>
        </p:spPr>
      </p:pic>
      <p:grpSp>
        <p:nvGrpSpPr>
          <p:cNvPr id="5" name="Group 4">
            <a:extLst>
              <a:ext uri="{FF2B5EF4-FFF2-40B4-BE49-F238E27FC236}">
                <a16:creationId xmlns:a16="http://schemas.microsoft.com/office/drawing/2014/main" id="{40402E38-F178-AE48-9949-3BA9BB18BD88}"/>
              </a:ext>
            </a:extLst>
          </p:cNvPr>
          <p:cNvGrpSpPr/>
          <p:nvPr/>
        </p:nvGrpSpPr>
        <p:grpSpPr>
          <a:xfrm>
            <a:off x="1561171" y="645114"/>
            <a:ext cx="8312609" cy="1049511"/>
            <a:chOff x="1214972" y="526961"/>
            <a:chExt cx="9406653" cy="1172134"/>
          </a:xfrm>
        </p:grpSpPr>
        <p:cxnSp>
          <p:nvCxnSpPr>
            <p:cNvPr id="6" name="Straight Arrow Connector 5">
              <a:extLst>
                <a:ext uri="{FF2B5EF4-FFF2-40B4-BE49-F238E27FC236}">
                  <a16:creationId xmlns:a16="http://schemas.microsoft.com/office/drawing/2014/main" id="{FDE0C728-C056-F042-889F-FBC85497A606}"/>
                </a:ext>
              </a:extLst>
            </p:cNvPr>
            <p:cNvCxnSpPr>
              <a:cxnSpLocks/>
            </p:cNvCxnSpPr>
            <p:nvPr/>
          </p:nvCxnSpPr>
          <p:spPr>
            <a:xfrm>
              <a:off x="1214972" y="757794"/>
              <a:ext cx="1540462" cy="0"/>
            </a:xfrm>
            <a:prstGeom prst="straightConnector1">
              <a:avLst/>
            </a:prstGeom>
            <a:ln w="38100">
              <a:tailEnd type="triangle"/>
            </a:ln>
          </p:spPr>
          <p:style>
            <a:lnRef idx="1">
              <a:schemeClr val="dk1"/>
            </a:lnRef>
            <a:fillRef idx="0">
              <a:schemeClr val="dk1"/>
            </a:fillRef>
            <a:effectRef idx="0">
              <a:schemeClr val="dk1"/>
            </a:effectRef>
            <a:fontRef idx="minor">
              <a:schemeClr val="tx1"/>
            </a:fontRef>
          </p:style>
        </p:cxnSp>
        <p:sp>
          <p:nvSpPr>
            <p:cNvPr id="7" name="TextBox 6">
              <a:extLst>
                <a:ext uri="{FF2B5EF4-FFF2-40B4-BE49-F238E27FC236}">
                  <a16:creationId xmlns:a16="http://schemas.microsoft.com/office/drawing/2014/main" id="{98ABE14C-695E-AF42-AE4B-7865B8AD72B0}"/>
                </a:ext>
              </a:extLst>
            </p:cNvPr>
            <p:cNvSpPr txBox="1"/>
            <p:nvPr/>
          </p:nvSpPr>
          <p:spPr>
            <a:xfrm>
              <a:off x="2846277" y="526961"/>
              <a:ext cx="2755434" cy="461665"/>
            </a:xfrm>
            <a:prstGeom prst="rect">
              <a:avLst/>
            </a:prstGeom>
            <a:noFill/>
          </p:spPr>
          <p:txBody>
            <a:bodyPr wrap="square" rtlCol="0">
              <a:spAutoFit/>
            </a:bodyPr>
            <a:lstStyle/>
            <a:p>
              <a:r>
                <a:rPr lang="en-US" sz="2400" dirty="0"/>
                <a:t>Boys: 15 years old</a:t>
              </a:r>
            </a:p>
          </p:txBody>
        </p:sp>
        <p:grpSp>
          <p:nvGrpSpPr>
            <p:cNvPr id="8" name="Group 7">
              <a:extLst>
                <a:ext uri="{FF2B5EF4-FFF2-40B4-BE49-F238E27FC236}">
                  <a16:creationId xmlns:a16="http://schemas.microsoft.com/office/drawing/2014/main" id="{F05877B4-E4A3-0541-B6CC-280BB81DD17A}"/>
                </a:ext>
              </a:extLst>
            </p:cNvPr>
            <p:cNvGrpSpPr/>
            <p:nvPr/>
          </p:nvGrpSpPr>
          <p:grpSpPr>
            <a:xfrm>
              <a:off x="8910357" y="526961"/>
              <a:ext cx="1711268" cy="1172134"/>
              <a:chOff x="5544193" y="1672541"/>
              <a:chExt cx="1711268" cy="1172134"/>
            </a:xfrm>
          </p:grpSpPr>
          <p:sp>
            <p:nvSpPr>
              <p:cNvPr id="9" name="Rectangle 8">
                <a:extLst>
                  <a:ext uri="{FF2B5EF4-FFF2-40B4-BE49-F238E27FC236}">
                    <a16:creationId xmlns:a16="http://schemas.microsoft.com/office/drawing/2014/main" id="{283848B8-ABE1-E544-B1B5-3205E2EFEF4A}"/>
                  </a:ext>
                </a:extLst>
              </p:cNvPr>
              <p:cNvSpPr/>
              <p:nvPr/>
            </p:nvSpPr>
            <p:spPr>
              <a:xfrm flipH="1">
                <a:off x="5544193" y="1759854"/>
                <a:ext cx="89636" cy="440640"/>
              </a:xfrm>
              <a:prstGeom prst="rect">
                <a:avLst/>
              </a:prstGeom>
              <a:solidFill>
                <a:srgbClr val="F47F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rgbClr val="F47F70"/>
                    </a:solidFill>
                  </a:ln>
                </a:endParaRPr>
              </a:p>
            </p:txBody>
          </p:sp>
          <p:sp>
            <p:nvSpPr>
              <p:cNvPr id="10" name="Rectangle 9">
                <a:extLst>
                  <a:ext uri="{FF2B5EF4-FFF2-40B4-BE49-F238E27FC236}">
                    <a16:creationId xmlns:a16="http://schemas.microsoft.com/office/drawing/2014/main" id="{AA5FB585-46F0-EB41-BE03-91106FBB6307}"/>
                  </a:ext>
                </a:extLst>
              </p:cNvPr>
              <p:cNvSpPr/>
              <p:nvPr/>
            </p:nvSpPr>
            <p:spPr>
              <a:xfrm>
                <a:off x="5549163" y="2299822"/>
                <a:ext cx="89638" cy="443376"/>
              </a:xfrm>
              <a:prstGeom prst="rect">
                <a:avLst/>
              </a:prstGeom>
              <a:solidFill>
                <a:srgbClr val="00D1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rgbClr val="F47F70"/>
                    </a:solidFill>
                  </a:ln>
                </a:endParaRPr>
              </a:p>
            </p:txBody>
          </p:sp>
          <p:sp>
            <p:nvSpPr>
              <p:cNvPr id="11" name="Rectangle 10">
                <a:extLst>
                  <a:ext uri="{FF2B5EF4-FFF2-40B4-BE49-F238E27FC236}">
                    <a16:creationId xmlns:a16="http://schemas.microsoft.com/office/drawing/2014/main" id="{CCCD97CD-53CE-964C-B8C1-EE1D772A83B0}"/>
                  </a:ext>
                </a:extLst>
              </p:cNvPr>
              <p:cNvSpPr/>
              <p:nvPr/>
            </p:nvSpPr>
            <p:spPr>
              <a:xfrm>
                <a:off x="5794805" y="2198344"/>
                <a:ext cx="1460656" cy="646331"/>
              </a:xfrm>
              <a:prstGeom prst="rect">
                <a:avLst/>
              </a:prstGeom>
            </p:spPr>
            <p:txBody>
              <a:bodyPr wrap="none">
                <a:spAutoFit/>
              </a:bodyPr>
              <a:lstStyle/>
              <a:p>
                <a:r>
                  <a:rPr lang="en-US" sz="3600" dirty="0"/>
                  <a:t>Dose 2</a:t>
                </a:r>
              </a:p>
            </p:txBody>
          </p:sp>
          <p:sp>
            <p:nvSpPr>
              <p:cNvPr id="12" name="Rectangle 11">
                <a:extLst>
                  <a:ext uri="{FF2B5EF4-FFF2-40B4-BE49-F238E27FC236}">
                    <a16:creationId xmlns:a16="http://schemas.microsoft.com/office/drawing/2014/main" id="{1F94CCC9-8D57-1F4C-83CE-924342F09E32}"/>
                  </a:ext>
                </a:extLst>
              </p:cNvPr>
              <p:cNvSpPr/>
              <p:nvPr/>
            </p:nvSpPr>
            <p:spPr>
              <a:xfrm>
                <a:off x="5794805" y="1672541"/>
                <a:ext cx="1460656" cy="646331"/>
              </a:xfrm>
              <a:prstGeom prst="rect">
                <a:avLst/>
              </a:prstGeom>
            </p:spPr>
            <p:txBody>
              <a:bodyPr wrap="none">
                <a:spAutoFit/>
              </a:bodyPr>
              <a:lstStyle/>
              <a:p>
                <a:r>
                  <a:rPr lang="en-US" sz="3600" dirty="0"/>
                  <a:t>Dose 1</a:t>
                </a:r>
              </a:p>
            </p:txBody>
          </p:sp>
        </p:grpSp>
      </p:grpSp>
      <p:sp>
        <p:nvSpPr>
          <p:cNvPr id="13" name="TextBox 12">
            <a:extLst>
              <a:ext uri="{FF2B5EF4-FFF2-40B4-BE49-F238E27FC236}">
                <a16:creationId xmlns:a16="http://schemas.microsoft.com/office/drawing/2014/main" id="{9A480663-3341-9247-8614-39C49D6E2D54}"/>
              </a:ext>
            </a:extLst>
          </p:cNvPr>
          <p:cNvSpPr txBox="1"/>
          <p:nvPr/>
        </p:nvSpPr>
        <p:spPr>
          <a:xfrm>
            <a:off x="1387817" y="6488668"/>
            <a:ext cx="3570208" cy="369332"/>
          </a:xfrm>
          <a:prstGeom prst="rect">
            <a:avLst/>
          </a:prstGeom>
          <a:noFill/>
        </p:spPr>
        <p:txBody>
          <a:bodyPr wrap="none" rtlCol="0">
            <a:spAutoFit/>
          </a:bodyPr>
          <a:lstStyle/>
          <a:p>
            <a:r>
              <a:rPr lang="en-US" dirty="0"/>
              <a:t>Updated: NOVEMBER 5</a:t>
            </a:r>
            <a:r>
              <a:rPr lang="en-US" baseline="30000" dirty="0"/>
              <a:t>th</a:t>
            </a:r>
            <a:r>
              <a:rPr lang="en-US" dirty="0"/>
              <a:t>, 2021</a:t>
            </a:r>
          </a:p>
        </p:txBody>
      </p:sp>
    </p:spTree>
    <p:extLst>
      <p:ext uri="{BB962C8B-B14F-4D97-AF65-F5344CB8AC3E}">
        <p14:creationId xmlns:p14="http://schemas.microsoft.com/office/powerpoint/2010/main" val="336545971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A14F6D-C730-5B4A-B72E-74A18766D25D}"/>
              </a:ext>
            </a:extLst>
          </p:cNvPr>
          <p:cNvSpPr>
            <a:spLocks noGrp="1"/>
          </p:cNvSpPr>
          <p:nvPr>
            <p:ph type="title"/>
          </p:nvPr>
        </p:nvSpPr>
        <p:spPr/>
        <p:txBody>
          <a:bodyPr/>
          <a:lstStyle/>
          <a:p>
            <a:r>
              <a:rPr lang="en-US" dirty="0"/>
              <a:t>Tens of thousands of reports have been filed to VAERS for children aged 0-18</a:t>
            </a:r>
          </a:p>
        </p:txBody>
      </p:sp>
      <p:sp>
        <p:nvSpPr>
          <p:cNvPr id="4" name="TextBox 3">
            <a:extLst>
              <a:ext uri="{FF2B5EF4-FFF2-40B4-BE49-F238E27FC236}">
                <a16:creationId xmlns:a16="http://schemas.microsoft.com/office/drawing/2014/main" id="{F7B386FA-149E-284B-B6DB-FCBB0026E801}"/>
              </a:ext>
            </a:extLst>
          </p:cNvPr>
          <p:cNvSpPr txBox="1"/>
          <p:nvPr/>
        </p:nvSpPr>
        <p:spPr>
          <a:xfrm>
            <a:off x="1689282" y="2226720"/>
            <a:ext cx="2815811" cy="3416320"/>
          </a:xfrm>
          <a:prstGeom prst="rect">
            <a:avLst/>
          </a:prstGeom>
          <a:noFill/>
          <a:ln w="38100">
            <a:solidFill>
              <a:srgbClr val="7030A0"/>
            </a:solidFill>
          </a:ln>
        </p:spPr>
        <p:txBody>
          <a:bodyPr wrap="square" rtlCol="0">
            <a:spAutoFit/>
          </a:bodyPr>
          <a:lstStyle/>
          <a:p>
            <a:pPr algn="r"/>
            <a:r>
              <a:rPr lang="en-US" sz="2400" dirty="0"/>
              <a:t>7547 children aged 0-18 reported “Product administered to patient of inappropriate age” – 2 died (11 and 13 years old)</a:t>
            </a:r>
          </a:p>
        </p:txBody>
      </p:sp>
      <p:pic>
        <p:nvPicPr>
          <p:cNvPr id="5" name="Picture 4">
            <a:extLst>
              <a:ext uri="{FF2B5EF4-FFF2-40B4-BE49-F238E27FC236}">
                <a16:creationId xmlns:a16="http://schemas.microsoft.com/office/drawing/2014/main" id="{5FE56AAC-67D5-8A49-86D8-48B7FAF930CC}"/>
              </a:ext>
            </a:extLst>
          </p:cNvPr>
          <p:cNvPicPr>
            <a:picLocks noChangeAspect="1"/>
          </p:cNvPicPr>
          <p:nvPr/>
        </p:nvPicPr>
        <p:blipFill>
          <a:blip r:embed="rId2"/>
          <a:stretch>
            <a:fillRect/>
          </a:stretch>
        </p:blipFill>
        <p:spPr>
          <a:xfrm>
            <a:off x="4617085" y="1832035"/>
            <a:ext cx="7406640" cy="4574091"/>
          </a:xfrm>
          <a:prstGeom prst="rect">
            <a:avLst/>
          </a:prstGeom>
        </p:spPr>
      </p:pic>
      <p:sp>
        <p:nvSpPr>
          <p:cNvPr id="6" name="TextBox 5">
            <a:extLst>
              <a:ext uri="{FF2B5EF4-FFF2-40B4-BE49-F238E27FC236}">
                <a16:creationId xmlns:a16="http://schemas.microsoft.com/office/drawing/2014/main" id="{060E64B9-C3E7-D442-BDB1-04D324F88B7A}"/>
              </a:ext>
            </a:extLst>
          </p:cNvPr>
          <p:cNvSpPr txBox="1"/>
          <p:nvPr/>
        </p:nvSpPr>
        <p:spPr>
          <a:xfrm>
            <a:off x="5959432" y="2469802"/>
            <a:ext cx="4446739" cy="2369880"/>
          </a:xfrm>
          <a:prstGeom prst="rect">
            <a:avLst/>
          </a:prstGeom>
          <a:noFill/>
        </p:spPr>
        <p:txBody>
          <a:bodyPr wrap="square" rtlCol="0">
            <a:spAutoFit/>
          </a:bodyPr>
          <a:lstStyle/>
          <a:p>
            <a:pPr algn="ctr"/>
            <a:r>
              <a:rPr lang="en-US" sz="2800" b="1" dirty="0">
                <a:solidFill>
                  <a:srgbClr val="FF0000"/>
                </a:solidFill>
              </a:rPr>
              <a:t>68 children have died -</a:t>
            </a:r>
          </a:p>
          <a:p>
            <a:pPr algn="ctr"/>
            <a:r>
              <a:rPr lang="en-US" sz="2800" b="1" dirty="0">
                <a:solidFill>
                  <a:srgbClr val="FF0000"/>
                </a:solidFill>
              </a:rPr>
              <a:t> </a:t>
            </a:r>
            <a:r>
              <a:rPr lang="en-US" sz="4000" b="1" dirty="0">
                <a:solidFill>
                  <a:srgbClr val="FF0000"/>
                </a:solidFill>
              </a:rPr>
              <a:t>(30%) </a:t>
            </a:r>
            <a:r>
              <a:rPr lang="en-US" sz="2800" b="1" dirty="0">
                <a:solidFill>
                  <a:srgbClr val="FF0000"/>
                </a:solidFill>
              </a:rPr>
              <a:t>of them were </a:t>
            </a:r>
            <a:r>
              <a:rPr lang="en-US" sz="4000" b="1" dirty="0">
                <a:solidFill>
                  <a:srgbClr val="FF0000"/>
                </a:solidFill>
              </a:rPr>
              <a:t>less than 2 years old</a:t>
            </a:r>
            <a:endParaRPr lang="en-US" sz="2800" b="1" dirty="0">
              <a:solidFill>
                <a:srgbClr val="FF0000"/>
              </a:solidFill>
            </a:endParaRPr>
          </a:p>
        </p:txBody>
      </p:sp>
    </p:spTree>
    <p:extLst>
      <p:ext uri="{BB962C8B-B14F-4D97-AF65-F5344CB8AC3E}">
        <p14:creationId xmlns:p14="http://schemas.microsoft.com/office/powerpoint/2010/main" val="16569467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452BAC-FD1C-3C4F-BD33-022F1BED9043}"/>
              </a:ext>
            </a:extLst>
          </p:cNvPr>
          <p:cNvSpPr>
            <a:spLocks noGrp="1"/>
          </p:cNvSpPr>
          <p:nvPr>
            <p:ph type="title"/>
          </p:nvPr>
        </p:nvSpPr>
        <p:spPr/>
        <p:txBody>
          <a:bodyPr/>
          <a:lstStyle/>
          <a:p>
            <a:r>
              <a:rPr lang="en-US" dirty="0"/>
              <a:t>Risk of death in children higher from injections than from COVID-19</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22118E45-5A24-214D-992A-4C8C2A6C9134}"/>
                  </a:ext>
                </a:extLst>
              </p:cNvPr>
              <p:cNvSpPr>
                <a:spLocks noGrp="1"/>
              </p:cNvSpPr>
              <p:nvPr>
                <p:ph idx="1"/>
              </p:nvPr>
            </p:nvSpPr>
            <p:spPr/>
            <p:txBody>
              <a:bodyPr>
                <a:normAutofit/>
              </a:bodyPr>
              <a:lstStyle/>
              <a:p>
                <a:r>
                  <a:rPr lang="en-US" sz="2800" dirty="0"/>
                  <a:t>0.3% of population who die from COVID-19 are &lt;20*</a:t>
                </a:r>
                <a:r>
                  <a:rPr lang="en-US" sz="2800" baseline="30000" dirty="0"/>
                  <a:t>,</a:t>
                </a:r>
                <a:r>
                  <a:rPr lang="en-US" sz="2800" dirty="0"/>
                  <a:t>**</a:t>
                </a:r>
              </a:p>
              <a:p>
                <a:r>
                  <a:rPr lang="en-US" sz="2800" dirty="0"/>
                  <a:t>0.8% of population who report deaths to VAERS in context of COVID-19 injectable biological products are &lt;20</a:t>
                </a:r>
                <a14:m>
                  <m:oMath xmlns:m="http://schemas.openxmlformats.org/officeDocument/2006/math">
                    <m:r>
                      <a:rPr lang="en-US" sz="2800" i="1" baseline="30000">
                        <a:latin typeface="Cambria Math" panose="02040503050406030204" pitchFamily="18" charset="0"/>
                        <a:ea typeface="Cambria Math" panose="02040503050406030204" pitchFamily="18" charset="0"/>
                      </a:rPr>
                      <m:t>†</m:t>
                    </m:r>
                  </m:oMath>
                </a14:m>
                <a:endParaRPr lang="en-US" sz="2800" baseline="30000" dirty="0"/>
              </a:p>
              <a:p>
                <a:endParaRPr lang="en-US" sz="2800" dirty="0"/>
              </a:p>
            </p:txBody>
          </p:sp>
        </mc:Choice>
        <mc:Fallback xmlns="">
          <p:sp>
            <p:nvSpPr>
              <p:cNvPr id="3" name="Content Placeholder 2">
                <a:extLst>
                  <a:ext uri="{FF2B5EF4-FFF2-40B4-BE49-F238E27FC236}">
                    <a16:creationId xmlns:a16="http://schemas.microsoft.com/office/drawing/2014/main" id="{22118E45-5A24-214D-992A-4C8C2A6C9134}"/>
                  </a:ext>
                </a:extLst>
              </p:cNvPr>
              <p:cNvSpPr>
                <a:spLocks noGrp="1" noRot="1" noChangeAspect="1" noMove="1" noResize="1" noEditPoints="1" noAdjustHandles="1" noChangeArrowheads="1" noChangeShapeType="1" noTextEdit="1"/>
              </p:cNvSpPr>
              <p:nvPr>
                <p:ph idx="1"/>
              </p:nvPr>
            </p:nvSpPr>
            <p:spPr>
              <a:blipFill>
                <a:blip r:embed="rId2"/>
                <a:stretch>
                  <a:fillRect l="-1425" t="-202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 name="Rectangle 4">
                <a:extLst>
                  <a:ext uri="{FF2B5EF4-FFF2-40B4-BE49-F238E27FC236}">
                    <a16:creationId xmlns:a16="http://schemas.microsoft.com/office/drawing/2014/main" id="{93FE3156-C5C2-AF42-A9EB-2201E2D873EB}"/>
                  </a:ext>
                </a:extLst>
              </p:cNvPr>
              <p:cNvSpPr/>
              <p:nvPr/>
            </p:nvSpPr>
            <p:spPr>
              <a:xfrm>
                <a:off x="3441700" y="6168324"/>
                <a:ext cx="8750300" cy="689676"/>
              </a:xfrm>
              <a:prstGeom prst="rect">
                <a:avLst/>
              </a:prstGeom>
            </p:spPr>
            <p:txBody>
              <a:bodyPr wrap="square">
                <a:spAutoFit/>
              </a:bodyPr>
              <a:lstStyle/>
              <a:p>
                <a:pPr algn="r">
                  <a:spcAft>
                    <a:spcPts val="600"/>
                  </a:spcAft>
                </a:pPr>
                <a:r>
                  <a:rPr lang="en-US" sz="700" dirty="0"/>
                  <a:t>*Bhopal S, </a:t>
                </a:r>
                <a:r>
                  <a:rPr lang="en-US" sz="700" dirty="0" err="1"/>
                  <a:t>Bagaria</a:t>
                </a:r>
                <a:r>
                  <a:rPr lang="en-US" sz="700" dirty="0"/>
                  <a:t> J, Bhopal R. Children's mortality from COVID-19 compared with all-deaths and other relevant causes of death: epidemiological information for decision-making by parents, teachers, clinicians and policymakers. </a:t>
                </a:r>
                <a:r>
                  <a:rPr lang="en-US" sz="700" i="1" dirty="0"/>
                  <a:t>Public Health</a:t>
                </a:r>
                <a:r>
                  <a:rPr lang="en-US" sz="700" dirty="0"/>
                  <a:t>. 2020;185:19-20. doi:10.1016/j.puhe.2020.05.047</a:t>
                </a:r>
              </a:p>
              <a:p>
                <a:pPr algn="r">
                  <a:spcAft>
                    <a:spcPts val="600"/>
                  </a:spcAft>
                </a:pPr>
                <a:r>
                  <a:rPr lang="en-US" sz="700" dirty="0">
                    <a:ea typeface="Cambria Math" panose="02040503050406030204" pitchFamily="18" charset="0"/>
                  </a:rPr>
                  <a:t>**</a:t>
                </a:r>
                <a14:m>
                  <m:oMath xmlns:m="http://schemas.openxmlformats.org/officeDocument/2006/math">
                    <m:r>
                      <a:rPr lang="en-US" sz="800" i="1" baseline="30000" smtClean="0">
                        <a:latin typeface="Cambria Math" panose="02040503050406030204" pitchFamily="18" charset="0"/>
                        <a:ea typeface="Cambria Math" panose="02040503050406030204" pitchFamily="18" charset="0"/>
                      </a:rPr>
                      <m:t> </m:t>
                    </m:r>
                  </m:oMath>
                </a14:m>
                <a:r>
                  <a:rPr lang="en-US" sz="700" dirty="0"/>
                  <a:t>https://</a:t>
                </a:r>
                <a:r>
                  <a:rPr lang="en-US" sz="700" dirty="0" err="1"/>
                  <a:t>data.unicef.org</a:t>
                </a:r>
                <a:r>
                  <a:rPr lang="en-US" sz="700" dirty="0"/>
                  <a:t>/topic/child-survival/covid-19/</a:t>
                </a:r>
              </a:p>
              <a:p>
                <a:pPr algn="r">
                  <a:spcAft>
                    <a:spcPts val="600"/>
                  </a:spcAft>
                </a:pPr>
                <a14:m>
                  <m:oMath xmlns:m="http://schemas.openxmlformats.org/officeDocument/2006/math">
                    <m:r>
                      <a:rPr lang="en-US" sz="700" i="1" baseline="30000" dirty="0" smtClean="0">
                        <a:latin typeface="Cambria Math" panose="02040503050406030204" pitchFamily="18" charset="0"/>
                        <a:ea typeface="Cambria Math" panose="02040503050406030204" pitchFamily="18" charset="0"/>
                      </a:rPr>
                      <m:t>†</m:t>
                    </m:r>
                  </m:oMath>
                </a14:m>
                <a:r>
                  <a:rPr lang="en-US" sz="700" dirty="0"/>
                  <a:t>VAERS Domestic Data Analysis: Dr. Jessica Rose</a:t>
                </a:r>
              </a:p>
            </p:txBody>
          </p:sp>
        </mc:Choice>
        <mc:Fallback xmlns="">
          <p:sp>
            <p:nvSpPr>
              <p:cNvPr id="5" name="Rectangle 4">
                <a:extLst>
                  <a:ext uri="{FF2B5EF4-FFF2-40B4-BE49-F238E27FC236}">
                    <a16:creationId xmlns:a16="http://schemas.microsoft.com/office/drawing/2014/main" id="{93FE3156-C5C2-AF42-A9EB-2201E2D873EB}"/>
                  </a:ext>
                </a:extLst>
              </p:cNvPr>
              <p:cNvSpPr>
                <a:spLocks noRot="1" noChangeAspect="1" noMove="1" noResize="1" noEditPoints="1" noAdjustHandles="1" noChangeArrowheads="1" noChangeShapeType="1" noTextEdit="1"/>
              </p:cNvSpPr>
              <p:nvPr/>
            </p:nvSpPr>
            <p:spPr>
              <a:xfrm>
                <a:off x="3441700" y="6168324"/>
                <a:ext cx="8750300" cy="689676"/>
              </a:xfrm>
              <a:prstGeom prst="rect">
                <a:avLst/>
              </a:prstGeom>
              <a:blipFill>
                <a:blip r:embed="rId3"/>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207769886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966255-E369-8C4A-A500-5CD1BFEFCFA5}"/>
              </a:ext>
            </a:extLst>
          </p:cNvPr>
          <p:cNvSpPr>
            <a:spLocks noGrp="1"/>
          </p:cNvSpPr>
          <p:nvPr>
            <p:ph type="title"/>
          </p:nvPr>
        </p:nvSpPr>
        <p:spPr/>
        <p:txBody>
          <a:bodyPr/>
          <a:lstStyle/>
          <a:p>
            <a:r>
              <a:rPr lang="en-US" dirty="0"/>
              <a:t>The Precautionary Principle</a:t>
            </a:r>
          </a:p>
        </p:txBody>
      </p:sp>
      <p:sp>
        <p:nvSpPr>
          <p:cNvPr id="3" name="Content Placeholder 2">
            <a:extLst>
              <a:ext uri="{FF2B5EF4-FFF2-40B4-BE49-F238E27FC236}">
                <a16:creationId xmlns:a16="http://schemas.microsoft.com/office/drawing/2014/main" id="{C2D720D1-42B3-E24A-B7C6-F0229E9BF1D2}"/>
              </a:ext>
            </a:extLst>
          </p:cNvPr>
          <p:cNvSpPr>
            <a:spLocks noGrp="1"/>
          </p:cNvSpPr>
          <p:nvPr>
            <p:ph idx="1"/>
          </p:nvPr>
        </p:nvSpPr>
        <p:spPr>
          <a:xfrm>
            <a:off x="2703512" y="1905000"/>
            <a:ext cx="8915400" cy="3777622"/>
          </a:xfrm>
        </p:spPr>
        <p:txBody>
          <a:bodyPr>
            <a:normAutofit/>
          </a:bodyPr>
          <a:lstStyle/>
          <a:p>
            <a:pPr marL="0" indent="0" algn="ctr">
              <a:buNone/>
            </a:pPr>
            <a:r>
              <a:rPr lang="en-US" sz="2800" dirty="0"/>
              <a:t>The </a:t>
            </a:r>
            <a:r>
              <a:rPr lang="en-US" sz="2800" b="1" dirty="0"/>
              <a:t>Precautionary</a:t>
            </a:r>
            <a:r>
              <a:rPr lang="en-US" sz="2800" dirty="0"/>
              <a:t> </a:t>
            </a:r>
            <a:r>
              <a:rPr lang="en-US" sz="2800" b="1" dirty="0"/>
              <a:t>Principle</a:t>
            </a:r>
            <a:r>
              <a:rPr lang="en-US" sz="2800" dirty="0"/>
              <a:t> in its simplest form states: "When an activity raises threats of harm to human health or the environment, </a:t>
            </a:r>
            <a:r>
              <a:rPr lang="en-US" sz="2800" b="1" dirty="0"/>
              <a:t>precautionary</a:t>
            </a:r>
            <a:r>
              <a:rPr lang="en-US" sz="2800" dirty="0"/>
              <a:t> measures should be taken even if some cause-and-effect relationships are not fully established scientifically".</a:t>
            </a:r>
          </a:p>
        </p:txBody>
      </p:sp>
      <p:sp>
        <p:nvSpPr>
          <p:cNvPr id="4" name="Rectangle 3">
            <a:extLst>
              <a:ext uri="{FF2B5EF4-FFF2-40B4-BE49-F238E27FC236}">
                <a16:creationId xmlns:a16="http://schemas.microsoft.com/office/drawing/2014/main" id="{45E7AEB6-3411-314A-AD86-F7F6E8DB2F09}"/>
              </a:ext>
            </a:extLst>
          </p:cNvPr>
          <p:cNvSpPr/>
          <p:nvPr/>
        </p:nvSpPr>
        <p:spPr>
          <a:xfrm>
            <a:off x="0" y="6396335"/>
            <a:ext cx="12192000" cy="461665"/>
          </a:xfrm>
          <a:prstGeom prst="rect">
            <a:avLst/>
          </a:prstGeom>
        </p:spPr>
        <p:txBody>
          <a:bodyPr wrap="square">
            <a:spAutoFit/>
          </a:bodyPr>
          <a:lstStyle/>
          <a:p>
            <a:pPr algn="r"/>
            <a:r>
              <a:rPr lang="en-US" sz="1200" dirty="0"/>
              <a:t>Hayes AW. The precautionary principle. </a:t>
            </a:r>
            <a:r>
              <a:rPr lang="en-US" sz="1200" dirty="0" err="1"/>
              <a:t>Arh</a:t>
            </a:r>
            <a:r>
              <a:rPr lang="en-US" sz="1200" dirty="0"/>
              <a:t> </a:t>
            </a:r>
            <a:r>
              <a:rPr lang="en-US" sz="1200" dirty="0" err="1"/>
              <a:t>Hig</a:t>
            </a:r>
            <a:r>
              <a:rPr lang="en-US" sz="1200" dirty="0"/>
              <a:t> Rada </a:t>
            </a:r>
            <a:r>
              <a:rPr lang="en-US" sz="1200" dirty="0" err="1"/>
              <a:t>Toksikol</a:t>
            </a:r>
            <a:r>
              <a:rPr lang="en-US" sz="1200" dirty="0"/>
              <a:t>. 2005 Jun;56(2):161-6. PMID: 15968832.</a:t>
            </a:r>
          </a:p>
          <a:p>
            <a:pPr algn="r"/>
            <a:r>
              <a:rPr lang="en-US" sz="1200" dirty="0" err="1"/>
              <a:t>deFur</a:t>
            </a:r>
            <a:r>
              <a:rPr lang="en-US" sz="1200" dirty="0"/>
              <a:t> PL, </a:t>
            </a:r>
            <a:r>
              <a:rPr lang="en-US" sz="1200" dirty="0" err="1"/>
              <a:t>Kaszuba</a:t>
            </a:r>
            <a:r>
              <a:rPr lang="en-US" sz="1200" dirty="0"/>
              <a:t> M. Implementing the precautionary principle. Sci Total Environ. 2002 Apr 8;288(1-2):155-65. </a:t>
            </a:r>
            <a:r>
              <a:rPr lang="en-US" sz="1200" dirty="0" err="1"/>
              <a:t>doi</a:t>
            </a:r>
            <a:r>
              <a:rPr lang="en-US" sz="1200" dirty="0"/>
              <a:t>: 10.1016/s0048-9697(01)01107-x. PMID: 12013543.</a:t>
            </a:r>
          </a:p>
        </p:txBody>
      </p:sp>
    </p:spTree>
    <p:extLst>
      <p:ext uri="{BB962C8B-B14F-4D97-AF65-F5344CB8AC3E}">
        <p14:creationId xmlns:p14="http://schemas.microsoft.com/office/powerpoint/2010/main" val="286828513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452BAC-FD1C-3C4F-BD33-022F1BED9043}"/>
              </a:ext>
            </a:extLst>
          </p:cNvPr>
          <p:cNvSpPr>
            <a:spLocks noGrp="1"/>
          </p:cNvSpPr>
          <p:nvPr>
            <p:ph type="title"/>
          </p:nvPr>
        </p:nvSpPr>
        <p:spPr/>
        <p:txBody>
          <a:bodyPr/>
          <a:lstStyle/>
          <a:p>
            <a:r>
              <a:rPr lang="en-US" dirty="0"/>
              <a:t>Risk of death in children higher from injections than from COVID-19</a:t>
            </a:r>
          </a:p>
        </p:txBody>
      </p:sp>
      <p:sp>
        <p:nvSpPr>
          <p:cNvPr id="6" name="Rectangle 5">
            <a:extLst>
              <a:ext uri="{FF2B5EF4-FFF2-40B4-BE49-F238E27FC236}">
                <a16:creationId xmlns:a16="http://schemas.microsoft.com/office/drawing/2014/main" id="{45D1ABBC-8134-7447-A25F-0B8F27332B57}"/>
              </a:ext>
            </a:extLst>
          </p:cNvPr>
          <p:cNvSpPr/>
          <p:nvPr/>
        </p:nvSpPr>
        <p:spPr>
          <a:xfrm>
            <a:off x="1640157" y="4074036"/>
            <a:ext cx="8911686" cy="1446550"/>
          </a:xfrm>
          <a:prstGeom prst="rect">
            <a:avLst/>
          </a:prstGeom>
        </p:spPr>
        <p:txBody>
          <a:bodyPr wrap="square">
            <a:spAutoFit/>
          </a:bodyPr>
          <a:lstStyle/>
          <a:p>
            <a:pPr algn="ctr"/>
            <a:r>
              <a:rPr lang="en-US" sz="2800" dirty="0"/>
              <a:t>THE INJECTIONS ARE ASSOCIATED WITH 2.7 TIMES MORE DEATH and we have only </a:t>
            </a:r>
            <a:r>
              <a:rPr lang="en-US" sz="3200" b="1" dirty="0">
                <a:solidFill>
                  <a:srgbClr val="7030A0"/>
                </a:solidFill>
              </a:rPr>
              <a:t>just started </a:t>
            </a:r>
            <a:r>
              <a:rPr lang="en-US" sz="2800" dirty="0"/>
              <a:t>the roll-out into young people.</a:t>
            </a:r>
          </a:p>
        </p:txBody>
      </p:sp>
    </p:spTree>
    <p:extLst>
      <p:ext uri="{BB962C8B-B14F-4D97-AF65-F5344CB8AC3E}">
        <p14:creationId xmlns:p14="http://schemas.microsoft.com/office/powerpoint/2010/main" val="355987207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CA9E04-E806-CA4A-B3C6-3B54E08D96B8}"/>
              </a:ext>
            </a:extLst>
          </p:cNvPr>
          <p:cNvSpPr>
            <a:spLocks noGrp="1"/>
          </p:cNvSpPr>
          <p:nvPr>
            <p:ph type="title"/>
          </p:nvPr>
        </p:nvSpPr>
        <p:spPr/>
        <p:txBody>
          <a:bodyPr/>
          <a:lstStyle/>
          <a:p>
            <a:r>
              <a:rPr lang="en-US" dirty="0"/>
              <a:t>What problem are we trying to solve?</a:t>
            </a:r>
          </a:p>
        </p:txBody>
      </p:sp>
      <p:sp>
        <p:nvSpPr>
          <p:cNvPr id="3" name="Content Placeholder 2">
            <a:extLst>
              <a:ext uri="{FF2B5EF4-FFF2-40B4-BE49-F238E27FC236}">
                <a16:creationId xmlns:a16="http://schemas.microsoft.com/office/drawing/2014/main" id="{8C29538E-ED7F-5046-87FE-1F4FB737D10C}"/>
              </a:ext>
            </a:extLst>
          </p:cNvPr>
          <p:cNvSpPr>
            <a:spLocks noGrp="1"/>
          </p:cNvSpPr>
          <p:nvPr>
            <p:ph idx="1"/>
          </p:nvPr>
        </p:nvSpPr>
        <p:spPr>
          <a:xfrm>
            <a:off x="2589212" y="1540189"/>
            <a:ext cx="8915400" cy="5126830"/>
          </a:xfrm>
        </p:spPr>
        <p:txBody>
          <a:bodyPr>
            <a:noAutofit/>
          </a:bodyPr>
          <a:lstStyle/>
          <a:p>
            <a:r>
              <a:rPr lang="en-US" sz="1500" dirty="0"/>
              <a:t>Protect Children?</a:t>
            </a:r>
            <a:br>
              <a:rPr lang="en-US" sz="1500" dirty="0"/>
            </a:br>
            <a:endParaRPr lang="en-US" sz="1500" dirty="0"/>
          </a:p>
          <a:p>
            <a:r>
              <a:rPr lang="en-US" sz="1500" dirty="0"/>
              <a:t>Protect Others (families/teachers)?</a:t>
            </a:r>
            <a:br>
              <a:rPr lang="en-US" sz="1500" dirty="0"/>
            </a:br>
            <a:endParaRPr lang="en-US" sz="1500" dirty="0"/>
          </a:p>
          <a:p>
            <a:r>
              <a:rPr lang="en-US" sz="2000" b="1" dirty="0"/>
              <a:t>In either case vaccinating children is unnecessary</a:t>
            </a:r>
            <a:br>
              <a:rPr lang="en-US" sz="1500" dirty="0"/>
            </a:br>
            <a:endParaRPr lang="en-US" sz="1500" dirty="0"/>
          </a:p>
          <a:p>
            <a:pPr lvl="1"/>
            <a:r>
              <a:rPr lang="en-US" sz="1500" dirty="0"/>
              <a:t>Protecting children is unnecessary as they have effectively zero risk from the virus, and by vaccinating miss the opportunity to develop long-lasting herd natural immunity </a:t>
            </a:r>
          </a:p>
          <a:p>
            <a:pPr lvl="1"/>
            <a:r>
              <a:rPr lang="en-US" sz="1500" dirty="0"/>
              <a:t>Immune pressure towards escape variants and perpetuation of the problem, by vaccinating kids. Risk from infection is non-zero.</a:t>
            </a:r>
            <a:br>
              <a:rPr lang="en-US" sz="1500" dirty="0"/>
            </a:br>
            <a:endParaRPr lang="en-US" sz="1500" dirty="0"/>
          </a:p>
          <a:p>
            <a:pPr lvl="1"/>
            <a:r>
              <a:rPr lang="en-US" sz="1500" dirty="0"/>
              <a:t>Protecting others is unnecessary as they (theoretically) already benefit from the effect of reduced risk of severe outcomes due to injection and boosters (focus of injections should be at-risk populations i.e. to reduce effect of virus, as injections do little to mitigate transmission). </a:t>
            </a:r>
          </a:p>
          <a:p>
            <a:pPr lvl="1"/>
            <a:r>
              <a:rPr lang="en-US" sz="1500" dirty="0"/>
              <a:t>Other tools include natural immunity with support and chemoprophylaxis (for rest of population, as children are not at risk).</a:t>
            </a:r>
          </a:p>
        </p:txBody>
      </p:sp>
    </p:spTree>
    <p:extLst>
      <p:ext uri="{BB962C8B-B14F-4D97-AF65-F5344CB8AC3E}">
        <p14:creationId xmlns:p14="http://schemas.microsoft.com/office/powerpoint/2010/main" val="104470993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E9A22B-AF1D-DB4B-AA6E-EEC80E75DAC8}"/>
              </a:ext>
            </a:extLst>
          </p:cNvPr>
          <p:cNvSpPr>
            <a:spLocks noGrp="1"/>
          </p:cNvSpPr>
          <p:nvPr>
            <p:ph type="title"/>
          </p:nvPr>
        </p:nvSpPr>
        <p:spPr/>
        <p:txBody>
          <a:bodyPr/>
          <a:lstStyle/>
          <a:p>
            <a:r>
              <a:rPr lang="en-US" dirty="0"/>
              <a:t>Recommendations</a:t>
            </a:r>
          </a:p>
        </p:txBody>
      </p:sp>
      <p:sp>
        <p:nvSpPr>
          <p:cNvPr id="3" name="Content Placeholder 2">
            <a:extLst>
              <a:ext uri="{FF2B5EF4-FFF2-40B4-BE49-F238E27FC236}">
                <a16:creationId xmlns:a16="http://schemas.microsoft.com/office/drawing/2014/main" id="{4EA4C072-CDDA-A54A-8445-CBE89712CA18}"/>
              </a:ext>
            </a:extLst>
          </p:cNvPr>
          <p:cNvSpPr>
            <a:spLocks noGrp="1"/>
          </p:cNvSpPr>
          <p:nvPr>
            <p:ph idx="1"/>
          </p:nvPr>
        </p:nvSpPr>
        <p:spPr/>
        <p:txBody>
          <a:bodyPr>
            <a:normAutofit fontScale="70000" lnSpcReduction="20000"/>
          </a:bodyPr>
          <a:lstStyle/>
          <a:p>
            <a:r>
              <a:rPr lang="en-US" sz="5400" b="1" dirty="0">
                <a:solidFill>
                  <a:srgbClr val="FF0000"/>
                </a:solidFill>
              </a:rPr>
              <a:t>immune system = best</a:t>
            </a:r>
          </a:p>
          <a:p>
            <a:r>
              <a:rPr lang="en-US" sz="5400" b="1" dirty="0">
                <a:solidFill>
                  <a:srgbClr val="FF0000"/>
                </a:solidFill>
              </a:rPr>
              <a:t>promote early treatment with known efficacious and safe drugs</a:t>
            </a:r>
            <a:br>
              <a:rPr lang="en-US" sz="5400" b="1" dirty="0">
                <a:solidFill>
                  <a:srgbClr val="FF0000"/>
                </a:solidFill>
              </a:rPr>
            </a:br>
            <a:br>
              <a:rPr lang="en-US" dirty="0"/>
            </a:br>
            <a:br>
              <a:rPr lang="en-US" dirty="0"/>
            </a:br>
            <a:r>
              <a:rPr lang="en-US" sz="2600" b="1" dirty="0"/>
              <a:t>Acknowledgements</a:t>
            </a:r>
            <a:br>
              <a:rPr lang="en-US" sz="2600" b="1" dirty="0"/>
            </a:br>
            <a:r>
              <a:rPr lang="en-US" sz="2600" dirty="0"/>
              <a:t>Enormous thanks to Steve Kirsch, Dr. Peter McCullough, Dr. Robert Malone, Dr. Byram Bridle, Dr. Stephanie Seneff, Mathew Crawford, Dr. Ira Bernstein, Robert Kennedy, Dr. Pierre Kory, Tess Lawrie, Shabnam </a:t>
            </a:r>
            <a:r>
              <a:rPr lang="en-US" sz="2600" dirty="0" err="1"/>
              <a:t>Palesa</a:t>
            </a:r>
            <a:r>
              <a:rPr lang="en-US" sz="2600" dirty="0"/>
              <a:t> Mohamed, Dr. Bret Weinstein, Dr. Andy Wakefield, Jilly Rubenstein, Joshua </a:t>
            </a:r>
            <a:r>
              <a:rPr lang="en-US" sz="2600" dirty="0" err="1"/>
              <a:t>Guetzkow</a:t>
            </a:r>
            <a:r>
              <a:rPr lang="en-US" sz="2600" dirty="0"/>
              <a:t>, Dr. James Lyons </a:t>
            </a:r>
            <a:r>
              <a:rPr lang="en-US" sz="2600" dirty="0" err="1"/>
              <a:t>Weiler</a:t>
            </a:r>
            <a:r>
              <a:rPr lang="en-US" sz="2600" dirty="0"/>
              <a:t>, Dr. Rafael </a:t>
            </a:r>
            <a:r>
              <a:rPr lang="en-US" sz="2600" dirty="0" err="1"/>
              <a:t>Zioni</a:t>
            </a:r>
            <a:r>
              <a:rPr lang="en-US" sz="2600" dirty="0"/>
              <a:t>, Ilana Rachel Daniel, Matthew Guthrie, Liz </a:t>
            </a:r>
            <a:r>
              <a:rPr lang="en-US" sz="2600" dirty="0" err="1"/>
              <a:t>Willner</a:t>
            </a:r>
            <a:r>
              <a:rPr lang="en-US" sz="2600" dirty="0"/>
              <a:t> and all the others who are trying to keep doing science properly. I really appreciate you. </a:t>
            </a:r>
            <a:endParaRPr lang="en-US" dirty="0"/>
          </a:p>
        </p:txBody>
      </p:sp>
    </p:spTree>
    <p:extLst>
      <p:ext uri="{BB962C8B-B14F-4D97-AF65-F5344CB8AC3E}">
        <p14:creationId xmlns:p14="http://schemas.microsoft.com/office/powerpoint/2010/main" val="347899896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A8BF81-5DB2-544C-9C35-97DF0778DE30}"/>
              </a:ext>
            </a:extLst>
          </p:cNvPr>
          <p:cNvSpPr>
            <a:spLocks noGrp="1"/>
          </p:cNvSpPr>
          <p:nvPr>
            <p:ph type="title"/>
          </p:nvPr>
        </p:nvSpPr>
        <p:spPr/>
        <p:txBody>
          <a:bodyPr/>
          <a:lstStyle/>
          <a:p>
            <a:r>
              <a:rPr lang="en-US" dirty="0"/>
              <a:t>Perspective</a:t>
            </a:r>
          </a:p>
        </p:txBody>
      </p:sp>
      <p:pic>
        <p:nvPicPr>
          <p:cNvPr id="4" name="Content Placeholder 3">
            <a:extLst>
              <a:ext uri="{FF2B5EF4-FFF2-40B4-BE49-F238E27FC236}">
                <a16:creationId xmlns:a16="http://schemas.microsoft.com/office/drawing/2014/main" id="{2FCC542E-E9DE-2946-9185-5AB36FC8B126}"/>
              </a:ext>
            </a:extLst>
          </p:cNvPr>
          <p:cNvPicPr>
            <a:picLocks noGrp="1" noChangeAspect="1"/>
          </p:cNvPicPr>
          <p:nvPr>
            <p:ph idx="1"/>
          </p:nvPr>
        </p:nvPicPr>
        <p:blipFill rotWithShape="1">
          <a:blip r:embed="rId2">
            <a:extLst>
              <a:ext uri="{28A0092B-C50C-407E-A947-70E740481C1C}">
                <a14:useLocalDpi xmlns:a14="http://schemas.microsoft.com/office/drawing/2010/main"/>
              </a:ext>
            </a:extLst>
          </a:blip>
          <a:srcRect t="17080" b="17235"/>
          <a:stretch/>
        </p:blipFill>
        <p:spPr>
          <a:xfrm>
            <a:off x="5524500" y="717051"/>
            <a:ext cx="6299200" cy="5516839"/>
          </a:xfrm>
          <a:prstGeom prst="rect">
            <a:avLst/>
          </a:prstGeom>
        </p:spPr>
      </p:pic>
      <p:sp>
        <p:nvSpPr>
          <p:cNvPr id="5" name="TextBox 4">
            <a:extLst>
              <a:ext uri="{FF2B5EF4-FFF2-40B4-BE49-F238E27FC236}">
                <a16:creationId xmlns:a16="http://schemas.microsoft.com/office/drawing/2014/main" id="{5F3044AA-4BBE-F34E-A906-D68CE89B2B15}"/>
              </a:ext>
            </a:extLst>
          </p:cNvPr>
          <p:cNvSpPr txBox="1"/>
          <p:nvPr/>
        </p:nvSpPr>
        <p:spPr>
          <a:xfrm>
            <a:off x="7669213" y="6233890"/>
            <a:ext cx="3835399" cy="369332"/>
          </a:xfrm>
          <a:prstGeom prst="rect">
            <a:avLst/>
          </a:prstGeom>
          <a:solidFill>
            <a:schemeClr val="bg1"/>
          </a:solidFill>
        </p:spPr>
        <p:txBody>
          <a:bodyPr wrap="square" rtlCol="0">
            <a:spAutoFit/>
          </a:bodyPr>
          <a:lstStyle/>
          <a:p>
            <a:r>
              <a:rPr lang="en-US" b="1" dirty="0"/>
              <a:t>COVID-19 injections (2021)</a:t>
            </a:r>
          </a:p>
        </p:txBody>
      </p:sp>
      <p:sp>
        <p:nvSpPr>
          <p:cNvPr id="6" name="Rectangle 5">
            <a:extLst>
              <a:ext uri="{FF2B5EF4-FFF2-40B4-BE49-F238E27FC236}">
                <a16:creationId xmlns:a16="http://schemas.microsoft.com/office/drawing/2014/main" id="{93F03259-EF23-4B4B-B1C1-B29021EA0AC8}"/>
              </a:ext>
            </a:extLst>
          </p:cNvPr>
          <p:cNvSpPr/>
          <p:nvPr/>
        </p:nvSpPr>
        <p:spPr>
          <a:xfrm>
            <a:off x="7048768" y="6233890"/>
            <a:ext cx="505267" cy="369332"/>
          </a:xfrm>
          <a:prstGeom prst="rect">
            <a:avLst/>
          </a:prstGeom>
          <a:solidFill>
            <a:schemeClr val="tx1"/>
          </a:solidFill>
        </p:spPr>
        <p:txBody>
          <a:bodyPr wrap="none">
            <a:spAutoFit/>
          </a:bodyPr>
          <a:lstStyle/>
          <a:p>
            <a:r>
              <a:rPr lang="en-US" dirty="0">
                <a:solidFill>
                  <a:schemeClr val="bg1"/>
                </a:solidFill>
              </a:rPr>
              <a:t>13 </a:t>
            </a:r>
          </a:p>
        </p:txBody>
      </p:sp>
      <p:cxnSp>
        <p:nvCxnSpPr>
          <p:cNvPr id="8" name="Straight Arrow Connector 7">
            <a:extLst>
              <a:ext uri="{FF2B5EF4-FFF2-40B4-BE49-F238E27FC236}">
                <a16:creationId xmlns:a16="http://schemas.microsoft.com/office/drawing/2014/main" id="{B54A0909-CD81-734C-A9BD-8A55EB5022F6}"/>
              </a:ext>
            </a:extLst>
          </p:cNvPr>
          <p:cNvCxnSpPr>
            <a:cxnSpLocks/>
          </p:cNvCxnSpPr>
          <p:nvPr/>
        </p:nvCxnSpPr>
        <p:spPr>
          <a:xfrm flipH="1" flipV="1">
            <a:off x="4102100" y="4754855"/>
            <a:ext cx="1600200" cy="1663701"/>
          </a:xfrm>
          <a:prstGeom prst="straightConnector1">
            <a:avLst/>
          </a:prstGeom>
          <a:ln w="38100">
            <a:tailEnd type="triangle"/>
          </a:ln>
        </p:spPr>
        <p:style>
          <a:lnRef idx="1">
            <a:schemeClr val="dk1"/>
          </a:lnRef>
          <a:fillRef idx="0">
            <a:schemeClr val="dk1"/>
          </a:fillRef>
          <a:effectRef idx="0">
            <a:schemeClr val="dk1"/>
          </a:effectRef>
          <a:fontRef idx="minor">
            <a:schemeClr val="tx1"/>
          </a:fontRef>
        </p:style>
      </p:cxnSp>
      <p:cxnSp>
        <p:nvCxnSpPr>
          <p:cNvPr id="11" name="Straight Connector 10">
            <a:extLst>
              <a:ext uri="{FF2B5EF4-FFF2-40B4-BE49-F238E27FC236}">
                <a16:creationId xmlns:a16="http://schemas.microsoft.com/office/drawing/2014/main" id="{7CF4C639-EE04-8A44-A820-31258B14DE4F}"/>
              </a:ext>
            </a:extLst>
          </p:cNvPr>
          <p:cNvCxnSpPr/>
          <p:nvPr/>
        </p:nvCxnSpPr>
        <p:spPr>
          <a:xfrm>
            <a:off x="5727700" y="6418556"/>
            <a:ext cx="1185779" cy="0"/>
          </a:xfrm>
          <a:prstGeom prst="line">
            <a:avLst/>
          </a:prstGeom>
          <a:ln w="38100">
            <a:solidFill>
              <a:schemeClr val="tx1"/>
            </a:solidFill>
          </a:ln>
        </p:spPr>
        <p:style>
          <a:lnRef idx="1">
            <a:schemeClr val="dk1"/>
          </a:lnRef>
          <a:fillRef idx="0">
            <a:schemeClr val="dk1"/>
          </a:fillRef>
          <a:effectRef idx="0">
            <a:schemeClr val="dk1"/>
          </a:effectRef>
          <a:fontRef idx="minor">
            <a:schemeClr val="tx1"/>
          </a:fontRef>
        </p:style>
      </p:cxnSp>
      <p:sp>
        <p:nvSpPr>
          <p:cNvPr id="12" name="TextBox 11">
            <a:extLst>
              <a:ext uri="{FF2B5EF4-FFF2-40B4-BE49-F238E27FC236}">
                <a16:creationId xmlns:a16="http://schemas.microsoft.com/office/drawing/2014/main" id="{5F53734D-0C83-0F4E-A453-86A3967D6B81}"/>
              </a:ext>
            </a:extLst>
          </p:cNvPr>
          <p:cNvSpPr txBox="1"/>
          <p:nvPr/>
        </p:nvSpPr>
        <p:spPr>
          <a:xfrm>
            <a:off x="2190749" y="2439482"/>
            <a:ext cx="3492500" cy="1569660"/>
          </a:xfrm>
          <a:prstGeom prst="rect">
            <a:avLst/>
          </a:prstGeom>
          <a:noFill/>
        </p:spPr>
        <p:txBody>
          <a:bodyPr wrap="square" rtlCol="0">
            <a:spAutoFit/>
          </a:bodyPr>
          <a:lstStyle/>
          <a:p>
            <a:pPr algn="ctr"/>
            <a:r>
              <a:rPr lang="en-US" sz="2400" dirty="0"/>
              <a:t>With Under reporting factor of 31 – the most conservative estimate: </a:t>
            </a:r>
          </a:p>
        </p:txBody>
      </p:sp>
      <p:sp>
        <p:nvSpPr>
          <p:cNvPr id="13" name="Rectangle 12">
            <a:extLst>
              <a:ext uri="{FF2B5EF4-FFF2-40B4-BE49-F238E27FC236}">
                <a16:creationId xmlns:a16="http://schemas.microsoft.com/office/drawing/2014/main" id="{055014C7-0579-5F4C-8136-80CD68AD0A77}"/>
              </a:ext>
            </a:extLst>
          </p:cNvPr>
          <p:cNvSpPr/>
          <p:nvPr/>
        </p:nvSpPr>
        <p:spPr>
          <a:xfrm>
            <a:off x="3471167" y="4009142"/>
            <a:ext cx="931665" cy="584775"/>
          </a:xfrm>
          <a:prstGeom prst="rect">
            <a:avLst/>
          </a:prstGeom>
          <a:solidFill>
            <a:schemeClr val="tx1"/>
          </a:solidFill>
        </p:spPr>
        <p:txBody>
          <a:bodyPr wrap="none">
            <a:spAutoFit/>
          </a:bodyPr>
          <a:lstStyle/>
          <a:p>
            <a:r>
              <a:rPr lang="en-US" sz="3200" dirty="0">
                <a:solidFill>
                  <a:schemeClr val="bg1"/>
                </a:solidFill>
              </a:rPr>
              <a:t>403</a:t>
            </a:r>
            <a:r>
              <a:rPr lang="en-US" dirty="0">
                <a:solidFill>
                  <a:schemeClr val="bg1"/>
                </a:solidFill>
              </a:rPr>
              <a:t> </a:t>
            </a:r>
          </a:p>
        </p:txBody>
      </p:sp>
    </p:spTree>
    <p:extLst>
      <p:ext uri="{BB962C8B-B14F-4D97-AF65-F5344CB8AC3E}">
        <p14:creationId xmlns:p14="http://schemas.microsoft.com/office/powerpoint/2010/main" val="372212379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CA9E04-E806-CA4A-B3C6-3B54E08D96B8}"/>
              </a:ext>
            </a:extLst>
          </p:cNvPr>
          <p:cNvSpPr>
            <a:spLocks noGrp="1"/>
          </p:cNvSpPr>
          <p:nvPr>
            <p:ph type="title"/>
          </p:nvPr>
        </p:nvSpPr>
        <p:spPr/>
        <p:txBody>
          <a:bodyPr/>
          <a:lstStyle/>
          <a:p>
            <a:r>
              <a:rPr lang="en-US" dirty="0"/>
              <a:t>What problem are we trying to solve?</a:t>
            </a:r>
          </a:p>
        </p:txBody>
      </p:sp>
      <p:sp>
        <p:nvSpPr>
          <p:cNvPr id="3" name="Content Placeholder 2">
            <a:extLst>
              <a:ext uri="{FF2B5EF4-FFF2-40B4-BE49-F238E27FC236}">
                <a16:creationId xmlns:a16="http://schemas.microsoft.com/office/drawing/2014/main" id="{8C29538E-ED7F-5046-87FE-1F4FB737D10C}"/>
              </a:ext>
            </a:extLst>
          </p:cNvPr>
          <p:cNvSpPr>
            <a:spLocks noGrp="1"/>
          </p:cNvSpPr>
          <p:nvPr>
            <p:ph idx="1"/>
          </p:nvPr>
        </p:nvSpPr>
        <p:spPr>
          <a:xfrm>
            <a:off x="2589212" y="1540189"/>
            <a:ext cx="8915400" cy="5126830"/>
          </a:xfrm>
        </p:spPr>
        <p:txBody>
          <a:bodyPr>
            <a:noAutofit/>
          </a:bodyPr>
          <a:lstStyle/>
          <a:p>
            <a:r>
              <a:rPr lang="en-US" sz="1500" dirty="0"/>
              <a:t>Protect Children?</a:t>
            </a:r>
            <a:br>
              <a:rPr lang="en-US" sz="1500" dirty="0"/>
            </a:br>
            <a:endParaRPr lang="en-US" sz="1500" dirty="0"/>
          </a:p>
          <a:p>
            <a:r>
              <a:rPr lang="en-US" sz="1500" dirty="0"/>
              <a:t>Protect Others (families/teachers)?</a:t>
            </a:r>
            <a:br>
              <a:rPr lang="en-US" sz="1500" dirty="0"/>
            </a:br>
            <a:endParaRPr lang="en-US" sz="1500" dirty="0"/>
          </a:p>
          <a:p>
            <a:r>
              <a:rPr lang="en-US" sz="1500" dirty="0"/>
              <a:t>In either case vaccinating children is unnecessary</a:t>
            </a:r>
            <a:br>
              <a:rPr lang="en-US" sz="1500" dirty="0"/>
            </a:br>
            <a:endParaRPr lang="en-US" sz="1500" dirty="0"/>
          </a:p>
          <a:p>
            <a:pPr lvl="1"/>
            <a:r>
              <a:rPr lang="en-US" sz="1500" dirty="0"/>
              <a:t>Protecting children is unnecessary as they have effectively zero risk from the virus, and by vaccinating miss the opportunity to develop long-lasting herd natural immunity </a:t>
            </a:r>
          </a:p>
          <a:p>
            <a:pPr lvl="1"/>
            <a:r>
              <a:rPr lang="en-US" sz="1500" dirty="0"/>
              <a:t>Immune pressure towards escape variants and perpetuation of the problem, by vaccinating kids. Risk from infection is non-zero.</a:t>
            </a:r>
            <a:br>
              <a:rPr lang="en-US" sz="1500" dirty="0"/>
            </a:br>
            <a:endParaRPr lang="en-US" sz="1500" dirty="0"/>
          </a:p>
          <a:p>
            <a:pPr lvl="1"/>
            <a:r>
              <a:rPr lang="en-US" sz="1500" dirty="0"/>
              <a:t>Protecting others is unnecessary as they (theoretically) already benefit from the effect of reduced risk of severe outcomes due to injection and boosters (focus of injections should be at-risk populations i.e. to reduce effect of virus, as injections do little to mitigate transmission). </a:t>
            </a:r>
          </a:p>
          <a:p>
            <a:pPr lvl="1"/>
            <a:r>
              <a:rPr lang="en-US" sz="1500" dirty="0"/>
              <a:t>Other tools include natural immunity with support and chemoprophylaxis (for rest of population, as children are not at risk).</a:t>
            </a:r>
          </a:p>
        </p:txBody>
      </p:sp>
    </p:spTree>
    <p:extLst>
      <p:ext uri="{BB962C8B-B14F-4D97-AF65-F5344CB8AC3E}">
        <p14:creationId xmlns:p14="http://schemas.microsoft.com/office/powerpoint/2010/main" val="219157920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CA9E04-E806-CA4A-B3C6-3B54E08D96B8}"/>
              </a:ext>
            </a:extLst>
          </p:cNvPr>
          <p:cNvSpPr>
            <a:spLocks noGrp="1"/>
          </p:cNvSpPr>
          <p:nvPr>
            <p:ph type="title"/>
          </p:nvPr>
        </p:nvSpPr>
        <p:spPr/>
        <p:txBody>
          <a:bodyPr/>
          <a:lstStyle/>
          <a:p>
            <a:r>
              <a:rPr lang="en-US" dirty="0"/>
              <a:t>What problem are we trying to solve?</a:t>
            </a:r>
          </a:p>
        </p:txBody>
      </p:sp>
      <p:sp>
        <p:nvSpPr>
          <p:cNvPr id="7" name="Content Placeholder 2">
            <a:extLst>
              <a:ext uri="{FF2B5EF4-FFF2-40B4-BE49-F238E27FC236}">
                <a16:creationId xmlns:a16="http://schemas.microsoft.com/office/drawing/2014/main" id="{D28ED631-5E48-E04C-9E48-AF072B812C68}"/>
              </a:ext>
            </a:extLst>
          </p:cNvPr>
          <p:cNvSpPr txBox="1">
            <a:spLocks/>
          </p:cNvSpPr>
          <p:nvPr/>
        </p:nvSpPr>
        <p:spPr>
          <a:xfrm>
            <a:off x="2589212" y="1540189"/>
            <a:ext cx="8915400" cy="5126830"/>
          </a:xfrm>
          <a:prstGeom prst="rect">
            <a:avLst/>
          </a:prstGeom>
        </p:spPr>
        <p:txBody>
          <a:bodyPr vert="horz" lIns="91440" tIns="45720" rIns="91440" bIns="45720" rtlCol="0">
            <a:noAutofit/>
          </a:bodyPr>
          <a:lst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a:lstStyle>
          <a:p>
            <a:r>
              <a:rPr lang="en-US" sz="1500" dirty="0"/>
              <a:t>Protect Children?</a:t>
            </a:r>
            <a:br>
              <a:rPr lang="en-US" sz="1500" dirty="0"/>
            </a:br>
            <a:endParaRPr lang="en-US" sz="1500" dirty="0">
              <a:solidFill>
                <a:schemeClr val="accent5">
                  <a:lumMod val="20000"/>
                  <a:lumOff val="80000"/>
                </a:schemeClr>
              </a:solidFill>
            </a:endParaRPr>
          </a:p>
          <a:p>
            <a:r>
              <a:rPr lang="en-US" sz="1500" dirty="0">
                <a:solidFill>
                  <a:schemeClr val="accent5">
                    <a:lumMod val="20000"/>
                    <a:lumOff val="80000"/>
                  </a:schemeClr>
                </a:solidFill>
              </a:rPr>
              <a:t>Protect Others (families/teachers)?</a:t>
            </a:r>
            <a:br>
              <a:rPr lang="en-US" sz="1500" dirty="0">
                <a:solidFill>
                  <a:schemeClr val="accent5">
                    <a:lumMod val="20000"/>
                    <a:lumOff val="80000"/>
                  </a:schemeClr>
                </a:solidFill>
              </a:rPr>
            </a:br>
            <a:endParaRPr lang="en-US" sz="1500" dirty="0">
              <a:solidFill>
                <a:schemeClr val="accent5">
                  <a:lumMod val="20000"/>
                  <a:lumOff val="80000"/>
                </a:schemeClr>
              </a:solidFill>
            </a:endParaRPr>
          </a:p>
          <a:p>
            <a:r>
              <a:rPr lang="en-US" sz="1500" dirty="0">
                <a:solidFill>
                  <a:schemeClr val="accent5">
                    <a:lumMod val="20000"/>
                    <a:lumOff val="80000"/>
                  </a:schemeClr>
                </a:solidFill>
              </a:rPr>
              <a:t>In either case </a:t>
            </a:r>
            <a:r>
              <a:rPr lang="en-US" sz="1500" dirty="0"/>
              <a:t>vaccinating children is unnecessary</a:t>
            </a:r>
            <a:br>
              <a:rPr lang="en-US" sz="1500" dirty="0"/>
            </a:br>
            <a:endParaRPr lang="en-US" sz="1500" dirty="0"/>
          </a:p>
          <a:p>
            <a:pPr lvl="1"/>
            <a:r>
              <a:rPr lang="en-US" sz="1500" dirty="0"/>
              <a:t>Protecting children is unnecessary as they have effectively zero risk from the virus, and by vaccinating miss the opportunity to develop long-lasting herd natural immunity </a:t>
            </a:r>
          </a:p>
          <a:p>
            <a:pPr lvl="1"/>
            <a:r>
              <a:rPr lang="en-US" sz="1500" dirty="0">
                <a:solidFill>
                  <a:schemeClr val="accent5">
                    <a:lumMod val="20000"/>
                    <a:lumOff val="80000"/>
                  </a:schemeClr>
                </a:solidFill>
              </a:rPr>
              <a:t>Immune pressure towards escape variants and perpetuation of the problem, by vaccinating kids. Risk from infection is non-zero.</a:t>
            </a:r>
            <a:br>
              <a:rPr lang="en-US" sz="1500" dirty="0">
                <a:solidFill>
                  <a:schemeClr val="accent5">
                    <a:lumMod val="20000"/>
                    <a:lumOff val="80000"/>
                  </a:schemeClr>
                </a:solidFill>
              </a:rPr>
            </a:br>
            <a:endParaRPr lang="en-US" sz="1500" dirty="0">
              <a:solidFill>
                <a:schemeClr val="accent5">
                  <a:lumMod val="20000"/>
                  <a:lumOff val="80000"/>
                </a:schemeClr>
              </a:solidFill>
            </a:endParaRPr>
          </a:p>
          <a:p>
            <a:pPr lvl="1"/>
            <a:r>
              <a:rPr lang="en-US" sz="1500" dirty="0">
                <a:solidFill>
                  <a:schemeClr val="accent5">
                    <a:lumMod val="20000"/>
                    <a:lumOff val="80000"/>
                  </a:schemeClr>
                </a:solidFill>
              </a:rPr>
              <a:t>Protecting others is unnecessary as they (theoretically) already benefit from the effect of reduced risk of severe outcomes due to injection and boosters (focus of injections should be at-risk populations i.e. to reduce effect of virus, as injections do little to mitigate transmission). </a:t>
            </a:r>
          </a:p>
          <a:p>
            <a:pPr lvl="1"/>
            <a:r>
              <a:rPr lang="en-US" sz="1500" dirty="0">
                <a:solidFill>
                  <a:schemeClr val="accent5">
                    <a:lumMod val="20000"/>
                    <a:lumOff val="80000"/>
                  </a:schemeClr>
                </a:solidFill>
              </a:rPr>
              <a:t>Other tools include natural immunity with support and chemoprophylaxis (for rest of population, as children are not at risk).</a:t>
            </a:r>
          </a:p>
        </p:txBody>
      </p:sp>
      <p:sp>
        <p:nvSpPr>
          <p:cNvPr id="4" name="Rectangle 3">
            <a:extLst>
              <a:ext uri="{FF2B5EF4-FFF2-40B4-BE49-F238E27FC236}">
                <a16:creationId xmlns:a16="http://schemas.microsoft.com/office/drawing/2014/main" id="{E3179F4D-CA9E-1841-958A-DC8E1F6C2718}"/>
              </a:ext>
            </a:extLst>
          </p:cNvPr>
          <p:cNvSpPr/>
          <p:nvPr/>
        </p:nvSpPr>
        <p:spPr>
          <a:xfrm>
            <a:off x="4740335" y="5118100"/>
            <a:ext cx="7096065" cy="1323439"/>
          </a:xfrm>
          <a:prstGeom prst="rect">
            <a:avLst/>
          </a:prstGeom>
          <a:solidFill>
            <a:schemeClr val="accent5">
              <a:lumMod val="40000"/>
              <a:lumOff val="60000"/>
            </a:schemeClr>
          </a:solidFill>
        </p:spPr>
        <p:txBody>
          <a:bodyPr wrap="square">
            <a:spAutoFit/>
          </a:bodyPr>
          <a:lstStyle/>
          <a:p>
            <a:pPr algn="r"/>
            <a:r>
              <a:rPr lang="en-US" sz="1600" dirty="0"/>
              <a:t>“In reviewing the medical literature and news reports, and in talking to pediatricians across the country, </a:t>
            </a:r>
            <a:r>
              <a:rPr lang="en-US" sz="1600" b="1" dirty="0">
                <a:solidFill>
                  <a:srgbClr val="FF0000"/>
                </a:solidFill>
              </a:rPr>
              <a:t>I am not aware of a single healthy child in the U.S. who has died of COVID-19 to date</a:t>
            </a:r>
            <a:r>
              <a:rPr lang="en-US" sz="1600" dirty="0"/>
              <a:t>,” Marty </a:t>
            </a:r>
            <a:r>
              <a:rPr lang="en-US" sz="1600" dirty="0" err="1"/>
              <a:t>Makary</a:t>
            </a:r>
            <a:r>
              <a:rPr lang="en-US" sz="1600" dirty="0"/>
              <a:t> wrote in a recent essay at </a:t>
            </a:r>
            <a:r>
              <a:rPr lang="en-US" sz="1600" i="1" dirty="0" err="1"/>
              <a:t>MedPage</a:t>
            </a:r>
            <a:r>
              <a:rPr lang="en-US" sz="1600" i="1" dirty="0"/>
              <a:t> Today. </a:t>
            </a:r>
            <a:r>
              <a:rPr lang="en-US" sz="1600" dirty="0"/>
              <a:t>He is the editor-in-chief of the medical news publication.</a:t>
            </a:r>
          </a:p>
        </p:txBody>
      </p:sp>
    </p:spTree>
    <p:extLst>
      <p:ext uri="{BB962C8B-B14F-4D97-AF65-F5344CB8AC3E}">
        <p14:creationId xmlns:p14="http://schemas.microsoft.com/office/powerpoint/2010/main" val="321821936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1924DD-8CF0-3E40-9F66-70A1851BA29E}"/>
              </a:ext>
            </a:extLst>
          </p:cNvPr>
          <p:cNvSpPr>
            <a:spLocks noGrp="1"/>
          </p:cNvSpPr>
          <p:nvPr>
            <p:ph type="title"/>
          </p:nvPr>
        </p:nvSpPr>
        <p:spPr/>
        <p:txBody>
          <a:bodyPr/>
          <a:lstStyle/>
          <a:p>
            <a:r>
              <a:rPr lang="en-US" dirty="0">
                <a:solidFill>
                  <a:schemeClr val="tx1"/>
                </a:solidFill>
              </a:rPr>
              <a:t>Healthy children are not at risk of severe prognosis from COVID-19</a:t>
            </a:r>
            <a:endParaRPr lang="en-US" dirty="0"/>
          </a:p>
        </p:txBody>
      </p:sp>
      <p:pic>
        <p:nvPicPr>
          <p:cNvPr id="9" name="Picture 8">
            <a:extLst>
              <a:ext uri="{FF2B5EF4-FFF2-40B4-BE49-F238E27FC236}">
                <a16:creationId xmlns:a16="http://schemas.microsoft.com/office/drawing/2014/main" id="{F64EE114-3A68-D34B-8DE1-A993A5F70C2C}"/>
              </a:ext>
            </a:extLst>
          </p:cNvPr>
          <p:cNvPicPr>
            <a:picLocks noChangeAspect="1"/>
          </p:cNvPicPr>
          <p:nvPr/>
        </p:nvPicPr>
        <p:blipFill rotWithShape="1">
          <a:blip r:embed="rId2">
            <a:extLst>
              <a:ext uri="{28A0092B-C50C-407E-A947-70E740481C1C}">
                <a14:useLocalDpi xmlns:a14="http://schemas.microsoft.com/office/drawing/2010/main"/>
              </a:ext>
            </a:extLst>
          </a:blip>
          <a:srcRect r="-3"/>
          <a:stretch/>
        </p:blipFill>
        <p:spPr>
          <a:xfrm>
            <a:off x="1586524" y="2011513"/>
            <a:ext cx="3442801" cy="4080254"/>
          </a:xfrm>
          <a:prstGeom prst="rect">
            <a:avLst/>
          </a:prstGeom>
        </p:spPr>
      </p:pic>
      <p:pic>
        <p:nvPicPr>
          <p:cNvPr id="10" name="Picture 9">
            <a:extLst>
              <a:ext uri="{FF2B5EF4-FFF2-40B4-BE49-F238E27FC236}">
                <a16:creationId xmlns:a16="http://schemas.microsoft.com/office/drawing/2014/main" id="{49EA8014-5B6A-364A-9612-2C303CF4004A}"/>
              </a:ext>
            </a:extLst>
          </p:cNvPr>
          <p:cNvPicPr>
            <a:picLocks noChangeAspect="1"/>
          </p:cNvPicPr>
          <p:nvPr/>
        </p:nvPicPr>
        <p:blipFill rotWithShape="1">
          <a:blip r:embed="rId3">
            <a:extLst>
              <a:ext uri="{28A0092B-C50C-407E-A947-70E740481C1C}">
                <a14:useLocalDpi xmlns:a14="http://schemas.microsoft.com/office/drawing/2010/main"/>
              </a:ext>
            </a:extLst>
          </a:blip>
          <a:srcRect/>
          <a:stretch/>
        </p:blipFill>
        <p:spPr>
          <a:xfrm>
            <a:off x="1586534" y="1808993"/>
            <a:ext cx="3442801" cy="321928"/>
          </a:xfrm>
          <a:prstGeom prst="rect">
            <a:avLst/>
          </a:prstGeom>
        </p:spPr>
      </p:pic>
      <p:pic>
        <p:nvPicPr>
          <p:cNvPr id="11" name="Picture 10">
            <a:extLst>
              <a:ext uri="{FF2B5EF4-FFF2-40B4-BE49-F238E27FC236}">
                <a16:creationId xmlns:a16="http://schemas.microsoft.com/office/drawing/2014/main" id="{EF7CB378-B0AE-5D47-B412-D850E11C1779}"/>
              </a:ext>
            </a:extLst>
          </p:cNvPr>
          <p:cNvPicPr>
            <a:picLocks noChangeAspect="1"/>
          </p:cNvPicPr>
          <p:nvPr/>
        </p:nvPicPr>
        <p:blipFill rotWithShape="1">
          <a:blip r:embed="rId4">
            <a:extLst>
              <a:ext uri="{28A0092B-C50C-407E-A947-70E740481C1C}">
                <a14:useLocalDpi xmlns:a14="http://schemas.microsoft.com/office/drawing/2010/main"/>
              </a:ext>
            </a:extLst>
          </a:blip>
          <a:srcRect/>
          <a:stretch/>
        </p:blipFill>
        <p:spPr>
          <a:xfrm>
            <a:off x="5775538" y="1905000"/>
            <a:ext cx="4728995" cy="1625210"/>
          </a:xfrm>
          <a:prstGeom prst="rect">
            <a:avLst/>
          </a:prstGeom>
        </p:spPr>
      </p:pic>
      <p:sp>
        <p:nvSpPr>
          <p:cNvPr id="12" name="Rectangle 11">
            <a:extLst>
              <a:ext uri="{FF2B5EF4-FFF2-40B4-BE49-F238E27FC236}">
                <a16:creationId xmlns:a16="http://schemas.microsoft.com/office/drawing/2014/main" id="{8D42A5B7-DB34-FE4A-9FCD-CB983EE3FD26}"/>
              </a:ext>
            </a:extLst>
          </p:cNvPr>
          <p:cNvSpPr/>
          <p:nvPr/>
        </p:nvSpPr>
        <p:spPr>
          <a:xfrm>
            <a:off x="5408258" y="3614191"/>
            <a:ext cx="5875153" cy="2862322"/>
          </a:xfrm>
          <a:prstGeom prst="rect">
            <a:avLst/>
          </a:prstGeom>
        </p:spPr>
        <p:txBody>
          <a:bodyPr wrap="square">
            <a:spAutoFit/>
          </a:bodyPr>
          <a:lstStyle/>
          <a:p>
            <a:pPr algn="ctr"/>
            <a:r>
              <a:rPr lang="en-US" sz="2000" dirty="0">
                <a:effectLst/>
              </a:rPr>
              <a:t>“Some conditions — including obesity and </a:t>
            </a:r>
            <a:br>
              <a:rPr lang="en-US" sz="2000" dirty="0"/>
            </a:br>
            <a:r>
              <a:rPr lang="en-US" sz="2000" dirty="0">
                <a:effectLst/>
              </a:rPr>
              <a:t>cardiac or neurological conditions were </a:t>
            </a:r>
            <a:br>
              <a:rPr lang="en-US" sz="2000" dirty="0"/>
            </a:br>
            <a:r>
              <a:rPr lang="en-US" sz="2000" dirty="0">
                <a:effectLst/>
              </a:rPr>
              <a:t>associated with a higher risk of death or intensive-care treatment, the researchers found. But the absolute increase in risk was very small, study author Rachel Harwood, a </a:t>
            </a:r>
            <a:r>
              <a:rPr lang="en-US" sz="2000" dirty="0" err="1">
                <a:effectLst/>
              </a:rPr>
              <a:t>paediatric</a:t>
            </a:r>
            <a:r>
              <a:rPr lang="en-US" sz="2000" dirty="0">
                <a:effectLst/>
              </a:rPr>
              <a:t> surgical registrar at Alder Hey Children’s Hospital in Liverpool, UK, said at a media briefing.”</a:t>
            </a:r>
            <a:endParaRPr lang="en-US" sz="2000" dirty="0"/>
          </a:p>
        </p:txBody>
      </p:sp>
      <p:sp>
        <p:nvSpPr>
          <p:cNvPr id="14" name="Rectangle 13">
            <a:extLst>
              <a:ext uri="{FF2B5EF4-FFF2-40B4-BE49-F238E27FC236}">
                <a16:creationId xmlns:a16="http://schemas.microsoft.com/office/drawing/2014/main" id="{3B30B699-1AFC-ED42-810A-9E0074FAA518}"/>
              </a:ext>
            </a:extLst>
          </p:cNvPr>
          <p:cNvSpPr/>
          <p:nvPr/>
        </p:nvSpPr>
        <p:spPr>
          <a:xfrm>
            <a:off x="317500" y="6400800"/>
            <a:ext cx="11874500" cy="461665"/>
          </a:xfrm>
          <a:prstGeom prst="rect">
            <a:avLst/>
          </a:prstGeom>
        </p:spPr>
        <p:txBody>
          <a:bodyPr wrap="square">
            <a:spAutoFit/>
          </a:bodyPr>
          <a:lstStyle/>
          <a:p>
            <a:pPr algn="r"/>
            <a:r>
              <a:rPr lang="en-US" sz="1200" dirty="0"/>
              <a:t>Sunil S Bhopal, Jayshree </a:t>
            </a:r>
            <a:r>
              <a:rPr lang="en-US" sz="1200" dirty="0" err="1"/>
              <a:t>Bagaria</a:t>
            </a:r>
            <a:r>
              <a:rPr lang="en-US" sz="1200" dirty="0"/>
              <a:t>, </a:t>
            </a:r>
            <a:r>
              <a:rPr lang="en-US" sz="1200" dirty="0" err="1"/>
              <a:t>Bayanne</a:t>
            </a:r>
            <a:r>
              <a:rPr lang="en-US" sz="1200" dirty="0"/>
              <a:t> </a:t>
            </a:r>
            <a:r>
              <a:rPr lang="en-US" sz="1200" dirty="0" err="1"/>
              <a:t>Olabi</a:t>
            </a:r>
            <a:r>
              <a:rPr lang="en-US" sz="1200" dirty="0"/>
              <a:t>, Raj Bhopal. Children and young people remain at low risk of COVID-19 mortality. The Lancet/Child and Adolescent Health. Correspondence| Volume 5, ISSUE 5, e12-e13, May 01, 2021. </a:t>
            </a:r>
            <a:r>
              <a:rPr lang="en-US" sz="1200" dirty="0" err="1"/>
              <a:t>Published:March</a:t>
            </a:r>
            <a:r>
              <a:rPr lang="en-US" sz="1200" dirty="0"/>
              <a:t> 10, 2021. </a:t>
            </a:r>
            <a:r>
              <a:rPr lang="en-US" sz="1200" dirty="0" err="1"/>
              <a:t>DOI:https</a:t>
            </a:r>
            <a:r>
              <a:rPr lang="en-US" sz="1200" dirty="0"/>
              <a:t>://</a:t>
            </a:r>
            <a:r>
              <a:rPr lang="en-US" sz="1200" dirty="0" err="1"/>
              <a:t>doi.org</a:t>
            </a:r>
            <a:r>
              <a:rPr lang="en-US" sz="1200" dirty="0"/>
              <a:t>/10.1016/S2352-4642(21)00066-3.</a:t>
            </a:r>
          </a:p>
        </p:txBody>
      </p:sp>
    </p:spTree>
    <p:extLst>
      <p:ext uri="{BB962C8B-B14F-4D97-AF65-F5344CB8AC3E}">
        <p14:creationId xmlns:p14="http://schemas.microsoft.com/office/powerpoint/2010/main" val="34564750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B57C1B-B30C-F642-98A6-CF91B6F60E00}"/>
              </a:ext>
            </a:extLst>
          </p:cNvPr>
          <p:cNvSpPr>
            <a:spLocks noGrp="1"/>
          </p:cNvSpPr>
          <p:nvPr>
            <p:ph type="title"/>
          </p:nvPr>
        </p:nvSpPr>
        <p:spPr/>
        <p:txBody>
          <a:bodyPr/>
          <a:lstStyle/>
          <a:p>
            <a:r>
              <a:rPr lang="en-US" dirty="0">
                <a:solidFill>
                  <a:schemeClr val="tx1"/>
                </a:solidFill>
              </a:rPr>
              <a:t>Infection Fatality Rate (IFR) for children is nil</a:t>
            </a:r>
            <a:endParaRPr lang="en-US" dirty="0"/>
          </a:p>
        </p:txBody>
      </p:sp>
      <p:sp>
        <p:nvSpPr>
          <p:cNvPr id="5" name="Rectangle 4">
            <a:extLst>
              <a:ext uri="{FF2B5EF4-FFF2-40B4-BE49-F238E27FC236}">
                <a16:creationId xmlns:a16="http://schemas.microsoft.com/office/drawing/2014/main" id="{311E79BC-B234-CB4C-B463-B1CDEF3E4210}"/>
              </a:ext>
            </a:extLst>
          </p:cNvPr>
          <p:cNvSpPr/>
          <p:nvPr/>
        </p:nvSpPr>
        <p:spPr>
          <a:xfrm>
            <a:off x="7085654" y="1536174"/>
            <a:ext cx="5026842" cy="3785652"/>
          </a:xfrm>
          <a:prstGeom prst="rect">
            <a:avLst/>
          </a:prstGeom>
        </p:spPr>
        <p:txBody>
          <a:bodyPr wrap="square">
            <a:spAutoFit/>
          </a:bodyPr>
          <a:lstStyle/>
          <a:p>
            <a:pPr algn="ctr"/>
            <a:r>
              <a:rPr lang="en-US" sz="2400" dirty="0"/>
              <a:t>“In the United States, a total of 335 children under 18 have died with a COVID-19 diagnosis on their death certificate.</a:t>
            </a:r>
            <a:r>
              <a:rPr lang="en-US" sz="2400" baseline="30000" dirty="0"/>
              <a:t>5</a:t>
            </a:r>
            <a:r>
              <a:rPr lang="en-US" sz="2400" dirty="0"/>
              <a:t>” </a:t>
            </a:r>
          </a:p>
          <a:p>
            <a:pPr algn="ctr"/>
            <a:endParaRPr lang="en-US" sz="2400" dirty="0"/>
          </a:p>
          <a:p>
            <a:pPr algn="ctr"/>
            <a:r>
              <a:rPr lang="en-US" sz="2000" dirty="0"/>
              <a:t>*</a:t>
            </a:r>
            <a:r>
              <a:rPr lang="en-US" sz="2000" dirty="0" err="1"/>
              <a:t>Makary</a:t>
            </a:r>
            <a:r>
              <a:rPr lang="en-US" sz="2000" dirty="0"/>
              <a:t> shares that no one at Johns Hopkins has systematically investigated the cause of each child's death, in an effort to determine if COVID was actually involved or if the death was the result of a preexisting condition.</a:t>
            </a:r>
            <a:endParaRPr lang="en-US" sz="2000" b="1" dirty="0">
              <a:solidFill>
                <a:srgbClr val="FF0000"/>
              </a:solidFill>
            </a:endParaRPr>
          </a:p>
        </p:txBody>
      </p:sp>
      <p:sp>
        <p:nvSpPr>
          <p:cNvPr id="7" name="Rectangle 6">
            <a:extLst>
              <a:ext uri="{FF2B5EF4-FFF2-40B4-BE49-F238E27FC236}">
                <a16:creationId xmlns:a16="http://schemas.microsoft.com/office/drawing/2014/main" id="{86B63F42-836A-A443-8DC5-81EAD7CB212D}"/>
              </a:ext>
            </a:extLst>
          </p:cNvPr>
          <p:cNvSpPr/>
          <p:nvPr/>
        </p:nvSpPr>
        <p:spPr>
          <a:xfrm>
            <a:off x="4318660" y="6280919"/>
            <a:ext cx="7873340" cy="577081"/>
          </a:xfrm>
          <a:prstGeom prst="rect">
            <a:avLst/>
          </a:prstGeom>
        </p:spPr>
        <p:txBody>
          <a:bodyPr wrap="square">
            <a:spAutoFit/>
          </a:bodyPr>
          <a:lstStyle/>
          <a:p>
            <a:pPr algn="r"/>
            <a:r>
              <a:rPr lang="en-US" sz="1050" dirty="0"/>
              <a:t>*Dr. Marty </a:t>
            </a:r>
            <a:r>
              <a:rPr lang="en-US" sz="1050" dirty="0" err="1"/>
              <a:t>Makary</a:t>
            </a:r>
            <a:r>
              <a:rPr lang="en-US" sz="1050" dirty="0"/>
              <a:t>, a professor at Johns Hopkins University School of Medicine and editor-in chief of </a:t>
            </a:r>
            <a:r>
              <a:rPr lang="en-US" sz="1050" dirty="0" err="1"/>
              <a:t>MedPage</a:t>
            </a:r>
            <a:r>
              <a:rPr lang="en-US" sz="1050" dirty="0"/>
              <a:t> Today</a:t>
            </a:r>
          </a:p>
          <a:p>
            <a:pPr algn="r"/>
            <a:r>
              <a:rPr lang="en-US" sz="1050" dirty="0"/>
              <a:t>O’Driscoll, M., Ribeiro Dos Santos, G., Wang, L. </a:t>
            </a:r>
            <a:r>
              <a:rPr lang="en-US" sz="1050" i="1" dirty="0"/>
              <a:t>et al.</a:t>
            </a:r>
            <a:r>
              <a:rPr lang="en-US" sz="1050" dirty="0"/>
              <a:t> Age-specific mortality and immunity patterns of SARS-CoV-2. </a:t>
            </a:r>
            <a:r>
              <a:rPr lang="en-US" sz="1050" i="1" dirty="0"/>
              <a:t>Nature</a:t>
            </a:r>
            <a:r>
              <a:rPr lang="en-US" sz="1050" dirty="0"/>
              <a:t> </a:t>
            </a:r>
            <a:r>
              <a:rPr lang="en-US" sz="1050" b="1" dirty="0"/>
              <a:t>590, </a:t>
            </a:r>
            <a:r>
              <a:rPr lang="en-US" sz="1050" dirty="0"/>
              <a:t>140–145 (2021). https://</a:t>
            </a:r>
            <a:r>
              <a:rPr lang="en-US" sz="1050" dirty="0" err="1"/>
              <a:t>doi.org</a:t>
            </a:r>
            <a:r>
              <a:rPr lang="en-US" sz="1050" dirty="0"/>
              <a:t>/10.1038/s41586-020-2918-0</a:t>
            </a:r>
          </a:p>
        </p:txBody>
      </p:sp>
      <p:pic>
        <p:nvPicPr>
          <p:cNvPr id="8" name="Picture 7">
            <a:extLst>
              <a:ext uri="{FF2B5EF4-FFF2-40B4-BE49-F238E27FC236}">
                <a16:creationId xmlns:a16="http://schemas.microsoft.com/office/drawing/2014/main" id="{7B34588B-BC78-9148-AD65-FAF0DB2E3A28}"/>
              </a:ext>
            </a:extLst>
          </p:cNvPr>
          <p:cNvPicPr>
            <a:picLocks noChangeAspect="1"/>
          </p:cNvPicPr>
          <p:nvPr/>
        </p:nvPicPr>
        <p:blipFill rotWithShape="1">
          <a:blip r:embed="rId2">
            <a:extLst>
              <a:ext uri="{28A0092B-C50C-407E-A947-70E740481C1C}">
                <a14:useLocalDpi xmlns:a14="http://schemas.microsoft.com/office/drawing/2010/main"/>
              </a:ext>
            </a:extLst>
          </a:blip>
          <a:srcRect/>
          <a:stretch/>
        </p:blipFill>
        <p:spPr>
          <a:xfrm>
            <a:off x="3702314" y="1477096"/>
            <a:ext cx="3207937" cy="917796"/>
          </a:xfrm>
          <a:prstGeom prst="rect">
            <a:avLst/>
          </a:prstGeom>
        </p:spPr>
      </p:pic>
      <p:pic>
        <p:nvPicPr>
          <p:cNvPr id="6" name="Picture 5">
            <a:extLst>
              <a:ext uri="{FF2B5EF4-FFF2-40B4-BE49-F238E27FC236}">
                <a16:creationId xmlns:a16="http://schemas.microsoft.com/office/drawing/2014/main" id="{C42482F1-C4D0-0949-9D59-D10DEE7ED684}"/>
              </a:ext>
            </a:extLst>
          </p:cNvPr>
          <p:cNvPicPr>
            <a:picLocks noChangeAspect="1"/>
          </p:cNvPicPr>
          <p:nvPr/>
        </p:nvPicPr>
        <p:blipFill rotWithShape="1">
          <a:blip r:embed="rId3">
            <a:extLst>
              <a:ext uri="{28A0092B-C50C-407E-A947-70E740481C1C}">
                <a14:useLocalDpi xmlns:a14="http://schemas.microsoft.com/office/drawing/2010/main"/>
              </a:ext>
            </a:extLst>
          </a:blip>
          <a:srcRect/>
          <a:stretch/>
        </p:blipFill>
        <p:spPr>
          <a:xfrm>
            <a:off x="2659118" y="2564329"/>
            <a:ext cx="4360344" cy="3483177"/>
          </a:xfrm>
          <a:prstGeom prst="rect">
            <a:avLst/>
          </a:prstGeom>
        </p:spPr>
      </p:pic>
    </p:spTree>
    <p:extLst>
      <p:ext uri="{BB962C8B-B14F-4D97-AF65-F5344CB8AC3E}">
        <p14:creationId xmlns:p14="http://schemas.microsoft.com/office/powerpoint/2010/main" val="205255131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0D38DC-EADE-444A-9353-7AC2A40048C3}"/>
              </a:ext>
            </a:extLst>
          </p:cNvPr>
          <p:cNvSpPr>
            <a:spLocks noGrp="1"/>
          </p:cNvSpPr>
          <p:nvPr>
            <p:ph type="title"/>
          </p:nvPr>
        </p:nvSpPr>
        <p:spPr>
          <a:xfrm>
            <a:off x="2592925" y="624110"/>
            <a:ext cx="8911687" cy="1745850"/>
          </a:xfrm>
        </p:spPr>
        <p:txBody>
          <a:bodyPr>
            <a:normAutofit/>
          </a:bodyPr>
          <a:lstStyle/>
          <a:p>
            <a:r>
              <a:rPr lang="en-US" dirty="0"/>
              <a:t>Mass injection campaign - miss the opportunity to develop long-lasting herd natural immunity</a:t>
            </a:r>
          </a:p>
        </p:txBody>
      </p:sp>
      <p:pic>
        <p:nvPicPr>
          <p:cNvPr id="6" name="Content Placeholder 5">
            <a:extLst>
              <a:ext uri="{FF2B5EF4-FFF2-40B4-BE49-F238E27FC236}">
                <a16:creationId xmlns:a16="http://schemas.microsoft.com/office/drawing/2014/main" id="{C0BE19FF-8C43-C849-94A5-1D92BC4A6EA2}"/>
              </a:ext>
            </a:extLst>
          </p:cNvPr>
          <p:cNvPicPr>
            <a:picLocks noGrp="1" noChangeAspect="1"/>
          </p:cNvPicPr>
          <p:nvPr>
            <p:ph idx="1"/>
          </p:nvPr>
        </p:nvPicPr>
        <p:blipFill rotWithShape="1">
          <a:blip r:embed="rId2">
            <a:extLst>
              <a:ext uri="{28A0092B-C50C-407E-A947-70E740481C1C}">
                <a14:useLocalDpi xmlns:a14="http://schemas.microsoft.com/office/drawing/2010/main"/>
              </a:ext>
            </a:extLst>
          </a:blip>
          <a:srcRect/>
          <a:stretch/>
        </p:blipFill>
        <p:spPr>
          <a:xfrm>
            <a:off x="852527" y="2735362"/>
            <a:ext cx="5243473" cy="1752679"/>
          </a:xfrm>
        </p:spPr>
      </p:pic>
      <p:sp>
        <p:nvSpPr>
          <p:cNvPr id="4" name="Rectangle 3">
            <a:extLst>
              <a:ext uri="{FF2B5EF4-FFF2-40B4-BE49-F238E27FC236}">
                <a16:creationId xmlns:a16="http://schemas.microsoft.com/office/drawing/2014/main" id="{452C34E1-46F3-3A45-AE61-5ED05E6DE0EC}"/>
              </a:ext>
            </a:extLst>
          </p:cNvPr>
          <p:cNvSpPr/>
          <p:nvPr/>
        </p:nvSpPr>
        <p:spPr>
          <a:xfrm>
            <a:off x="6170271" y="6350169"/>
            <a:ext cx="6096000" cy="507831"/>
          </a:xfrm>
          <a:prstGeom prst="rect">
            <a:avLst/>
          </a:prstGeom>
        </p:spPr>
        <p:txBody>
          <a:bodyPr>
            <a:spAutoFit/>
          </a:bodyPr>
          <a:lstStyle/>
          <a:p>
            <a:pPr algn="r"/>
            <a:r>
              <a:rPr lang="en-US" sz="900" dirty="0"/>
              <a:t>Pierce CA, Sy S, Galen B, Goldstein DY, </a:t>
            </a:r>
            <a:r>
              <a:rPr lang="en-US" sz="900" dirty="0" err="1"/>
              <a:t>Orner</a:t>
            </a:r>
            <a:r>
              <a:rPr lang="en-US" sz="900" dirty="0"/>
              <a:t> E, Keller MJ, Herold KC, Herold BC. Natural mucosal barriers and COVID-19 in children. JCI Insight. 2021 May 10;6(9):e148694. </a:t>
            </a:r>
            <a:r>
              <a:rPr lang="en-US" sz="900" dirty="0" err="1"/>
              <a:t>doi</a:t>
            </a:r>
            <a:r>
              <a:rPr lang="en-US" sz="900" dirty="0"/>
              <a:t>: 10.1172/jci.insight.148694. PMID: 33822777; PMCID: PMC8262299.</a:t>
            </a:r>
          </a:p>
        </p:txBody>
      </p:sp>
      <p:sp>
        <p:nvSpPr>
          <p:cNvPr id="7" name="Rectangle 6">
            <a:extLst>
              <a:ext uri="{FF2B5EF4-FFF2-40B4-BE49-F238E27FC236}">
                <a16:creationId xmlns:a16="http://schemas.microsoft.com/office/drawing/2014/main" id="{A5207C90-D174-8D4D-A7C2-A2536D9C1CEB}"/>
              </a:ext>
            </a:extLst>
          </p:cNvPr>
          <p:cNvSpPr/>
          <p:nvPr/>
        </p:nvSpPr>
        <p:spPr>
          <a:xfrm>
            <a:off x="5843327" y="2374906"/>
            <a:ext cx="6096000" cy="3970318"/>
          </a:xfrm>
          <a:prstGeom prst="rect">
            <a:avLst/>
          </a:prstGeom>
        </p:spPr>
        <p:txBody>
          <a:bodyPr>
            <a:spAutoFit/>
          </a:bodyPr>
          <a:lstStyle/>
          <a:p>
            <a:pPr algn="r"/>
            <a:r>
              <a:rPr lang="en-US" dirty="0"/>
              <a:t>“a more robust early innate immune response to SARS coronavirus 2 (SARS-CoV-2) protects against severe disease”</a:t>
            </a:r>
          </a:p>
          <a:p>
            <a:pPr algn="r"/>
            <a:endParaRPr lang="en-US" dirty="0"/>
          </a:p>
          <a:p>
            <a:pPr algn="r"/>
            <a:r>
              <a:rPr lang="en-US" dirty="0"/>
              <a:t>“children displayed higher expression of genes associated with IFN signaling, NLRP3 inflammasome, and other innate pathways. Higher levels of IFN-</a:t>
            </a:r>
            <a:r>
              <a:rPr lang="el-GR" dirty="0"/>
              <a:t>α2, </a:t>
            </a:r>
            <a:r>
              <a:rPr lang="en-US" dirty="0"/>
              <a:t>IFN-</a:t>
            </a:r>
            <a:r>
              <a:rPr lang="el-GR" dirty="0"/>
              <a:t>γ, </a:t>
            </a:r>
            <a:r>
              <a:rPr lang="en-US" dirty="0"/>
              <a:t>IP-10, IL-8, and IL-1</a:t>
            </a:r>
            <a:r>
              <a:rPr lang="el-GR" dirty="0"/>
              <a:t>β </a:t>
            </a:r>
            <a:r>
              <a:rPr lang="en-US" dirty="0"/>
              <a:t>protein were detected in nasal fluid in children versus adults”</a:t>
            </a:r>
          </a:p>
          <a:p>
            <a:pPr algn="r"/>
            <a:endParaRPr lang="en-US" dirty="0"/>
          </a:p>
          <a:p>
            <a:pPr algn="r"/>
            <a:r>
              <a:rPr lang="en-US" dirty="0"/>
              <a:t>“children also expressed higher levels of genes associated with immune cells, whereas expression of those associated with epithelial cells did not differ in children versus adults”</a:t>
            </a:r>
          </a:p>
        </p:txBody>
      </p:sp>
    </p:spTree>
    <p:extLst>
      <p:ext uri="{BB962C8B-B14F-4D97-AF65-F5344CB8AC3E}">
        <p14:creationId xmlns:p14="http://schemas.microsoft.com/office/powerpoint/2010/main" val="2267646161"/>
      </p:ext>
    </p:extLst>
  </p:cSld>
  <p:clrMapOvr>
    <a:masterClrMapping/>
  </p:clrMapOvr>
</p:sld>
</file>

<file path=ppt/theme/theme1.xml><?xml version="1.0" encoding="utf-8"?>
<a:theme xmlns:a="http://schemas.openxmlformats.org/drawingml/2006/main" name="Wisp">
  <a:themeElements>
    <a:clrScheme name="Wisp">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Wisp">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isp">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Rabbinical Court Israel" id="{9A1729DA-69F4-CD4D-9CF3-A1D816920804}" vid="{3C4FD48A-1302-4C4B-A729-721BAB697E1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45</TotalTime>
  <Words>1834</Words>
  <Application>Microsoft Macintosh PowerPoint</Application>
  <PresentationFormat>Widescreen</PresentationFormat>
  <Paragraphs>146</Paragraphs>
  <Slides>32</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32</vt:i4>
      </vt:variant>
    </vt:vector>
  </HeadingPairs>
  <TitlesOfParts>
    <vt:vector size="38" baseType="lpstr">
      <vt:lpstr>Arial</vt:lpstr>
      <vt:lpstr>Calibri</vt:lpstr>
      <vt:lpstr>Cambria Math</vt:lpstr>
      <vt:lpstr>Century Gothic</vt:lpstr>
      <vt:lpstr>Wingdings 3</vt:lpstr>
      <vt:lpstr>Wisp</vt:lpstr>
      <vt:lpstr>Viable solutions to the COVID-19 problem: interventions stratified to risks</vt:lpstr>
      <vt:lpstr>Nature is non-linear – and so should we be with our approaches to COVID-19 care.  The way forward commands CAUTION and cooperation.</vt:lpstr>
      <vt:lpstr>The Precautionary Principle</vt:lpstr>
      <vt:lpstr>Perspective</vt:lpstr>
      <vt:lpstr>What problem are we trying to solve?</vt:lpstr>
      <vt:lpstr>What problem are we trying to solve?</vt:lpstr>
      <vt:lpstr>Healthy children are not at risk of severe prognosis from COVID-19</vt:lpstr>
      <vt:lpstr>Infection Fatality Rate (IFR) for children is nil</vt:lpstr>
      <vt:lpstr>Mass injection campaign - miss the opportunity to develop long-lasting herd natural immunity</vt:lpstr>
      <vt:lpstr>Immune pressure towards escape variants and perpetuation of the problem, by injecting children</vt:lpstr>
      <vt:lpstr>Children are NOT vectors for COVID-19</vt:lpstr>
      <vt:lpstr>Children are NOT vectors for COVID-19 - YET</vt:lpstr>
      <vt:lpstr>What problem are we trying to solve?</vt:lpstr>
      <vt:lpstr>What problem are we trying to solve?</vt:lpstr>
      <vt:lpstr>Injections do little to mitigate transmission</vt:lpstr>
      <vt:lpstr>Other tools include natural immunity with support and chemoprophylaxis</vt:lpstr>
      <vt:lpstr>Off-label re-purposed drug effectiveness</vt:lpstr>
      <vt:lpstr>ie: Ivermectin</vt:lpstr>
      <vt:lpstr>Many studies have been done…</vt:lpstr>
      <vt:lpstr>Effectiveness of Ivermectin in COVID-19 treatment protocol: PROVEN</vt:lpstr>
      <vt:lpstr>Potential dangers associated with injecting children with COVID-19 products as seen in VAERS </vt:lpstr>
      <vt:lpstr>Accelerated clinical trials – children &lt; 12 not included = NO SAFETY DATA for small children = NO PREDICTABILITY OF OUTCOME</vt:lpstr>
      <vt:lpstr>exclusion criteria list of Phase III Pfizer trial NCT04368728 and NCT04713553 </vt:lpstr>
      <vt:lpstr>Number needed to vaccinate (NNTV) calculation</vt:lpstr>
      <vt:lpstr>Total VAERS counts for the past decade </vt:lpstr>
      <vt:lpstr>Total VAERS death counts for the past decade </vt:lpstr>
      <vt:lpstr>PowerPoint Presentation</vt:lpstr>
      <vt:lpstr>Tens of thousands of reports have been filed to VAERS for children aged 0-18</vt:lpstr>
      <vt:lpstr>Risk of death in children higher from injections than from COVID-19</vt:lpstr>
      <vt:lpstr>Risk of death in children higher from injections than from COVID-19</vt:lpstr>
      <vt:lpstr>What problem are we trying to solve?</vt:lpstr>
      <vt:lpstr>Recommendations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Viable solutions to the COVID-19 problem: interventions stratified to risks</dc:title>
  <dc:creator>Jessica Rose</dc:creator>
  <cp:lastModifiedBy>Jessica Rose</cp:lastModifiedBy>
  <cp:revision>5</cp:revision>
  <cp:lastPrinted>2022-03-12T16:44:07Z</cp:lastPrinted>
  <dcterms:created xsi:type="dcterms:W3CDTF">2021-11-06T16:41:03Z</dcterms:created>
  <dcterms:modified xsi:type="dcterms:W3CDTF">2022-03-12T16:44:42Z</dcterms:modified>
</cp:coreProperties>
</file>