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6" r:id="rId8"/>
    <p:sldId id="262" r:id="rId9"/>
    <p:sldId id="267" r:id="rId10"/>
    <p:sldId id="263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29"/>
    <p:restoredTop sz="95840"/>
  </p:normalViewPr>
  <p:slideViewPr>
    <p:cSldViewPr snapToGrid="0" snapToObjects="1">
      <p:cViewPr>
        <p:scale>
          <a:sx n="100" d="100"/>
          <a:sy n="100" d="100"/>
        </p:scale>
        <p:origin x="151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1401-9CA8-9D40-9CDB-89028370F0FD}" type="doc">
      <dgm:prSet loTypeId="urn:microsoft.com/office/officeart/2008/layout/CircularPictureCallou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F2288E-AEB2-5940-8597-86C19A23C45B}">
      <dgm:prSet/>
      <dgm:spPr>
        <a:solidFill>
          <a:schemeClr val="tx1"/>
        </a:solidFill>
      </dgm:spPr>
      <dgm:t>
        <a:bodyPr/>
        <a:lstStyle/>
        <a:p>
          <a:r>
            <a:rPr lang="en-US" b="1" dirty="0"/>
            <a:t>Never mass vaccinate a population with a non-sterilizing product across all age groups during a pandemic.</a:t>
          </a:r>
        </a:p>
        <a:p>
          <a:r>
            <a:rPr lang="en-US" b="0" dirty="0"/>
            <a:t>Geert Vanden </a:t>
          </a:r>
          <a:r>
            <a:rPr lang="en-US" b="0" dirty="0" err="1"/>
            <a:t>Bossche</a:t>
          </a:r>
          <a:r>
            <a:rPr lang="en-US" b="0" dirty="0"/>
            <a:t>, DVM, PhD</a:t>
          </a:r>
        </a:p>
      </dgm:t>
    </dgm:pt>
    <dgm:pt modelId="{2A47D393-B4A2-0E4C-8EE0-43D8A32F55C9}" type="parTrans" cxnId="{E5B39689-2446-0F46-96BE-E040D6DFDC75}">
      <dgm:prSet/>
      <dgm:spPr/>
      <dgm:t>
        <a:bodyPr/>
        <a:lstStyle/>
        <a:p>
          <a:endParaRPr lang="en-US"/>
        </a:p>
      </dgm:t>
    </dgm:pt>
    <dgm:pt modelId="{4BE021B5-A503-204E-9FAF-17DE2146AA38}" type="sibTrans" cxnId="{E5B39689-2446-0F46-96BE-E040D6DFDC7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6F418196-EE4C-6243-89DE-5C9474AB7098}">
      <dgm:prSet phldrT="[Text]"/>
      <dgm:spPr/>
      <dgm:t>
        <a:bodyPr/>
        <a:lstStyle/>
        <a:p>
          <a:pPr rtl="0"/>
          <a:r>
            <a:rPr lang="en-US" b="1"/>
            <a:t>Needless</a:t>
          </a:r>
          <a:r>
            <a:rPr lang="en-US"/>
            <a:t> COVID-19 is not a childhood disease</a:t>
          </a:r>
        </a:p>
      </dgm:t>
    </dgm:pt>
    <dgm:pt modelId="{7A71954A-BC16-7342-87E1-C67A44710222}" type="parTrans" cxnId="{DEC9B5AC-F150-8E4E-B2D2-A25D376AB9BD}">
      <dgm:prSet/>
      <dgm:spPr/>
      <dgm:t>
        <a:bodyPr/>
        <a:lstStyle/>
        <a:p>
          <a:endParaRPr lang="en-US"/>
        </a:p>
      </dgm:t>
    </dgm:pt>
    <dgm:pt modelId="{23455809-0022-3F4B-8097-9DFCE5A5E893}" type="sibTrans" cxnId="{DEC9B5AC-F150-8E4E-B2D2-A25D376AB9B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DEF38F0F-A699-EC4F-BD57-E40E5303BB3F}">
      <dgm:prSet phldrT="[Text]"/>
      <dgm:spPr/>
      <dgm:t>
        <a:bodyPr/>
        <a:lstStyle/>
        <a:p>
          <a:pPr rtl="0"/>
          <a:r>
            <a:rPr lang="en-US" b="1" dirty="0"/>
            <a:t>Harmful</a:t>
          </a:r>
          <a:r>
            <a:rPr lang="en-US" dirty="0"/>
            <a:t> Adverse events/no safety data</a:t>
          </a:r>
        </a:p>
      </dgm:t>
    </dgm:pt>
    <dgm:pt modelId="{73CF62AF-91BE-CB48-9193-BC3638325586}" type="parTrans" cxnId="{FF4B056F-F754-7544-936E-751D919F5784}">
      <dgm:prSet/>
      <dgm:spPr/>
      <dgm:t>
        <a:bodyPr/>
        <a:lstStyle/>
        <a:p>
          <a:endParaRPr lang="en-US"/>
        </a:p>
      </dgm:t>
    </dgm:pt>
    <dgm:pt modelId="{3F9B3051-BB0C-014D-9162-67212E3AD3C0}" type="sibTrans" cxnId="{FF4B056F-F754-7544-936E-751D919F578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76630D1-51A1-5746-A5BF-EBFF4323648B}">
      <dgm:prSet phldrT="[Text]"/>
      <dgm:spPr/>
      <dgm:t>
        <a:bodyPr/>
        <a:lstStyle/>
        <a:p>
          <a:pPr rtl="0"/>
          <a:r>
            <a:rPr lang="en-US" b="1"/>
            <a:t>Dangerous</a:t>
          </a:r>
          <a:r>
            <a:rPr lang="en-US"/>
            <a:t> Potential for driving variants of concern</a:t>
          </a:r>
        </a:p>
      </dgm:t>
    </dgm:pt>
    <dgm:pt modelId="{F6655566-FBCD-5F41-AFCD-EC90FB0BCBFE}" type="parTrans" cxnId="{89F470B5-A656-4B4A-9BBC-286DDD2C6A65}">
      <dgm:prSet/>
      <dgm:spPr/>
      <dgm:t>
        <a:bodyPr/>
        <a:lstStyle/>
        <a:p>
          <a:endParaRPr lang="en-US"/>
        </a:p>
      </dgm:t>
    </dgm:pt>
    <dgm:pt modelId="{31FDD2E0-6D86-9140-AEEA-01E8B08B1D11}" type="sibTrans" cxnId="{89F470B5-A656-4B4A-9BBC-286DDD2C6A6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41DF102E-6803-B34E-BBBB-7B174566843E}" type="pres">
      <dgm:prSet presAssocID="{FF8C1401-9CA8-9D40-9CDB-89028370F0FD}" presName="Name0" presStyleCnt="0">
        <dgm:presLayoutVars>
          <dgm:chMax val="7"/>
          <dgm:chPref val="7"/>
          <dgm:dir/>
        </dgm:presLayoutVars>
      </dgm:prSet>
      <dgm:spPr/>
    </dgm:pt>
    <dgm:pt modelId="{1625C7CF-48E2-7548-9505-E3A0E0F09CE0}" type="pres">
      <dgm:prSet presAssocID="{FF8C1401-9CA8-9D40-9CDB-89028370F0FD}" presName="Name1" presStyleCnt="0"/>
      <dgm:spPr/>
    </dgm:pt>
    <dgm:pt modelId="{5B326000-7E97-2745-9137-270124BA7BD8}" type="pres">
      <dgm:prSet presAssocID="{4BE021B5-A503-204E-9FAF-17DE2146AA38}" presName="picture_1" presStyleCnt="0"/>
      <dgm:spPr/>
    </dgm:pt>
    <dgm:pt modelId="{8352C472-C749-F248-BB33-3DA3BCB7660E}" type="pres">
      <dgm:prSet presAssocID="{4BE021B5-A503-204E-9FAF-17DE2146AA38}" presName="pictureRepeatNode" presStyleLbl="alignImgPlace1" presStyleIdx="0" presStyleCnt="4"/>
      <dgm:spPr/>
    </dgm:pt>
    <dgm:pt modelId="{78374E86-B242-3249-A7E3-D91E9E97BFE4}" type="pres">
      <dgm:prSet presAssocID="{5CF2288E-AEB2-5940-8597-86C19A23C45B}" presName="text_1" presStyleLbl="node1" presStyleIdx="0" presStyleCnt="0" custLinFactY="-28424" custLinFactNeighborY="-100000">
        <dgm:presLayoutVars>
          <dgm:bulletEnabled val="1"/>
        </dgm:presLayoutVars>
      </dgm:prSet>
      <dgm:spPr/>
    </dgm:pt>
    <dgm:pt modelId="{70DAA5FC-A2DC-DB44-89FA-2B972AB970B8}" type="pres">
      <dgm:prSet presAssocID="{23455809-0022-3F4B-8097-9DFCE5A5E893}" presName="picture_2" presStyleCnt="0"/>
      <dgm:spPr/>
    </dgm:pt>
    <dgm:pt modelId="{A78BBE61-4476-C04A-970B-3FB87D386FF3}" type="pres">
      <dgm:prSet presAssocID="{23455809-0022-3F4B-8097-9DFCE5A5E893}" presName="pictureRepeatNode" presStyleLbl="alignImgPlace1" presStyleIdx="1" presStyleCnt="4"/>
      <dgm:spPr/>
    </dgm:pt>
    <dgm:pt modelId="{EF5CCC07-65F2-0142-A429-2BC29CC5235E}" type="pres">
      <dgm:prSet presAssocID="{6F418196-EE4C-6243-89DE-5C9474AB7098}" presName="line_2" presStyleLbl="parChTrans1D1" presStyleIdx="0" presStyleCnt="3"/>
      <dgm:spPr/>
    </dgm:pt>
    <dgm:pt modelId="{F06D7591-BCD1-AC45-B578-9A95D7079D7C}" type="pres">
      <dgm:prSet presAssocID="{6F418196-EE4C-6243-89DE-5C9474AB7098}" presName="textparent_2" presStyleLbl="node1" presStyleIdx="0" presStyleCnt="0"/>
      <dgm:spPr/>
    </dgm:pt>
    <dgm:pt modelId="{673359D4-1104-DE4E-A2E5-76FC61F094FB}" type="pres">
      <dgm:prSet presAssocID="{6F418196-EE4C-6243-89DE-5C9474AB7098}" presName="text_2" presStyleLbl="revTx" presStyleIdx="0" presStyleCnt="3">
        <dgm:presLayoutVars>
          <dgm:bulletEnabled val="1"/>
        </dgm:presLayoutVars>
      </dgm:prSet>
      <dgm:spPr/>
    </dgm:pt>
    <dgm:pt modelId="{682835BC-B28E-234A-9F48-34B75F2B4FFE}" type="pres">
      <dgm:prSet presAssocID="{3F9B3051-BB0C-014D-9162-67212E3AD3C0}" presName="picture_3" presStyleCnt="0"/>
      <dgm:spPr/>
    </dgm:pt>
    <dgm:pt modelId="{4A184797-F13D-9F40-9A80-3157F9941C7E}" type="pres">
      <dgm:prSet presAssocID="{3F9B3051-BB0C-014D-9162-67212E3AD3C0}" presName="pictureRepeatNode" presStyleLbl="alignImgPlace1" presStyleIdx="2" presStyleCnt="4"/>
      <dgm:spPr/>
    </dgm:pt>
    <dgm:pt modelId="{E2FCF692-D422-5940-BF10-5FB198BFE813}" type="pres">
      <dgm:prSet presAssocID="{DEF38F0F-A699-EC4F-BD57-E40E5303BB3F}" presName="line_3" presStyleLbl="parChTrans1D1" presStyleIdx="1" presStyleCnt="3"/>
      <dgm:spPr/>
    </dgm:pt>
    <dgm:pt modelId="{E5C88C1C-8AA7-5C48-A302-CF543828E795}" type="pres">
      <dgm:prSet presAssocID="{DEF38F0F-A699-EC4F-BD57-E40E5303BB3F}" presName="textparent_3" presStyleLbl="node1" presStyleIdx="0" presStyleCnt="0"/>
      <dgm:spPr/>
    </dgm:pt>
    <dgm:pt modelId="{D39E4294-CCD5-0342-977D-14BE8551A787}" type="pres">
      <dgm:prSet presAssocID="{DEF38F0F-A699-EC4F-BD57-E40E5303BB3F}" presName="text_3" presStyleLbl="revTx" presStyleIdx="1" presStyleCnt="3">
        <dgm:presLayoutVars>
          <dgm:bulletEnabled val="1"/>
        </dgm:presLayoutVars>
      </dgm:prSet>
      <dgm:spPr/>
    </dgm:pt>
    <dgm:pt modelId="{655A276B-61C9-C343-999F-036F14768FD8}" type="pres">
      <dgm:prSet presAssocID="{31FDD2E0-6D86-9140-AEEA-01E8B08B1D11}" presName="picture_4" presStyleCnt="0"/>
      <dgm:spPr/>
    </dgm:pt>
    <dgm:pt modelId="{74B1BFB1-D833-9941-B478-B16DAE56883C}" type="pres">
      <dgm:prSet presAssocID="{31FDD2E0-6D86-9140-AEEA-01E8B08B1D11}" presName="pictureRepeatNode" presStyleLbl="alignImgPlace1" presStyleIdx="3" presStyleCnt="4"/>
      <dgm:spPr/>
    </dgm:pt>
    <dgm:pt modelId="{C86AFA92-C0DF-BA48-8DB7-258CD136432A}" type="pres">
      <dgm:prSet presAssocID="{276630D1-51A1-5746-A5BF-EBFF4323648B}" presName="line_4" presStyleLbl="parChTrans1D1" presStyleIdx="2" presStyleCnt="3"/>
      <dgm:spPr/>
    </dgm:pt>
    <dgm:pt modelId="{1DAFE40C-4708-6D43-92D0-5792DE805415}" type="pres">
      <dgm:prSet presAssocID="{276630D1-51A1-5746-A5BF-EBFF4323648B}" presName="textparent_4" presStyleLbl="node1" presStyleIdx="0" presStyleCnt="0"/>
      <dgm:spPr/>
    </dgm:pt>
    <dgm:pt modelId="{5A7011F7-E90F-AF42-AAFC-CA6E0BE08806}" type="pres">
      <dgm:prSet presAssocID="{276630D1-51A1-5746-A5BF-EBFF4323648B}" presName="text_4" presStyleLbl="revTx" presStyleIdx="2" presStyleCnt="3">
        <dgm:presLayoutVars>
          <dgm:bulletEnabled val="1"/>
        </dgm:presLayoutVars>
      </dgm:prSet>
      <dgm:spPr/>
    </dgm:pt>
  </dgm:ptLst>
  <dgm:cxnLst>
    <dgm:cxn modelId="{21C9A809-DEA6-7A4A-9E8B-B517F00C2D9F}" type="presOf" srcId="{23455809-0022-3F4B-8097-9DFCE5A5E893}" destId="{A78BBE61-4476-C04A-970B-3FB87D386FF3}" srcOrd="0" destOrd="0" presId="urn:microsoft.com/office/officeart/2008/layout/CircularPictureCallout"/>
    <dgm:cxn modelId="{AA6ADE34-89BF-7147-837D-631644C085A3}" type="presOf" srcId="{DEF38F0F-A699-EC4F-BD57-E40E5303BB3F}" destId="{D39E4294-CCD5-0342-977D-14BE8551A787}" srcOrd="0" destOrd="0" presId="urn:microsoft.com/office/officeart/2008/layout/CircularPictureCallout"/>
    <dgm:cxn modelId="{FF4B056F-F754-7544-936E-751D919F5784}" srcId="{FF8C1401-9CA8-9D40-9CDB-89028370F0FD}" destId="{DEF38F0F-A699-EC4F-BD57-E40E5303BB3F}" srcOrd="2" destOrd="0" parTransId="{73CF62AF-91BE-CB48-9193-BC3638325586}" sibTransId="{3F9B3051-BB0C-014D-9162-67212E3AD3C0}"/>
    <dgm:cxn modelId="{5CA5277B-25F7-CE45-9554-14F411AA693B}" type="presOf" srcId="{4BE021B5-A503-204E-9FAF-17DE2146AA38}" destId="{8352C472-C749-F248-BB33-3DA3BCB7660E}" srcOrd="0" destOrd="0" presId="urn:microsoft.com/office/officeart/2008/layout/CircularPictureCallout"/>
    <dgm:cxn modelId="{D3D5BE7C-A089-4B40-A078-BF4DEBCAFC4C}" type="presOf" srcId="{FF8C1401-9CA8-9D40-9CDB-89028370F0FD}" destId="{41DF102E-6803-B34E-BBBB-7B174566843E}" srcOrd="0" destOrd="0" presId="urn:microsoft.com/office/officeart/2008/layout/CircularPictureCallout"/>
    <dgm:cxn modelId="{E5B39689-2446-0F46-96BE-E040D6DFDC75}" srcId="{FF8C1401-9CA8-9D40-9CDB-89028370F0FD}" destId="{5CF2288E-AEB2-5940-8597-86C19A23C45B}" srcOrd="0" destOrd="0" parTransId="{2A47D393-B4A2-0E4C-8EE0-43D8A32F55C9}" sibTransId="{4BE021B5-A503-204E-9FAF-17DE2146AA38}"/>
    <dgm:cxn modelId="{DEC9B5AC-F150-8E4E-B2D2-A25D376AB9BD}" srcId="{FF8C1401-9CA8-9D40-9CDB-89028370F0FD}" destId="{6F418196-EE4C-6243-89DE-5C9474AB7098}" srcOrd="1" destOrd="0" parTransId="{7A71954A-BC16-7342-87E1-C67A44710222}" sibTransId="{23455809-0022-3F4B-8097-9DFCE5A5E893}"/>
    <dgm:cxn modelId="{89F470B5-A656-4B4A-9BBC-286DDD2C6A65}" srcId="{FF8C1401-9CA8-9D40-9CDB-89028370F0FD}" destId="{276630D1-51A1-5746-A5BF-EBFF4323648B}" srcOrd="3" destOrd="0" parTransId="{F6655566-FBCD-5F41-AFCD-EC90FB0BCBFE}" sibTransId="{31FDD2E0-6D86-9140-AEEA-01E8B08B1D11}"/>
    <dgm:cxn modelId="{A59068BA-5F6A-3549-9317-EAB077948A23}" type="presOf" srcId="{31FDD2E0-6D86-9140-AEEA-01E8B08B1D11}" destId="{74B1BFB1-D833-9941-B478-B16DAE56883C}" srcOrd="0" destOrd="0" presId="urn:microsoft.com/office/officeart/2008/layout/CircularPictureCallout"/>
    <dgm:cxn modelId="{EB7DE3D6-FF2F-D24E-BCF9-1B9F3820C067}" type="presOf" srcId="{5CF2288E-AEB2-5940-8597-86C19A23C45B}" destId="{78374E86-B242-3249-A7E3-D91E9E97BFE4}" srcOrd="0" destOrd="0" presId="urn:microsoft.com/office/officeart/2008/layout/CircularPictureCallout"/>
    <dgm:cxn modelId="{C806D1DD-C26D-AF42-994C-4E7104A6F36D}" type="presOf" srcId="{276630D1-51A1-5746-A5BF-EBFF4323648B}" destId="{5A7011F7-E90F-AF42-AAFC-CA6E0BE08806}" srcOrd="0" destOrd="0" presId="urn:microsoft.com/office/officeart/2008/layout/CircularPictureCallout"/>
    <dgm:cxn modelId="{286B40ED-221F-164D-9E47-16DD810A9782}" type="presOf" srcId="{6F418196-EE4C-6243-89DE-5C9474AB7098}" destId="{673359D4-1104-DE4E-A2E5-76FC61F094FB}" srcOrd="0" destOrd="0" presId="urn:microsoft.com/office/officeart/2008/layout/CircularPictureCallout"/>
    <dgm:cxn modelId="{81898CFC-762C-6348-96BE-1E5AA1E78F1A}" type="presOf" srcId="{3F9B3051-BB0C-014D-9162-67212E3AD3C0}" destId="{4A184797-F13D-9F40-9A80-3157F9941C7E}" srcOrd="0" destOrd="0" presId="urn:microsoft.com/office/officeart/2008/layout/CircularPictureCallout"/>
    <dgm:cxn modelId="{AFB8E706-3C69-F64C-829F-3A44BA7AB674}" type="presParOf" srcId="{41DF102E-6803-B34E-BBBB-7B174566843E}" destId="{1625C7CF-48E2-7548-9505-E3A0E0F09CE0}" srcOrd="0" destOrd="0" presId="urn:microsoft.com/office/officeart/2008/layout/CircularPictureCallout"/>
    <dgm:cxn modelId="{E65A3AFF-1725-EB43-8D0B-D80EDEBC2A52}" type="presParOf" srcId="{1625C7CF-48E2-7548-9505-E3A0E0F09CE0}" destId="{5B326000-7E97-2745-9137-270124BA7BD8}" srcOrd="0" destOrd="0" presId="urn:microsoft.com/office/officeart/2008/layout/CircularPictureCallout"/>
    <dgm:cxn modelId="{46623C5A-61BE-0D46-AD9A-41914A662C37}" type="presParOf" srcId="{5B326000-7E97-2745-9137-270124BA7BD8}" destId="{8352C472-C749-F248-BB33-3DA3BCB7660E}" srcOrd="0" destOrd="0" presId="urn:microsoft.com/office/officeart/2008/layout/CircularPictureCallout"/>
    <dgm:cxn modelId="{4E93D57B-3D9B-954C-A944-4D1A56855D55}" type="presParOf" srcId="{1625C7CF-48E2-7548-9505-E3A0E0F09CE0}" destId="{78374E86-B242-3249-A7E3-D91E9E97BFE4}" srcOrd="1" destOrd="0" presId="urn:microsoft.com/office/officeart/2008/layout/CircularPictureCallout"/>
    <dgm:cxn modelId="{6361D908-6FC8-4C47-B0C8-514206702B17}" type="presParOf" srcId="{1625C7CF-48E2-7548-9505-E3A0E0F09CE0}" destId="{70DAA5FC-A2DC-DB44-89FA-2B972AB970B8}" srcOrd="2" destOrd="0" presId="urn:microsoft.com/office/officeart/2008/layout/CircularPictureCallout"/>
    <dgm:cxn modelId="{C0C9836B-4981-1D4B-B481-473D2B7A3890}" type="presParOf" srcId="{70DAA5FC-A2DC-DB44-89FA-2B972AB970B8}" destId="{A78BBE61-4476-C04A-970B-3FB87D386FF3}" srcOrd="0" destOrd="0" presId="urn:microsoft.com/office/officeart/2008/layout/CircularPictureCallout"/>
    <dgm:cxn modelId="{7DA1307F-525B-C94C-9F89-0F7B94B6F6EC}" type="presParOf" srcId="{1625C7CF-48E2-7548-9505-E3A0E0F09CE0}" destId="{EF5CCC07-65F2-0142-A429-2BC29CC5235E}" srcOrd="3" destOrd="0" presId="urn:microsoft.com/office/officeart/2008/layout/CircularPictureCallout"/>
    <dgm:cxn modelId="{69E2CFA9-6BCA-904B-85B0-CB75E869E385}" type="presParOf" srcId="{1625C7CF-48E2-7548-9505-E3A0E0F09CE0}" destId="{F06D7591-BCD1-AC45-B578-9A95D7079D7C}" srcOrd="4" destOrd="0" presId="urn:microsoft.com/office/officeart/2008/layout/CircularPictureCallout"/>
    <dgm:cxn modelId="{8E718ECC-E4BA-084F-B611-7FB85BAEED31}" type="presParOf" srcId="{F06D7591-BCD1-AC45-B578-9A95D7079D7C}" destId="{673359D4-1104-DE4E-A2E5-76FC61F094FB}" srcOrd="0" destOrd="0" presId="urn:microsoft.com/office/officeart/2008/layout/CircularPictureCallout"/>
    <dgm:cxn modelId="{E966AD71-831F-704B-B9BA-6E8AF3BB3FF5}" type="presParOf" srcId="{1625C7CF-48E2-7548-9505-E3A0E0F09CE0}" destId="{682835BC-B28E-234A-9F48-34B75F2B4FFE}" srcOrd="5" destOrd="0" presId="urn:microsoft.com/office/officeart/2008/layout/CircularPictureCallout"/>
    <dgm:cxn modelId="{E76F15EB-B5FC-2549-B038-45576C410486}" type="presParOf" srcId="{682835BC-B28E-234A-9F48-34B75F2B4FFE}" destId="{4A184797-F13D-9F40-9A80-3157F9941C7E}" srcOrd="0" destOrd="0" presId="urn:microsoft.com/office/officeart/2008/layout/CircularPictureCallout"/>
    <dgm:cxn modelId="{24BC039D-D9CD-784A-93B5-C86E044593A7}" type="presParOf" srcId="{1625C7CF-48E2-7548-9505-E3A0E0F09CE0}" destId="{E2FCF692-D422-5940-BF10-5FB198BFE813}" srcOrd="6" destOrd="0" presId="urn:microsoft.com/office/officeart/2008/layout/CircularPictureCallout"/>
    <dgm:cxn modelId="{08C67711-3212-664B-AE48-8E866D7905CD}" type="presParOf" srcId="{1625C7CF-48E2-7548-9505-E3A0E0F09CE0}" destId="{E5C88C1C-8AA7-5C48-A302-CF543828E795}" srcOrd="7" destOrd="0" presId="urn:microsoft.com/office/officeart/2008/layout/CircularPictureCallout"/>
    <dgm:cxn modelId="{BB4EBD71-1B68-7940-AA32-D8AEB3CA3CBA}" type="presParOf" srcId="{E5C88C1C-8AA7-5C48-A302-CF543828E795}" destId="{D39E4294-CCD5-0342-977D-14BE8551A787}" srcOrd="0" destOrd="0" presId="urn:microsoft.com/office/officeart/2008/layout/CircularPictureCallout"/>
    <dgm:cxn modelId="{5404C9D5-73E7-7F4B-87BA-1BA0188ADBAB}" type="presParOf" srcId="{1625C7CF-48E2-7548-9505-E3A0E0F09CE0}" destId="{655A276B-61C9-C343-999F-036F14768FD8}" srcOrd="8" destOrd="0" presId="urn:microsoft.com/office/officeart/2008/layout/CircularPictureCallout"/>
    <dgm:cxn modelId="{E2B5E0EA-E726-1D42-9DF0-8C244AB1A6C2}" type="presParOf" srcId="{655A276B-61C9-C343-999F-036F14768FD8}" destId="{74B1BFB1-D833-9941-B478-B16DAE56883C}" srcOrd="0" destOrd="0" presId="urn:microsoft.com/office/officeart/2008/layout/CircularPictureCallout"/>
    <dgm:cxn modelId="{4009A883-21E5-E449-98D4-DBDA9219FA45}" type="presParOf" srcId="{1625C7CF-48E2-7548-9505-E3A0E0F09CE0}" destId="{C86AFA92-C0DF-BA48-8DB7-258CD136432A}" srcOrd="9" destOrd="0" presId="urn:microsoft.com/office/officeart/2008/layout/CircularPictureCallout"/>
    <dgm:cxn modelId="{9A1720EB-72F8-4443-A4DE-95931082F0D0}" type="presParOf" srcId="{1625C7CF-48E2-7548-9505-E3A0E0F09CE0}" destId="{1DAFE40C-4708-6D43-92D0-5792DE805415}" srcOrd="10" destOrd="0" presId="urn:microsoft.com/office/officeart/2008/layout/CircularPictureCallout"/>
    <dgm:cxn modelId="{474C96C5-B4A2-344F-87D6-257E20921FA6}" type="presParOf" srcId="{1DAFE40C-4708-6D43-92D0-5792DE805415}" destId="{5A7011F7-E90F-AF42-AAFC-CA6E0BE0880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C1401-9CA8-9D40-9CDB-89028370F0FD}" type="doc">
      <dgm:prSet loTypeId="urn:microsoft.com/office/officeart/2008/layout/CircularPictureCallou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F2288E-AEB2-5940-8597-86C19A23C45B}">
      <dgm:prSet/>
      <dgm:spPr>
        <a:solidFill>
          <a:schemeClr val="tx1"/>
        </a:solidFill>
      </dgm:spPr>
      <dgm:t>
        <a:bodyPr/>
        <a:lstStyle/>
        <a:p>
          <a:r>
            <a:rPr lang="en-US" b="1" dirty="0"/>
            <a:t>Never mass vaccinate a population with a non-sterilizing product across all age groups during a pandemic.</a:t>
          </a:r>
        </a:p>
        <a:p>
          <a:r>
            <a:rPr lang="en-US" b="0" dirty="0"/>
            <a:t>Geert Vanden </a:t>
          </a:r>
          <a:r>
            <a:rPr lang="en-US" b="0" dirty="0" err="1"/>
            <a:t>Bossche</a:t>
          </a:r>
          <a:r>
            <a:rPr lang="en-US" b="0" dirty="0"/>
            <a:t>, DVM, PhD</a:t>
          </a:r>
        </a:p>
      </dgm:t>
    </dgm:pt>
    <dgm:pt modelId="{2A47D393-B4A2-0E4C-8EE0-43D8A32F55C9}" type="parTrans" cxnId="{E5B39689-2446-0F46-96BE-E040D6DFDC75}">
      <dgm:prSet/>
      <dgm:spPr/>
      <dgm:t>
        <a:bodyPr/>
        <a:lstStyle/>
        <a:p>
          <a:endParaRPr lang="en-US"/>
        </a:p>
      </dgm:t>
    </dgm:pt>
    <dgm:pt modelId="{4BE021B5-A503-204E-9FAF-17DE2146AA38}" type="sibTrans" cxnId="{E5B39689-2446-0F46-96BE-E040D6DFDC7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6F418196-EE4C-6243-89DE-5C9474AB7098}">
      <dgm:prSet phldrT="[Text]"/>
      <dgm:spPr/>
      <dgm:t>
        <a:bodyPr/>
        <a:lstStyle/>
        <a:p>
          <a:pPr rtl="0"/>
          <a:r>
            <a:rPr lang="en-US" b="1"/>
            <a:t>Needless</a:t>
          </a:r>
          <a:r>
            <a:rPr lang="en-US"/>
            <a:t> COVID-19 is not a childhood disease</a:t>
          </a:r>
        </a:p>
      </dgm:t>
    </dgm:pt>
    <dgm:pt modelId="{7A71954A-BC16-7342-87E1-C67A44710222}" type="parTrans" cxnId="{DEC9B5AC-F150-8E4E-B2D2-A25D376AB9BD}">
      <dgm:prSet/>
      <dgm:spPr/>
      <dgm:t>
        <a:bodyPr/>
        <a:lstStyle/>
        <a:p>
          <a:endParaRPr lang="en-US"/>
        </a:p>
      </dgm:t>
    </dgm:pt>
    <dgm:pt modelId="{23455809-0022-3F4B-8097-9DFCE5A5E893}" type="sibTrans" cxnId="{DEC9B5AC-F150-8E4E-B2D2-A25D376AB9B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DEF38F0F-A699-EC4F-BD57-E40E5303BB3F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95000"/>
                </a:schemeClr>
              </a:solidFill>
            </a:rPr>
            <a:t>Harmful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Adverse events/no safety data</a:t>
          </a:r>
        </a:p>
      </dgm:t>
    </dgm:pt>
    <dgm:pt modelId="{73CF62AF-91BE-CB48-9193-BC3638325586}" type="parTrans" cxnId="{FF4B056F-F754-7544-936E-751D919F5784}">
      <dgm:prSet/>
      <dgm:spPr/>
      <dgm:t>
        <a:bodyPr/>
        <a:lstStyle/>
        <a:p>
          <a:endParaRPr lang="en-US"/>
        </a:p>
      </dgm:t>
    </dgm:pt>
    <dgm:pt modelId="{3F9B3051-BB0C-014D-9162-67212E3AD3C0}" type="sibTrans" cxnId="{FF4B056F-F754-7544-936E-751D919F5784}">
      <dgm:prSet/>
      <dgm:spPr>
        <a:blipFill>
          <a:blip xmlns:r="http://schemas.openxmlformats.org/officeDocument/2006/relationships"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76630D1-51A1-5746-A5BF-EBFF4323648B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95000"/>
                </a:schemeClr>
              </a:solidFill>
            </a:rPr>
            <a:t>Dangerous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Potential for driving variants of concern</a:t>
          </a:r>
        </a:p>
      </dgm:t>
    </dgm:pt>
    <dgm:pt modelId="{F6655566-FBCD-5F41-AFCD-EC90FB0BCBFE}" type="parTrans" cxnId="{89F470B5-A656-4B4A-9BBC-286DDD2C6A65}">
      <dgm:prSet/>
      <dgm:spPr/>
      <dgm:t>
        <a:bodyPr/>
        <a:lstStyle/>
        <a:p>
          <a:endParaRPr lang="en-US"/>
        </a:p>
      </dgm:t>
    </dgm:pt>
    <dgm:pt modelId="{31FDD2E0-6D86-9140-AEEA-01E8B08B1D11}" type="sibTrans" cxnId="{89F470B5-A656-4B4A-9BBC-286DDD2C6A65}">
      <dgm:prSet/>
      <dgm:spPr>
        <a:blipFill>
          <a:blip xmlns:r="http://schemas.openxmlformats.org/officeDocument/2006/relationships"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41DF102E-6803-B34E-BBBB-7B174566843E}" type="pres">
      <dgm:prSet presAssocID="{FF8C1401-9CA8-9D40-9CDB-89028370F0FD}" presName="Name0" presStyleCnt="0">
        <dgm:presLayoutVars>
          <dgm:chMax val="7"/>
          <dgm:chPref val="7"/>
          <dgm:dir/>
        </dgm:presLayoutVars>
      </dgm:prSet>
      <dgm:spPr/>
    </dgm:pt>
    <dgm:pt modelId="{1625C7CF-48E2-7548-9505-E3A0E0F09CE0}" type="pres">
      <dgm:prSet presAssocID="{FF8C1401-9CA8-9D40-9CDB-89028370F0FD}" presName="Name1" presStyleCnt="0"/>
      <dgm:spPr/>
    </dgm:pt>
    <dgm:pt modelId="{5B326000-7E97-2745-9137-270124BA7BD8}" type="pres">
      <dgm:prSet presAssocID="{4BE021B5-A503-204E-9FAF-17DE2146AA38}" presName="picture_1" presStyleCnt="0"/>
      <dgm:spPr/>
    </dgm:pt>
    <dgm:pt modelId="{8352C472-C749-F248-BB33-3DA3BCB7660E}" type="pres">
      <dgm:prSet presAssocID="{4BE021B5-A503-204E-9FAF-17DE2146AA38}" presName="pictureRepeatNode" presStyleLbl="alignImgPlace1" presStyleIdx="0" presStyleCnt="4"/>
      <dgm:spPr/>
    </dgm:pt>
    <dgm:pt modelId="{78374E86-B242-3249-A7E3-D91E9E97BFE4}" type="pres">
      <dgm:prSet presAssocID="{5CF2288E-AEB2-5940-8597-86C19A23C45B}" presName="text_1" presStyleLbl="node1" presStyleIdx="0" presStyleCnt="0" custLinFactY="-28424" custLinFactNeighborY="-100000">
        <dgm:presLayoutVars>
          <dgm:bulletEnabled val="1"/>
        </dgm:presLayoutVars>
      </dgm:prSet>
      <dgm:spPr/>
    </dgm:pt>
    <dgm:pt modelId="{70DAA5FC-A2DC-DB44-89FA-2B972AB970B8}" type="pres">
      <dgm:prSet presAssocID="{23455809-0022-3F4B-8097-9DFCE5A5E893}" presName="picture_2" presStyleCnt="0"/>
      <dgm:spPr/>
    </dgm:pt>
    <dgm:pt modelId="{A78BBE61-4476-C04A-970B-3FB87D386FF3}" type="pres">
      <dgm:prSet presAssocID="{23455809-0022-3F4B-8097-9DFCE5A5E893}" presName="pictureRepeatNode" presStyleLbl="alignImgPlace1" presStyleIdx="1" presStyleCnt="4"/>
      <dgm:spPr/>
    </dgm:pt>
    <dgm:pt modelId="{EF5CCC07-65F2-0142-A429-2BC29CC5235E}" type="pres">
      <dgm:prSet presAssocID="{6F418196-EE4C-6243-89DE-5C9474AB7098}" presName="line_2" presStyleLbl="parChTrans1D1" presStyleIdx="0" presStyleCnt="3"/>
      <dgm:spPr/>
    </dgm:pt>
    <dgm:pt modelId="{F06D7591-BCD1-AC45-B578-9A95D7079D7C}" type="pres">
      <dgm:prSet presAssocID="{6F418196-EE4C-6243-89DE-5C9474AB7098}" presName="textparent_2" presStyleLbl="node1" presStyleIdx="0" presStyleCnt="0"/>
      <dgm:spPr/>
    </dgm:pt>
    <dgm:pt modelId="{673359D4-1104-DE4E-A2E5-76FC61F094FB}" type="pres">
      <dgm:prSet presAssocID="{6F418196-EE4C-6243-89DE-5C9474AB7098}" presName="text_2" presStyleLbl="revTx" presStyleIdx="0" presStyleCnt="3">
        <dgm:presLayoutVars>
          <dgm:bulletEnabled val="1"/>
        </dgm:presLayoutVars>
      </dgm:prSet>
      <dgm:spPr/>
    </dgm:pt>
    <dgm:pt modelId="{682835BC-B28E-234A-9F48-34B75F2B4FFE}" type="pres">
      <dgm:prSet presAssocID="{3F9B3051-BB0C-014D-9162-67212E3AD3C0}" presName="picture_3" presStyleCnt="0"/>
      <dgm:spPr/>
    </dgm:pt>
    <dgm:pt modelId="{4A184797-F13D-9F40-9A80-3157F9941C7E}" type="pres">
      <dgm:prSet presAssocID="{3F9B3051-BB0C-014D-9162-67212E3AD3C0}" presName="pictureRepeatNode" presStyleLbl="alignImgPlace1" presStyleIdx="2" presStyleCnt="4"/>
      <dgm:spPr/>
    </dgm:pt>
    <dgm:pt modelId="{E2FCF692-D422-5940-BF10-5FB198BFE813}" type="pres">
      <dgm:prSet presAssocID="{DEF38F0F-A699-EC4F-BD57-E40E5303BB3F}" presName="line_3" presStyleLbl="parChTrans1D1" presStyleIdx="1" presStyleCnt="3"/>
      <dgm:spPr/>
    </dgm:pt>
    <dgm:pt modelId="{E5C88C1C-8AA7-5C48-A302-CF543828E795}" type="pres">
      <dgm:prSet presAssocID="{DEF38F0F-A699-EC4F-BD57-E40E5303BB3F}" presName="textparent_3" presStyleLbl="node1" presStyleIdx="0" presStyleCnt="0"/>
      <dgm:spPr/>
    </dgm:pt>
    <dgm:pt modelId="{D39E4294-CCD5-0342-977D-14BE8551A787}" type="pres">
      <dgm:prSet presAssocID="{DEF38F0F-A699-EC4F-BD57-E40E5303BB3F}" presName="text_3" presStyleLbl="revTx" presStyleIdx="1" presStyleCnt="3">
        <dgm:presLayoutVars>
          <dgm:bulletEnabled val="1"/>
        </dgm:presLayoutVars>
      </dgm:prSet>
      <dgm:spPr/>
    </dgm:pt>
    <dgm:pt modelId="{655A276B-61C9-C343-999F-036F14768FD8}" type="pres">
      <dgm:prSet presAssocID="{31FDD2E0-6D86-9140-AEEA-01E8B08B1D11}" presName="picture_4" presStyleCnt="0"/>
      <dgm:spPr/>
    </dgm:pt>
    <dgm:pt modelId="{74B1BFB1-D833-9941-B478-B16DAE56883C}" type="pres">
      <dgm:prSet presAssocID="{31FDD2E0-6D86-9140-AEEA-01E8B08B1D11}" presName="pictureRepeatNode" presStyleLbl="alignImgPlace1" presStyleIdx="3" presStyleCnt="4"/>
      <dgm:spPr/>
    </dgm:pt>
    <dgm:pt modelId="{C86AFA92-C0DF-BA48-8DB7-258CD136432A}" type="pres">
      <dgm:prSet presAssocID="{276630D1-51A1-5746-A5BF-EBFF4323648B}" presName="line_4" presStyleLbl="parChTrans1D1" presStyleIdx="2" presStyleCnt="3"/>
      <dgm:spPr/>
    </dgm:pt>
    <dgm:pt modelId="{1DAFE40C-4708-6D43-92D0-5792DE805415}" type="pres">
      <dgm:prSet presAssocID="{276630D1-51A1-5746-A5BF-EBFF4323648B}" presName="textparent_4" presStyleLbl="node1" presStyleIdx="0" presStyleCnt="0"/>
      <dgm:spPr/>
    </dgm:pt>
    <dgm:pt modelId="{5A7011F7-E90F-AF42-AAFC-CA6E0BE08806}" type="pres">
      <dgm:prSet presAssocID="{276630D1-51A1-5746-A5BF-EBFF4323648B}" presName="text_4" presStyleLbl="revTx" presStyleIdx="2" presStyleCnt="3">
        <dgm:presLayoutVars>
          <dgm:bulletEnabled val="1"/>
        </dgm:presLayoutVars>
      </dgm:prSet>
      <dgm:spPr/>
    </dgm:pt>
  </dgm:ptLst>
  <dgm:cxnLst>
    <dgm:cxn modelId="{21C9A809-DEA6-7A4A-9E8B-B517F00C2D9F}" type="presOf" srcId="{23455809-0022-3F4B-8097-9DFCE5A5E893}" destId="{A78BBE61-4476-C04A-970B-3FB87D386FF3}" srcOrd="0" destOrd="0" presId="urn:microsoft.com/office/officeart/2008/layout/CircularPictureCallout"/>
    <dgm:cxn modelId="{AA6ADE34-89BF-7147-837D-631644C085A3}" type="presOf" srcId="{DEF38F0F-A699-EC4F-BD57-E40E5303BB3F}" destId="{D39E4294-CCD5-0342-977D-14BE8551A787}" srcOrd="0" destOrd="0" presId="urn:microsoft.com/office/officeart/2008/layout/CircularPictureCallout"/>
    <dgm:cxn modelId="{FF4B056F-F754-7544-936E-751D919F5784}" srcId="{FF8C1401-9CA8-9D40-9CDB-89028370F0FD}" destId="{DEF38F0F-A699-EC4F-BD57-E40E5303BB3F}" srcOrd="2" destOrd="0" parTransId="{73CF62AF-91BE-CB48-9193-BC3638325586}" sibTransId="{3F9B3051-BB0C-014D-9162-67212E3AD3C0}"/>
    <dgm:cxn modelId="{5CA5277B-25F7-CE45-9554-14F411AA693B}" type="presOf" srcId="{4BE021B5-A503-204E-9FAF-17DE2146AA38}" destId="{8352C472-C749-F248-BB33-3DA3BCB7660E}" srcOrd="0" destOrd="0" presId="urn:microsoft.com/office/officeart/2008/layout/CircularPictureCallout"/>
    <dgm:cxn modelId="{D3D5BE7C-A089-4B40-A078-BF4DEBCAFC4C}" type="presOf" srcId="{FF8C1401-9CA8-9D40-9CDB-89028370F0FD}" destId="{41DF102E-6803-B34E-BBBB-7B174566843E}" srcOrd="0" destOrd="0" presId="urn:microsoft.com/office/officeart/2008/layout/CircularPictureCallout"/>
    <dgm:cxn modelId="{E5B39689-2446-0F46-96BE-E040D6DFDC75}" srcId="{FF8C1401-9CA8-9D40-9CDB-89028370F0FD}" destId="{5CF2288E-AEB2-5940-8597-86C19A23C45B}" srcOrd="0" destOrd="0" parTransId="{2A47D393-B4A2-0E4C-8EE0-43D8A32F55C9}" sibTransId="{4BE021B5-A503-204E-9FAF-17DE2146AA38}"/>
    <dgm:cxn modelId="{DEC9B5AC-F150-8E4E-B2D2-A25D376AB9BD}" srcId="{FF8C1401-9CA8-9D40-9CDB-89028370F0FD}" destId="{6F418196-EE4C-6243-89DE-5C9474AB7098}" srcOrd="1" destOrd="0" parTransId="{7A71954A-BC16-7342-87E1-C67A44710222}" sibTransId="{23455809-0022-3F4B-8097-9DFCE5A5E893}"/>
    <dgm:cxn modelId="{89F470B5-A656-4B4A-9BBC-286DDD2C6A65}" srcId="{FF8C1401-9CA8-9D40-9CDB-89028370F0FD}" destId="{276630D1-51A1-5746-A5BF-EBFF4323648B}" srcOrd="3" destOrd="0" parTransId="{F6655566-FBCD-5F41-AFCD-EC90FB0BCBFE}" sibTransId="{31FDD2E0-6D86-9140-AEEA-01E8B08B1D11}"/>
    <dgm:cxn modelId="{A59068BA-5F6A-3549-9317-EAB077948A23}" type="presOf" srcId="{31FDD2E0-6D86-9140-AEEA-01E8B08B1D11}" destId="{74B1BFB1-D833-9941-B478-B16DAE56883C}" srcOrd="0" destOrd="0" presId="urn:microsoft.com/office/officeart/2008/layout/CircularPictureCallout"/>
    <dgm:cxn modelId="{EB7DE3D6-FF2F-D24E-BCF9-1B9F3820C067}" type="presOf" srcId="{5CF2288E-AEB2-5940-8597-86C19A23C45B}" destId="{78374E86-B242-3249-A7E3-D91E9E97BFE4}" srcOrd="0" destOrd="0" presId="urn:microsoft.com/office/officeart/2008/layout/CircularPictureCallout"/>
    <dgm:cxn modelId="{C806D1DD-C26D-AF42-994C-4E7104A6F36D}" type="presOf" srcId="{276630D1-51A1-5746-A5BF-EBFF4323648B}" destId="{5A7011F7-E90F-AF42-AAFC-CA6E0BE08806}" srcOrd="0" destOrd="0" presId="urn:microsoft.com/office/officeart/2008/layout/CircularPictureCallout"/>
    <dgm:cxn modelId="{286B40ED-221F-164D-9E47-16DD810A9782}" type="presOf" srcId="{6F418196-EE4C-6243-89DE-5C9474AB7098}" destId="{673359D4-1104-DE4E-A2E5-76FC61F094FB}" srcOrd="0" destOrd="0" presId="urn:microsoft.com/office/officeart/2008/layout/CircularPictureCallout"/>
    <dgm:cxn modelId="{81898CFC-762C-6348-96BE-1E5AA1E78F1A}" type="presOf" srcId="{3F9B3051-BB0C-014D-9162-67212E3AD3C0}" destId="{4A184797-F13D-9F40-9A80-3157F9941C7E}" srcOrd="0" destOrd="0" presId="urn:microsoft.com/office/officeart/2008/layout/CircularPictureCallout"/>
    <dgm:cxn modelId="{AFB8E706-3C69-F64C-829F-3A44BA7AB674}" type="presParOf" srcId="{41DF102E-6803-B34E-BBBB-7B174566843E}" destId="{1625C7CF-48E2-7548-9505-E3A0E0F09CE0}" srcOrd="0" destOrd="0" presId="urn:microsoft.com/office/officeart/2008/layout/CircularPictureCallout"/>
    <dgm:cxn modelId="{E65A3AFF-1725-EB43-8D0B-D80EDEBC2A52}" type="presParOf" srcId="{1625C7CF-48E2-7548-9505-E3A0E0F09CE0}" destId="{5B326000-7E97-2745-9137-270124BA7BD8}" srcOrd="0" destOrd="0" presId="urn:microsoft.com/office/officeart/2008/layout/CircularPictureCallout"/>
    <dgm:cxn modelId="{46623C5A-61BE-0D46-AD9A-41914A662C37}" type="presParOf" srcId="{5B326000-7E97-2745-9137-270124BA7BD8}" destId="{8352C472-C749-F248-BB33-3DA3BCB7660E}" srcOrd="0" destOrd="0" presId="urn:microsoft.com/office/officeart/2008/layout/CircularPictureCallout"/>
    <dgm:cxn modelId="{4E93D57B-3D9B-954C-A944-4D1A56855D55}" type="presParOf" srcId="{1625C7CF-48E2-7548-9505-E3A0E0F09CE0}" destId="{78374E86-B242-3249-A7E3-D91E9E97BFE4}" srcOrd="1" destOrd="0" presId="urn:microsoft.com/office/officeart/2008/layout/CircularPictureCallout"/>
    <dgm:cxn modelId="{6361D908-6FC8-4C47-B0C8-514206702B17}" type="presParOf" srcId="{1625C7CF-48E2-7548-9505-E3A0E0F09CE0}" destId="{70DAA5FC-A2DC-DB44-89FA-2B972AB970B8}" srcOrd="2" destOrd="0" presId="urn:microsoft.com/office/officeart/2008/layout/CircularPictureCallout"/>
    <dgm:cxn modelId="{C0C9836B-4981-1D4B-B481-473D2B7A3890}" type="presParOf" srcId="{70DAA5FC-A2DC-DB44-89FA-2B972AB970B8}" destId="{A78BBE61-4476-C04A-970B-3FB87D386FF3}" srcOrd="0" destOrd="0" presId="urn:microsoft.com/office/officeart/2008/layout/CircularPictureCallout"/>
    <dgm:cxn modelId="{7DA1307F-525B-C94C-9F89-0F7B94B6F6EC}" type="presParOf" srcId="{1625C7CF-48E2-7548-9505-E3A0E0F09CE0}" destId="{EF5CCC07-65F2-0142-A429-2BC29CC5235E}" srcOrd="3" destOrd="0" presId="urn:microsoft.com/office/officeart/2008/layout/CircularPictureCallout"/>
    <dgm:cxn modelId="{69E2CFA9-6BCA-904B-85B0-CB75E869E385}" type="presParOf" srcId="{1625C7CF-48E2-7548-9505-E3A0E0F09CE0}" destId="{F06D7591-BCD1-AC45-B578-9A95D7079D7C}" srcOrd="4" destOrd="0" presId="urn:microsoft.com/office/officeart/2008/layout/CircularPictureCallout"/>
    <dgm:cxn modelId="{8E718ECC-E4BA-084F-B611-7FB85BAEED31}" type="presParOf" srcId="{F06D7591-BCD1-AC45-B578-9A95D7079D7C}" destId="{673359D4-1104-DE4E-A2E5-76FC61F094FB}" srcOrd="0" destOrd="0" presId="urn:microsoft.com/office/officeart/2008/layout/CircularPictureCallout"/>
    <dgm:cxn modelId="{E966AD71-831F-704B-B9BA-6E8AF3BB3FF5}" type="presParOf" srcId="{1625C7CF-48E2-7548-9505-E3A0E0F09CE0}" destId="{682835BC-B28E-234A-9F48-34B75F2B4FFE}" srcOrd="5" destOrd="0" presId="urn:microsoft.com/office/officeart/2008/layout/CircularPictureCallout"/>
    <dgm:cxn modelId="{E76F15EB-B5FC-2549-B038-45576C410486}" type="presParOf" srcId="{682835BC-B28E-234A-9F48-34B75F2B4FFE}" destId="{4A184797-F13D-9F40-9A80-3157F9941C7E}" srcOrd="0" destOrd="0" presId="urn:microsoft.com/office/officeart/2008/layout/CircularPictureCallout"/>
    <dgm:cxn modelId="{24BC039D-D9CD-784A-93B5-C86E044593A7}" type="presParOf" srcId="{1625C7CF-48E2-7548-9505-E3A0E0F09CE0}" destId="{E2FCF692-D422-5940-BF10-5FB198BFE813}" srcOrd="6" destOrd="0" presId="urn:microsoft.com/office/officeart/2008/layout/CircularPictureCallout"/>
    <dgm:cxn modelId="{08C67711-3212-664B-AE48-8E866D7905CD}" type="presParOf" srcId="{1625C7CF-48E2-7548-9505-E3A0E0F09CE0}" destId="{E5C88C1C-8AA7-5C48-A302-CF543828E795}" srcOrd="7" destOrd="0" presId="urn:microsoft.com/office/officeart/2008/layout/CircularPictureCallout"/>
    <dgm:cxn modelId="{BB4EBD71-1B68-7940-AA32-D8AEB3CA3CBA}" type="presParOf" srcId="{E5C88C1C-8AA7-5C48-A302-CF543828E795}" destId="{D39E4294-CCD5-0342-977D-14BE8551A787}" srcOrd="0" destOrd="0" presId="urn:microsoft.com/office/officeart/2008/layout/CircularPictureCallout"/>
    <dgm:cxn modelId="{5404C9D5-73E7-7F4B-87BA-1BA0188ADBAB}" type="presParOf" srcId="{1625C7CF-48E2-7548-9505-E3A0E0F09CE0}" destId="{655A276B-61C9-C343-999F-036F14768FD8}" srcOrd="8" destOrd="0" presId="urn:microsoft.com/office/officeart/2008/layout/CircularPictureCallout"/>
    <dgm:cxn modelId="{E2B5E0EA-E726-1D42-9DF0-8C244AB1A6C2}" type="presParOf" srcId="{655A276B-61C9-C343-999F-036F14768FD8}" destId="{74B1BFB1-D833-9941-B478-B16DAE56883C}" srcOrd="0" destOrd="0" presId="urn:microsoft.com/office/officeart/2008/layout/CircularPictureCallout"/>
    <dgm:cxn modelId="{4009A883-21E5-E449-98D4-DBDA9219FA45}" type="presParOf" srcId="{1625C7CF-48E2-7548-9505-E3A0E0F09CE0}" destId="{C86AFA92-C0DF-BA48-8DB7-258CD136432A}" srcOrd="9" destOrd="0" presId="urn:microsoft.com/office/officeart/2008/layout/CircularPictureCallout"/>
    <dgm:cxn modelId="{9A1720EB-72F8-4443-A4DE-95931082F0D0}" type="presParOf" srcId="{1625C7CF-48E2-7548-9505-E3A0E0F09CE0}" destId="{1DAFE40C-4708-6D43-92D0-5792DE805415}" srcOrd="10" destOrd="0" presId="urn:microsoft.com/office/officeart/2008/layout/CircularPictureCallout"/>
    <dgm:cxn modelId="{474C96C5-B4A2-344F-87D6-257E20921FA6}" type="presParOf" srcId="{1DAFE40C-4708-6D43-92D0-5792DE805415}" destId="{5A7011F7-E90F-AF42-AAFC-CA6E0BE0880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8C1401-9CA8-9D40-9CDB-89028370F0FD}" type="doc">
      <dgm:prSet loTypeId="urn:microsoft.com/office/officeart/2008/layout/CircularPictureCallou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F2288E-AEB2-5940-8597-86C19A23C45B}">
      <dgm:prSet/>
      <dgm:spPr>
        <a:solidFill>
          <a:schemeClr val="tx1"/>
        </a:solidFill>
      </dgm:spPr>
      <dgm:t>
        <a:bodyPr/>
        <a:lstStyle/>
        <a:p>
          <a:r>
            <a:rPr lang="en-US" b="1" dirty="0"/>
            <a:t>Never mass vaccinate a population with a non-sterilizing product across all age groups during a pandemic.</a:t>
          </a:r>
        </a:p>
        <a:p>
          <a:r>
            <a:rPr lang="en-US" b="0" dirty="0"/>
            <a:t>Geert Vanden </a:t>
          </a:r>
          <a:r>
            <a:rPr lang="en-US" b="0" dirty="0" err="1"/>
            <a:t>Bossche</a:t>
          </a:r>
          <a:r>
            <a:rPr lang="en-US" b="0" dirty="0"/>
            <a:t>, DVM, PhD</a:t>
          </a:r>
        </a:p>
      </dgm:t>
    </dgm:pt>
    <dgm:pt modelId="{2A47D393-B4A2-0E4C-8EE0-43D8A32F55C9}" type="parTrans" cxnId="{E5B39689-2446-0F46-96BE-E040D6DFDC75}">
      <dgm:prSet/>
      <dgm:spPr/>
      <dgm:t>
        <a:bodyPr/>
        <a:lstStyle/>
        <a:p>
          <a:endParaRPr lang="en-US"/>
        </a:p>
      </dgm:t>
    </dgm:pt>
    <dgm:pt modelId="{4BE021B5-A503-204E-9FAF-17DE2146AA38}" type="sibTrans" cxnId="{E5B39689-2446-0F46-96BE-E040D6DFDC7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6F418196-EE4C-6243-89DE-5C9474AB7098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95000"/>
                </a:schemeClr>
              </a:solidFill>
            </a:rPr>
            <a:t>Needless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COVID-19 is not a childhood disease</a:t>
          </a:r>
        </a:p>
      </dgm:t>
    </dgm:pt>
    <dgm:pt modelId="{7A71954A-BC16-7342-87E1-C67A44710222}" type="parTrans" cxnId="{DEC9B5AC-F150-8E4E-B2D2-A25D376AB9BD}">
      <dgm:prSet/>
      <dgm:spPr/>
      <dgm:t>
        <a:bodyPr/>
        <a:lstStyle/>
        <a:p>
          <a:endParaRPr lang="en-US"/>
        </a:p>
      </dgm:t>
    </dgm:pt>
    <dgm:pt modelId="{23455809-0022-3F4B-8097-9DFCE5A5E893}" type="sibTrans" cxnId="{DEC9B5AC-F150-8E4E-B2D2-A25D376AB9BD}">
      <dgm:prSet/>
      <dgm:spPr>
        <a:blipFill>
          <a:blip xmlns:r="http://schemas.openxmlformats.org/officeDocument/2006/relationships"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DEF38F0F-A699-EC4F-BD57-E40E5303BB3F}">
      <dgm:prSet phldrT="[Text]"/>
      <dgm:spPr/>
      <dgm:t>
        <a:bodyPr/>
        <a:lstStyle/>
        <a:p>
          <a:pPr rtl="0"/>
          <a:r>
            <a:rPr lang="en-US" b="1" dirty="0"/>
            <a:t>Harmful</a:t>
          </a:r>
          <a:r>
            <a:rPr lang="en-US" dirty="0"/>
            <a:t> Adverse events/no safety data</a:t>
          </a:r>
        </a:p>
      </dgm:t>
    </dgm:pt>
    <dgm:pt modelId="{73CF62AF-91BE-CB48-9193-BC3638325586}" type="parTrans" cxnId="{FF4B056F-F754-7544-936E-751D919F5784}">
      <dgm:prSet/>
      <dgm:spPr/>
      <dgm:t>
        <a:bodyPr/>
        <a:lstStyle/>
        <a:p>
          <a:endParaRPr lang="en-US"/>
        </a:p>
      </dgm:t>
    </dgm:pt>
    <dgm:pt modelId="{3F9B3051-BB0C-014D-9162-67212E3AD3C0}" type="sibTrans" cxnId="{FF4B056F-F754-7544-936E-751D919F5784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76630D1-51A1-5746-A5BF-EBFF4323648B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bg1">
                  <a:lumMod val="95000"/>
                </a:schemeClr>
              </a:solidFill>
            </a:rPr>
            <a:t>Dangerous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 Potential for driving variants of concern</a:t>
          </a:r>
        </a:p>
      </dgm:t>
    </dgm:pt>
    <dgm:pt modelId="{F6655566-FBCD-5F41-AFCD-EC90FB0BCBFE}" type="parTrans" cxnId="{89F470B5-A656-4B4A-9BBC-286DDD2C6A65}">
      <dgm:prSet/>
      <dgm:spPr/>
      <dgm:t>
        <a:bodyPr/>
        <a:lstStyle/>
        <a:p>
          <a:endParaRPr lang="en-US"/>
        </a:p>
      </dgm:t>
    </dgm:pt>
    <dgm:pt modelId="{31FDD2E0-6D86-9140-AEEA-01E8B08B1D11}" type="sibTrans" cxnId="{89F470B5-A656-4B4A-9BBC-286DDD2C6A65}">
      <dgm:prSet/>
      <dgm:spPr>
        <a:blipFill>
          <a:blip xmlns:r="http://schemas.openxmlformats.org/officeDocument/2006/relationships"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41DF102E-6803-B34E-BBBB-7B174566843E}" type="pres">
      <dgm:prSet presAssocID="{FF8C1401-9CA8-9D40-9CDB-89028370F0FD}" presName="Name0" presStyleCnt="0">
        <dgm:presLayoutVars>
          <dgm:chMax val="7"/>
          <dgm:chPref val="7"/>
          <dgm:dir/>
        </dgm:presLayoutVars>
      </dgm:prSet>
      <dgm:spPr/>
    </dgm:pt>
    <dgm:pt modelId="{1625C7CF-48E2-7548-9505-E3A0E0F09CE0}" type="pres">
      <dgm:prSet presAssocID="{FF8C1401-9CA8-9D40-9CDB-89028370F0FD}" presName="Name1" presStyleCnt="0"/>
      <dgm:spPr/>
    </dgm:pt>
    <dgm:pt modelId="{5B326000-7E97-2745-9137-270124BA7BD8}" type="pres">
      <dgm:prSet presAssocID="{4BE021B5-A503-204E-9FAF-17DE2146AA38}" presName="picture_1" presStyleCnt="0"/>
      <dgm:spPr/>
    </dgm:pt>
    <dgm:pt modelId="{8352C472-C749-F248-BB33-3DA3BCB7660E}" type="pres">
      <dgm:prSet presAssocID="{4BE021B5-A503-204E-9FAF-17DE2146AA38}" presName="pictureRepeatNode" presStyleLbl="alignImgPlace1" presStyleIdx="0" presStyleCnt="4"/>
      <dgm:spPr/>
    </dgm:pt>
    <dgm:pt modelId="{78374E86-B242-3249-A7E3-D91E9E97BFE4}" type="pres">
      <dgm:prSet presAssocID="{5CF2288E-AEB2-5940-8597-86C19A23C45B}" presName="text_1" presStyleLbl="node1" presStyleIdx="0" presStyleCnt="0" custLinFactY="-28424" custLinFactNeighborY="-100000">
        <dgm:presLayoutVars>
          <dgm:bulletEnabled val="1"/>
        </dgm:presLayoutVars>
      </dgm:prSet>
      <dgm:spPr/>
    </dgm:pt>
    <dgm:pt modelId="{70DAA5FC-A2DC-DB44-89FA-2B972AB970B8}" type="pres">
      <dgm:prSet presAssocID="{23455809-0022-3F4B-8097-9DFCE5A5E893}" presName="picture_2" presStyleCnt="0"/>
      <dgm:spPr/>
    </dgm:pt>
    <dgm:pt modelId="{A78BBE61-4476-C04A-970B-3FB87D386FF3}" type="pres">
      <dgm:prSet presAssocID="{23455809-0022-3F4B-8097-9DFCE5A5E893}" presName="pictureRepeatNode" presStyleLbl="alignImgPlace1" presStyleIdx="1" presStyleCnt="4"/>
      <dgm:spPr/>
    </dgm:pt>
    <dgm:pt modelId="{EF5CCC07-65F2-0142-A429-2BC29CC5235E}" type="pres">
      <dgm:prSet presAssocID="{6F418196-EE4C-6243-89DE-5C9474AB7098}" presName="line_2" presStyleLbl="parChTrans1D1" presStyleIdx="0" presStyleCnt="3"/>
      <dgm:spPr/>
    </dgm:pt>
    <dgm:pt modelId="{F06D7591-BCD1-AC45-B578-9A95D7079D7C}" type="pres">
      <dgm:prSet presAssocID="{6F418196-EE4C-6243-89DE-5C9474AB7098}" presName="textparent_2" presStyleLbl="node1" presStyleIdx="0" presStyleCnt="0"/>
      <dgm:spPr/>
    </dgm:pt>
    <dgm:pt modelId="{673359D4-1104-DE4E-A2E5-76FC61F094FB}" type="pres">
      <dgm:prSet presAssocID="{6F418196-EE4C-6243-89DE-5C9474AB7098}" presName="text_2" presStyleLbl="revTx" presStyleIdx="0" presStyleCnt="3">
        <dgm:presLayoutVars>
          <dgm:bulletEnabled val="1"/>
        </dgm:presLayoutVars>
      </dgm:prSet>
      <dgm:spPr/>
    </dgm:pt>
    <dgm:pt modelId="{682835BC-B28E-234A-9F48-34B75F2B4FFE}" type="pres">
      <dgm:prSet presAssocID="{3F9B3051-BB0C-014D-9162-67212E3AD3C0}" presName="picture_3" presStyleCnt="0"/>
      <dgm:spPr/>
    </dgm:pt>
    <dgm:pt modelId="{4A184797-F13D-9F40-9A80-3157F9941C7E}" type="pres">
      <dgm:prSet presAssocID="{3F9B3051-BB0C-014D-9162-67212E3AD3C0}" presName="pictureRepeatNode" presStyleLbl="alignImgPlace1" presStyleIdx="2" presStyleCnt="4"/>
      <dgm:spPr/>
    </dgm:pt>
    <dgm:pt modelId="{E2FCF692-D422-5940-BF10-5FB198BFE813}" type="pres">
      <dgm:prSet presAssocID="{DEF38F0F-A699-EC4F-BD57-E40E5303BB3F}" presName="line_3" presStyleLbl="parChTrans1D1" presStyleIdx="1" presStyleCnt="3"/>
      <dgm:spPr/>
    </dgm:pt>
    <dgm:pt modelId="{E5C88C1C-8AA7-5C48-A302-CF543828E795}" type="pres">
      <dgm:prSet presAssocID="{DEF38F0F-A699-EC4F-BD57-E40E5303BB3F}" presName="textparent_3" presStyleLbl="node1" presStyleIdx="0" presStyleCnt="0"/>
      <dgm:spPr/>
    </dgm:pt>
    <dgm:pt modelId="{D39E4294-CCD5-0342-977D-14BE8551A787}" type="pres">
      <dgm:prSet presAssocID="{DEF38F0F-A699-EC4F-BD57-E40E5303BB3F}" presName="text_3" presStyleLbl="revTx" presStyleIdx="1" presStyleCnt="3">
        <dgm:presLayoutVars>
          <dgm:bulletEnabled val="1"/>
        </dgm:presLayoutVars>
      </dgm:prSet>
      <dgm:spPr/>
    </dgm:pt>
    <dgm:pt modelId="{655A276B-61C9-C343-999F-036F14768FD8}" type="pres">
      <dgm:prSet presAssocID="{31FDD2E0-6D86-9140-AEEA-01E8B08B1D11}" presName="picture_4" presStyleCnt="0"/>
      <dgm:spPr/>
    </dgm:pt>
    <dgm:pt modelId="{74B1BFB1-D833-9941-B478-B16DAE56883C}" type="pres">
      <dgm:prSet presAssocID="{31FDD2E0-6D86-9140-AEEA-01E8B08B1D11}" presName="pictureRepeatNode" presStyleLbl="alignImgPlace1" presStyleIdx="3" presStyleCnt="4"/>
      <dgm:spPr/>
    </dgm:pt>
    <dgm:pt modelId="{C86AFA92-C0DF-BA48-8DB7-258CD136432A}" type="pres">
      <dgm:prSet presAssocID="{276630D1-51A1-5746-A5BF-EBFF4323648B}" presName="line_4" presStyleLbl="parChTrans1D1" presStyleIdx="2" presStyleCnt="3"/>
      <dgm:spPr/>
    </dgm:pt>
    <dgm:pt modelId="{1DAFE40C-4708-6D43-92D0-5792DE805415}" type="pres">
      <dgm:prSet presAssocID="{276630D1-51A1-5746-A5BF-EBFF4323648B}" presName="textparent_4" presStyleLbl="node1" presStyleIdx="0" presStyleCnt="0"/>
      <dgm:spPr/>
    </dgm:pt>
    <dgm:pt modelId="{5A7011F7-E90F-AF42-AAFC-CA6E0BE08806}" type="pres">
      <dgm:prSet presAssocID="{276630D1-51A1-5746-A5BF-EBFF4323648B}" presName="text_4" presStyleLbl="revTx" presStyleIdx="2" presStyleCnt="3">
        <dgm:presLayoutVars>
          <dgm:bulletEnabled val="1"/>
        </dgm:presLayoutVars>
      </dgm:prSet>
      <dgm:spPr/>
    </dgm:pt>
  </dgm:ptLst>
  <dgm:cxnLst>
    <dgm:cxn modelId="{21C9A809-DEA6-7A4A-9E8B-B517F00C2D9F}" type="presOf" srcId="{23455809-0022-3F4B-8097-9DFCE5A5E893}" destId="{A78BBE61-4476-C04A-970B-3FB87D386FF3}" srcOrd="0" destOrd="0" presId="urn:microsoft.com/office/officeart/2008/layout/CircularPictureCallout"/>
    <dgm:cxn modelId="{AA6ADE34-89BF-7147-837D-631644C085A3}" type="presOf" srcId="{DEF38F0F-A699-EC4F-BD57-E40E5303BB3F}" destId="{D39E4294-CCD5-0342-977D-14BE8551A787}" srcOrd="0" destOrd="0" presId="urn:microsoft.com/office/officeart/2008/layout/CircularPictureCallout"/>
    <dgm:cxn modelId="{FF4B056F-F754-7544-936E-751D919F5784}" srcId="{FF8C1401-9CA8-9D40-9CDB-89028370F0FD}" destId="{DEF38F0F-A699-EC4F-BD57-E40E5303BB3F}" srcOrd="2" destOrd="0" parTransId="{73CF62AF-91BE-CB48-9193-BC3638325586}" sibTransId="{3F9B3051-BB0C-014D-9162-67212E3AD3C0}"/>
    <dgm:cxn modelId="{5CA5277B-25F7-CE45-9554-14F411AA693B}" type="presOf" srcId="{4BE021B5-A503-204E-9FAF-17DE2146AA38}" destId="{8352C472-C749-F248-BB33-3DA3BCB7660E}" srcOrd="0" destOrd="0" presId="urn:microsoft.com/office/officeart/2008/layout/CircularPictureCallout"/>
    <dgm:cxn modelId="{D3D5BE7C-A089-4B40-A078-BF4DEBCAFC4C}" type="presOf" srcId="{FF8C1401-9CA8-9D40-9CDB-89028370F0FD}" destId="{41DF102E-6803-B34E-BBBB-7B174566843E}" srcOrd="0" destOrd="0" presId="urn:microsoft.com/office/officeart/2008/layout/CircularPictureCallout"/>
    <dgm:cxn modelId="{E5B39689-2446-0F46-96BE-E040D6DFDC75}" srcId="{FF8C1401-9CA8-9D40-9CDB-89028370F0FD}" destId="{5CF2288E-AEB2-5940-8597-86C19A23C45B}" srcOrd="0" destOrd="0" parTransId="{2A47D393-B4A2-0E4C-8EE0-43D8A32F55C9}" sibTransId="{4BE021B5-A503-204E-9FAF-17DE2146AA38}"/>
    <dgm:cxn modelId="{DEC9B5AC-F150-8E4E-B2D2-A25D376AB9BD}" srcId="{FF8C1401-9CA8-9D40-9CDB-89028370F0FD}" destId="{6F418196-EE4C-6243-89DE-5C9474AB7098}" srcOrd="1" destOrd="0" parTransId="{7A71954A-BC16-7342-87E1-C67A44710222}" sibTransId="{23455809-0022-3F4B-8097-9DFCE5A5E893}"/>
    <dgm:cxn modelId="{89F470B5-A656-4B4A-9BBC-286DDD2C6A65}" srcId="{FF8C1401-9CA8-9D40-9CDB-89028370F0FD}" destId="{276630D1-51A1-5746-A5BF-EBFF4323648B}" srcOrd="3" destOrd="0" parTransId="{F6655566-FBCD-5F41-AFCD-EC90FB0BCBFE}" sibTransId="{31FDD2E0-6D86-9140-AEEA-01E8B08B1D11}"/>
    <dgm:cxn modelId="{A59068BA-5F6A-3549-9317-EAB077948A23}" type="presOf" srcId="{31FDD2E0-6D86-9140-AEEA-01E8B08B1D11}" destId="{74B1BFB1-D833-9941-B478-B16DAE56883C}" srcOrd="0" destOrd="0" presId="urn:microsoft.com/office/officeart/2008/layout/CircularPictureCallout"/>
    <dgm:cxn modelId="{EB7DE3D6-FF2F-D24E-BCF9-1B9F3820C067}" type="presOf" srcId="{5CF2288E-AEB2-5940-8597-86C19A23C45B}" destId="{78374E86-B242-3249-A7E3-D91E9E97BFE4}" srcOrd="0" destOrd="0" presId="urn:microsoft.com/office/officeart/2008/layout/CircularPictureCallout"/>
    <dgm:cxn modelId="{C806D1DD-C26D-AF42-994C-4E7104A6F36D}" type="presOf" srcId="{276630D1-51A1-5746-A5BF-EBFF4323648B}" destId="{5A7011F7-E90F-AF42-AAFC-CA6E0BE08806}" srcOrd="0" destOrd="0" presId="urn:microsoft.com/office/officeart/2008/layout/CircularPictureCallout"/>
    <dgm:cxn modelId="{286B40ED-221F-164D-9E47-16DD810A9782}" type="presOf" srcId="{6F418196-EE4C-6243-89DE-5C9474AB7098}" destId="{673359D4-1104-DE4E-A2E5-76FC61F094FB}" srcOrd="0" destOrd="0" presId="urn:microsoft.com/office/officeart/2008/layout/CircularPictureCallout"/>
    <dgm:cxn modelId="{81898CFC-762C-6348-96BE-1E5AA1E78F1A}" type="presOf" srcId="{3F9B3051-BB0C-014D-9162-67212E3AD3C0}" destId="{4A184797-F13D-9F40-9A80-3157F9941C7E}" srcOrd="0" destOrd="0" presId="urn:microsoft.com/office/officeart/2008/layout/CircularPictureCallout"/>
    <dgm:cxn modelId="{AFB8E706-3C69-F64C-829F-3A44BA7AB674}" type="presParOf" srcId="{41DF102E-6803-B34E-BBBB-7B174566843E}" destId="{1625C7CF-48E2-7548-9505-E3A0E0F09CE0}" srcOrd="0" destOrd="0" presId="urn:microsoft.com/office/officeart/2008/layout/CircularPictureCallout"/>
    <dgm:cxn modelId="{E65A3AFF-1725-EB43-8D0B-D80EDEBC2A52}" type="presParOf" srcId="{1625C7CF-48E2-7548-9505-E3A0E0F09CE0}" destId="{5B326000-7E97-2745-9137-270124BA7BD8}" srcOrd="0" destOrd="0" presId="urn:microsoft.com/office/officeart/2008/layout/CircularPictureCallout"/>
    <dgm:cxn modelId="{46623C5A-61BE-0D46-AD9A-41914A662C37}" type="presParOf" srcId="{5B326000-7E97-2745-9137-270124BA7BD8}" destId="{8352C472-C749-F248-BB33-3DA3BCB7660E}" srcOrd="0" destOrd="0" presId="urn:microsoft.com/office/officeart/2008/layout/CircularPictureCallout"/>
    <dgm:cxn modelId="{4E93D57B-3D9B-954C-A944-4D1A56855D55}" type="presParOf" srcId="{1625C7CF-48E2-7548-9505-E3A0E0F09CE0}" destId="{78374E86-B242-3249-A7E3-D91E9E97BFE4}" srcOrd="1" destOrd="0" presId="urn:microsoft.com/office/officeart/2008/layout/CircularPictureCallout"/>
    <dgm:cxn modelId="{6361D908-6FC8-4C47-B0C8-514206702B17}" type="presParOf" srcId="{1625C7CF-48E2-7548-9505-E3A0E0F09CE0}" destId="{70DAA5FC-A2DC-DB44-89FA-2B972AB970B8}" srcOrd="2" destOrd="0" presId="urn:microsoft.com/office/officeart/2008/layout/CircularPictureCallout"/>
    <dgm:cxn modelId="{C0C9836B-4981-1D4B-B481-473D2B7A3890}" type="presParOf" srcId="{70DAA5FC-A2DC-DB44-89FA-2B972AB970B8}" destId="{A78BBE61-4476-C04A-970B-3FB87D386FF3}" srcOrd="0" destOrd="0" presId="urn:microsoft.com/office/officeart/2008/layout/CircularPictureCallout"/>
    <dgm:cxn modelId="{7DA1307F-525B-C94C-9F89-0F7B94B6F6EC}" type="presParOf" srcId="{1625C7CF-48E2-7548-9505-E3A0E0F09CE0}" destId="{EF5CCC07-65F2-0142-A429-2BC29CC5235E}" srcOrd="3" destOrd="0" presId="urn:microsoft.com/office/officeart/2008/layout/CircularPictureCallout"/>
    <dgm:cxn modelId="{69E2CFA9-6BCA-904B-85B0-CB75E869E385}" type="presParOf" srcId="{1625C7CF-48E2-7548-9505-E3A0E0F09CE0}" destId="{F06D7591-BCD1-AC45-B578-9A95D7079D7C}" srcOrd="4" destOrd="0" presId="urn:microsoft.com/office/officeart/2008/layout/CircularPictureCallout"/>
    <dgm:cxn modelId="{8E718ECC-E4BA-084F-B611-7FB85BAEED31}" type="presParOf" srcId="{F06D7591-BCD1-AC45-B578-9A95D7079D7C}" destId="{673359D4-1104-DE4E-A2E5-76FC61F094FB}" srcOrd="0" destOrd="0" presId="urn:microsoft.com/office/officeart/2008/layout/CircularPictureCallout"/>
    <dgm:cxn modelId="{E966AD71-831F-704B-B9BA-6E8AF3BB3FF5}" type="presParOf" srcId="{1625C7CF-48E2-7548-9505-E3A0E0F09CE0}" destId="{682835BC-B28E-234A-9F48-34B75F2B4FFE}" srcOrd="5" destOrd="0" presId="urn:microsoft.com/office/officeart/2008/layout/CircularPictureCallout"/>
    <dgm:cxn modelId="{E76F15EB-B5FC-2549-B038-45576C410486}" type="presParOf" srcId="{682835BC-B28E-234A-9F48-34B75F2B4FFE}" destId="{4A184797-F13D-9F40-9A80-3157F9941C7E}" srcOrd="0" destOrd="0" presId="urn:microsoft.com/office/officeart/2008/layout/CircularPictureCallout"/>
    <dgm:cxn modelId="{24BC039D-D9CD-784A-93B5-C86E044593A7}" type="presParOf" srcId="{1625C7CF-48E2-7548-9505-E3A0E0F09CE0}" destId="{E2FCF692-D422-5940-BF10-5FB198BFE813}" srcOrd="6" destOrd="0" presId="urn:microsoft.com/office/officeart/2008/layout/CircularPictureCallout"/>
    <dgm:cxn modelId="{08C67711-3212-664B-AE48-8E866D7905CD}" type="presParOf" srcId="{1625C7CF-48E2-7548-9505-E3A0E0F09CE0}" destId="{E5C88C1C-8AA7-5C48-A302-CF543828E795}" srcOrd="7" destOrd="0" presId="urn:microsoft.com/office/officeart/2008/layout/CircularPictureCallout"/>
    <dgm:cxn modelId="{BB4EBD71-1B68-7940-AA32-D8AEB3CA3CBA}" type="presParOf" srcId="{E5C88C1C-8AA7-5C48-A302-CF543828E795}" destId="{D39E4294-CCD5-0342-977D-14BE8551A787}" srcOrd="0" destOrd="0" presId="urn:microsoft.com/office/officeart/2008/layout/CircularPictureCallout"/>
    <dgm:cxn modelId="{5404C9D5-73E7-7F4B-87BA-1BA0188ADBAB}" type="presParOf" srcId="{1625C7CF-48E2-7548-9505-E3A0E0F09CE0}" destId="{655A276B-61C9-C343-999F-036F14768FD8}" srcOrd="8" destOrd="0" presId="urn:microsoft.com/office/officeart/2008/layout/CircularPictureCallout"/>
    <dgm:cxn modelId="{E2B5E0EA-E726-1D42-9DF0-8C244AB1A6C2}" type="presParOf" srcId="{655A276B-61C9-C343-999F-036F14768FD8}" destId="{74B1BFB1-D833-9941-B478-B16DAE56883C}" srcOrd="0" destOrd="0" presId="urn:microsoft.com/office/officeart/2008/layout/CircularPictureCallout"/>
    <dgm:cxn modelId="{4009A883-21E5-E449-98D4-DBDA9219FA45}" type="presParOf" srcId="{1625C7CF-48E2-7548-9505-E3A0E0F09CE0}" destId="{C86AFA92-C0DF-BA48-8DB7-258CD136432A}" srcOrd="9" destOrd="0" presId="urn:microsoft.com/office/officeart/2008/layout/CircularPictureCallout"/>
    <dgm:cxn modelId="{9A1720EB-72F8-4443-A4DE-95931082F0D0}" type="presParOf" srcId="{1625C7CF-48E2-7548-9505-E3A0E0F09CE0}" destId="{1DAFE40C-4708-6D43-92D0-5792DE805415}" srcOrd="10" destOrd="0" presId="urn:microsoft.com/office/officeart/2008/layout/CircularPictureCallout"/>
    <dgm:cxn modelId="{474C96C5-B4A2-344F-87D6-257E20921FA6}" type="presParOf" srcId="{1DAFE40C-4708-6D43-92D0-5792DE805415}" destId="{5A7011F7-E90F-AF42-AAFC-CA6E0BE0880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FA92-C0DF-BA48-8DB7-258CD136432A}">
      <dsp:nvSpPr>
        <dsp:cNvPr id="0" name=""/>
        <dsp:cNvSpPr/>
      </dsp:nvSpPr>
      <dsp:spPr>
        <a:xfrm>
          <a:off x="2539097" y="3897204"/>
          <a:ext cx="4603285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CF692-D422-5940-BF10-5FB198BFE813}">
      <dsp:nvSpPr>
        <dsp:cNvPr id="0" name=""/>
        <dsp:cNvSpPr/>
      </dsp:nvSpPr>
      <dsp:spPr>
        <a:xfrm>
          <a:off x="2539097" y="2292472"/>
          <a:ext cx="394305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C07-65F2-0142-A429-2BC29CC5235E}">
      <dsp:nvSpPr>
        <dsp:cNvPr id="0" name=""/>
        <dsp:cNvSpPr/>
      </dsp:nvSpPr>
      <dsp:spPr>
        <a:xfrm>
          <a:off x="2539097" y="687741"/>
          <a:ext cx="4603285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2C472-C749-F248-BB33-3DA3BCB7660E}">
      <dsp:nvSpPr>
        <dsp:cNvPr id="0" name=""/>
        <dsp:cNvSpPr/>
      </dsp:nvSpPr>
      <dsp:spPr>
        <a:xfrm>
          <a:off x="246624" y="0"/>
          <a:ext cx="4584946" cy="45849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74E86-B242-3249-A7E3-D91E9E97BFE4}">
      <dsp:nvSpPr>
        <dsp:cNvPr id="0" name=""/>
        <dsp:cNvSpPr/>
      </dsp:nvSpPr>
      <dsp:spPr>
        <a:xfrm>
          <a:off x="1071914" y="491509"/>
          <a:ext cx="2934365" cy="1513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Never mass vaccinate a population with a non-sterilizing product across all age groups during a pandemic.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Geert Vanden </a:t>
          </a:r>
          <a:r>
            <a:rPr lang="en-US" sz="1500" b="0" kern="1200" dirty="0" err="1"/>
            <a:t>Bossche</a:t>
          </a:r>
          <a:r>
            <a:rPr lang="en-US" sz="1500" b="0" kern="1200" dirty="0"/>
            <a:t>, DVM, PhD</a:t>
          </a:r>
        </a:p>
      </dsp:txBody>
      <dsp:txXfrm>
        <a:off x="1071914" y="491509"/>
        <a:ext cx="2934365" cy="1513032"/>
      </dsp:txXfrm>
    </dsp:sp>
    <dsp:sp modelId="{A78BBE61-4476-C04A-970B-3FB87D386FF3}">
      <dsp:nvSpPr>
        <dsp:cNvPr id="0" name=""/>
        <dsp:cNvSpPr/>
      </dsp:nvSpPr>
      <dsp:spPr>
        <a:xfrm>
          <a:off x="6454641" y="0"/>
          <a:ext cx="1375483" cy="13754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359D4-1104-DE4E-A2E5-76FC61F094FB}">
      <dsp:nvSpPr>
        <dsp:cNvPr id="0" name=""/>
        <dsp:cNvSpPr/>
      </dsp:nvSpPr>
      <dsp:spPr>
        <a:xfrm>
          <a:off x="7830125" y="0"/>
          <a:ext cx="2429706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Needless</a:t>
          </a:r>
          <a:r>
            <a:rPr lang="en-US" sz="2400" kern="1200"/>
            <a:t> COVID-19 is not a childhood disease</a:t>
          </a:r>
        </a:p>
      </dsp:txBody>
      <dsp:txXfrm>
        <a:off x="7830125" y="0"/>
        <a:ext cx="2429706" cy="1375483"/>
      </dsp:txXfrm>
    </dsp:sp>
    <dsp:sp modelId="{4A184797-F13D-9F40-9A80-3157F9941C7E}">
      <dsp:nvSpPr>
        <dsp:cNvPr id="0" name=""/>
        <dsp:cNvSpPr/>
      </dsp:nvSpPr>
      <dsp:spPr>
        <a:xfrm>
          <a:off x="5794409" y="1604731"/>
          <a:ext cx="1375483" cy="13754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E4294-CCD5-0342-977D-14BE8551A787}">
      <dsp:nvSpPr>
        <dsp:cNvPr id="0" name=""/>
        <dsp:cNvSpPr/>
      </dsp:nvSpPr>
      <dsp:spPr>
        <a:xfrm>
          <a:off x="7169892" y="1604731"/>
          <a:ext cx="176919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Harmful</a:t>
          </a:r>
          <a:r>
            <a:rPr lang="en-US" sz="2400" kern="1200" dirty="0"/>
            <a:t> Adverse events/no safety data</a:t>
          </a:r>
        </a:p>
      </dsp:txBody>
      <dsp:txXfrm>
        <a:off x="7169892" y="1604731"/>
        <a:ext cx="1769198" cy="1375483"/>
      </dsp:txXfrm>
    </dsp:sp>
    <dsp:sp modelId="{74B1BFB1-D833-9941-B478-B16DAE56883C}">
      <dsp:nvSpPr>
        <dsp:cNvPr id="0" name=""/>
        <dsp:cNvSpPr/>
      </dsp:nvSpPr>
      <dsp:spPr>
        <a:xfrm>
          <a:off x="6454641" y="3209462"/>
          <a:ext cx="1375483" cy="137548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011F7-E90F-AF42-AAFC-CA6E0BE08806}">
      <dsp:nvSpPr>
        <dsp:cNvPr id="0" name=""/>
        <dsp:cNvSpPr/>
      </dsp:nvSpPr>
      <dsp:spPr>
        <a:xfrm>
          <a:off x="7830125" y="3209462"/>
          <a:ext cx="234749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Dangerous</a:t>
          </a:r>
          <a:r>
            <a:rPr lang="en-US" sz="2400" kern="1200"/>
            <a:t> Potential for driving variants of concern</a:t>
          </a:r>
        </a:p>
      </dsp:txBody>
      <dsp:txXfrm>
        <a:off x="7830125" y="3209462"/>
        <a:ext cx="2347498" cy="1375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FA92-C0DF-BA48-8DB7-258CD136432A}">
      <dsp:nvSpPr>
        <dsp:cNvPr id="0" name=""/>
        <dsp:cNvSpPr/>
      </dsp:nvSpPr>
      <dsp:spPr>
        <a:xfrm>
          <a:off x="2539097" y="3897204"/>
          <a:ext cx="4603285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CF692-D422-5940-BF10-5FB198BFE813}">
      <dsp:nvSpPr>
        <dsp:cNvPr id="0" name=""/>
        <dsp:cNvSpPr/>
      </dsp:nvSpPr>
      <dsp:spPr>
        <a:xfrm>
          <a:off x="2539097" y="2292472"/>
          <a:ext cx="394305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C07-65F2-0142-A429-2BC29CC5235E}">
      <dsp:nvSpPr>
        <dsp:cNvPr id="0" name=""/>
        <dsp:cNvSpPr/>
      </dsp:nvSpPr>
      <dsp:spPr>
        <a:xfrm>
          <a:off x="2539097" y="687741"/>
          <a:ext cx="4603285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2C472-C749-F248-BB33-3DA3BCB7660E}">
      <dsp:nvSpPr>
        <dsp:cNvPr id="0" name=""/>
        <dsp:cNvSpPr/>
      </dsp:nvSpPr>
      <dsp:spPr>
        <a:xfrm>
          <a:off x="246624" y="0"/>
          <a:ext cx="4584946" cy="45849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74E86-B242-3249-A7E3-D91E9E97BFE4}">
      <dsp:nvSpPr>
        <dsp:cNvPr id="0" name=""/>
        <dsp:cNvSpPr/>
      </dsp:nvSpPr>
      <dsp:spPr>
        <a:xfrm>
          <a:off x="1071914" y="491509"/>
          <a:ext cx="2934365" cy="1513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Never mass vaccinate a population with a non-sterilizing product across all age groups during a pandemic.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Geert Vanden </a:t>
          </a:r>
          <a:r>
            <a:rPr lang="en-US" sz="1500" b="0" kern="1200" dirty="0" err="1"/>
            <a:t>Bossche</a:t>
          </a:r>
          <a:r>
            <a:rPr lang="en-US" sz="1500" b="0" kern="1200" dirty="0"/>
            <a:t>, DVM, PhD</a:t>
          </a:r>
        </a:p>
      </dsp:txBody>
      <dsp:txXfrm>
        <a:off x="1071914" y="491509"/>
        <a:ext cx="2934365" cy="1513032"/>
      </dsp:txXfrm>
    </dsp:sp>
    <dsp:sp modelId="{A78BBE61-4476-C04A-970B-3FB87D386FF3}">
      <dsp:nvSpPr>
        <dsp:cNvPr id="0" name=""/>
        <dsp:cNvSpPr/>
      </dsp:nvSpPr>
      <dsp:spPr>
        <a:xfrm>
          <a:off x="6454641" y="0"/>
          <a:ext cx="1375483" cy="137548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359D4-1104-DE4E-A2E5-76FC61F094FB}">
      <dsp:nvSpPr>
        <dsp:cNvPr id="0" name=""/>
        <dsp:cNvSpPr/>
      </dsp:nvSpPr>
      <dsp:spPr>
        <a:xfrm>
          <a:off x="7830125" y="0"/>
          <a:ext cx="2429706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Needless</a:t>
          </a:r>
          <a:r>
            <a:rPr lang="en-US" sz="2400" kern="1200"/>
            <a:t> COVID-19 is not a childhood disease</a:t>
          </a:r>
        </a:p>
      </dsp:txBody>
      <dsp:txXfrm>
        <a:off x="7830125" y="0"/>
        <a:ext cx="2429706" cy="1375483"/>
      </dsp:txXfrm>
    </dsp:sp>
    <dsp:sp modelId="{4A184797-F13D-9F40-9A80-3157F9941C7E}">
      <dsp:nvSpPr>
        <dsp:cNvPr id="0" name=""/>
        <dsp:cNvSpPr/>
      </dsp:nvSpPr>
      <dsp:spPr>
        <a:xfrm>
          <a:off x="5794409" y="1604731"/>
          <a:ext cx="1375483" cy="1375483"/>
        </a:xfrm>
        <a:prstGeom prst="ellipse">
          <a:avLst/>
        </a:prstGeom>
        <a:blipFill>
          <a:blip xmlns:r="http://schemas.openxmlformats.org/officeDocument/2006/relationships"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E4294-CCD5-0342-977D-14BE8551A787}">
      <dsp:nvSpPr>
        <dsp:cNvPr id="0" name=""/>
        <dsp:cNvSpPr/>
      </dsp:nvSpPr>
      <dsp:spPr>
        <a:xfrm>
          <a:off x="7169892" y="1604731"/>
          <a:ext cx="176919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95000"/>
                </a:schemeClr>
              </a:solidFill>
            </a:rPr>
            <a:t>Harmful</a:t>
          </a:r>
          <a:r>
            <a:rPr lang="en-US" sz="2400" kern="1200" dirty="0">
              <a:solidFill>
                <a:schemeClr val="bg1">
                  <a:lumMod val="95000"/>
                </a:schemeClr>
              </a:solidFill>
            </a:rPr>
            <a:t> Adverse events/no safety data</a:t>
          </a:r>
        </a:p>
      </dsp:txBody>
      <dsp:txXfrm>
        <a:off x="7169892" y="1604731"/>
        <a:ext cx="1769198" cy="1375483"/>
      </dsp:txXfrm>
    </dsp:sp>
    <dsp:sp modelId="{74B1BFB1-D833-9941-B478-B16DAE56883C}">
      <dsp:nvSpPr>
        <dsp:cNvPr id="0" name=""/>
        <dsp:cNvSpPr/>
      </dsp:nvSpPr>
      <dsp:spPr>
        <a:xfrm>
          <a:off x="6454641" y="3209462"/>
          <a:ext cx="1375483" cy="1375483"/>
        </a:xfrm>
        <a:prstGeom prst="ellipse">
          <a:avLst/>
        </a:prstGeom>
        <a:blipFill>
          <a:blip xmlns:r="http://schemas.openxmlformats.org/officeDocument/2006/relationships"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011F7-E90F-AF42-AAFC-CA6E0BE08806}">
      <dsp:nvSpPr>
        <dsp:cNvPr id="0" name=""/>
        <dsp:cNvSpPr/>
      </dsp:nvSpPr>
      <dsp:spPr>
        <a:xfrm>
          <a:off x="7830125" y="3209462"/>
          <a:ext cx="234749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95000"/>
                </a:schemeClr>
              </a:solidFill>
            </a:rPr>
            <a:t>Dangerous</a:t>
          </a:r>
          <a:r>
            <a:rPr lang="en-US" sz="2400" kern="1200" dirty="0">
              <a:solidFill>
                <a:schemeClr val="bg1">
                  <a:lumMod val="95000"/>
                </a:schemeClr>
              </a:solidFill>
            </a:rPr>
            <a:t> Potential for driving variants of concern</a:t>
          </a:r>
        </a:p>
      </dsp:txBody>
      <dsp:txXfrm>
        <a:off x="7830125" y="3209462"/>
        <a:ext cx="2347498" cy="1375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AFA92-C0DF-BA48-8DB7-258CD136432A}">
      <dsp:nvSpPr>
        <dsp:cNvPr id="0" name=""/>
        <dsp:cNvSpPr/>
      </dsp:nvSpPr>
      <dsp:spPr>
        <a:xfrm>
          <a:off x="2539097" y="3897204"/>
          <a:ext cx="4603285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CF692-D422-5940-BF10-5FB198BFE813}">
      <dsp:nvSpPr>
        <dsp:cNvPr id="0" name=""/>
        <dsp:cNvSpPr/>
      </dsp:nvSpPr>
      <dsp:spPr>
        <a:xfrm>
          <a:off x="2539097" y="2292472"/>
          <a:ext cx="3943053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C07-65F2-0142-A429-2BC29CC5235E}">
      <dsp:nvSpPr>
        <dsp:cNvPr id="0" name=""/>
        <dsp:cNvSpPr/>
      </dsp:nvSpPr>
      <dsp:spPr>
        <a:xfrm>
          <a:off x="2539097" y="687741"/>
          <a:ext cx="4603285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2C472-C749-F248-BB33-3DA3BCB7660E}">
      <dsp:nvSpPr>
        <dsp:cNvPr id="0" name=""/>
        <dsp:cNvSpPr/>
      </dsp:nvSpPr>
      <dsp:spPr>
        <a:xfrm>
          <a:off x="246624" y="0"/>
          <a:ext cx="4584946" cy="458494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74E86-B242-3249-A7E3-D91E9E97BFE4}">
      <dsp:nvSpPr>
        <dsp:cNvPr id="0" name=""/>
        <dsp:cNvSpPr/>
      </dsp:nvSpPr>
      <dsp:spPr>
        <a:xfrm>
          <a:off x="1071914" y="491509"/>
          <a:ext cx="2934365" cy="151303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Never mass vaccinate a population with a non-sterilizing product across all age groups during a pandemic.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Geert Vanden </a:t>
          </a:r>
          <a:r>
            <a:rPr lang="en-US" sz="1500" b="0" kern="1200" dirty="0" err="1"/>
            <a:t>Bossche</a:t>
          </a:r>
          <a:r>
            <a:rPr lang="en-US" sz="1500" b="0" kern="1200" dirty="0"/>
            <a:t>, DVM, PhD</a:t>
          </a:r>
        </a:p>
      </dsp:txBody>
      <dsp:txXfrm>
        <a:off x="1071914" y="491509"/>
        <a:ext cx="2934365" cy="1513032"/>
      </dsp:txXfrm>
    </dsp:sp>
    <dsp:sp modelId="{A78BBE61-4476-C04A-970B-3FB87D386FF3}">
      <dsp:nvSpPr>
        <dsp:cNvPr id="0" name=""/>
        <dsp:cNvSpPr/>
      </dsp:nvSpPr>
      <dsp:spPr>
        <a:xfrm>
          <a:off x="6454641" y="0"/>
          <a:ext cx="1375483" cy="1375483"/>
        </a:xfrm>
        <a:prstGeom prst="ellipse">
          <a:avLst/>
        </a:prstGeom>
        <a:blipFill>
          <a:blip xmlns:r="http://schemas.openxmlformats.org/officeDocument/2006/relationships"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359D4-1104-DE4E-A2E5-76FC61F094FB}">
      <dsp:nvSpPr>
        <dsp:cNvPr id="0" name=""/>
        <dsp:cNvSpPr/>
      </dsp:nvSpPr>
      <dsp:spPr>
        <a:xfrm>
          <a:off x="7830125" y="0"/>
          <a:ext cx="2429706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95000"/>
                </a:schemeClr>
              </a:solidFill>
            </a:rPr>
            <a:t>Needless</a:t>
          </a:r>
          <a:r>
            <a:rPr lang="en-US" sz="2400" kern="1200" dirty="0">
              <a:solidFill>
                <a:schemeClr val="bg1">
                  <a:lumMod val="95000"/>
                </a:schemeClr>
              </a:solidFill>
            </a:rPr>
            <a:t> COVID-19 is not a childhood disease</a:t>
          </a:r>
        </a:p>
      </dsp:txBody>
      <dsp:txXfrm>
        <a:off x="7830125" y="0"/>
        <a:ext cx="2429706" cy="1375483"/>
      </dsp:txXfrm>
    </dsp:sp>
    <dsp:sp modelId="{4A184797-F13D-9F40-9A80-3157F9941C7E}">
      <dsp:nvSpPr>
        <dsp:cNvPr id="0" name=""/>
        <dsp:cNvSpPr/>
      </dsp:nvSpPr>
      <dsp:spPr>
        <a:xfrm>
          <a:off x="5794409" y="1604731"/>
          <a:ext cx="1375483" cy="137548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E4294-CCD5-0342-977D-14BE8551A787}">
      <dsp:nvSpPr>
        <dsp:cNvPr id="0" name=""/>
        <dsp:cNvSpPr/>
      </dsp:nvSpPr>
      <dsp:spPr>
        <a:xfrm>
          <a:off x="7169892" y="1604731"/>
          <a:ext cx="176919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Harmful</a:t>
          </a:r>
          <a:r>
            <a:rPr lang="en-US" sz="2400" kern="1200" dirty="0"/>
            <a:t> Adverse events/no safety data</a:t>
          </a:r>
        </a:p>
      </dsp:txBody>
      <dsp:txXfrm>
        <a:off x="7169892" y="1604731"/>
        <a:ext cx="1769198" cy="1375483"/>
      </dsp:txXfrm>
    </dsp:sp>
    <dsp:sp modelId="{74B1BFB1-D833-9941-B478-B16DAE56883C}">
      <dsp:nvSpPr>
        <dsp:cNvPr id="0" name=""/>
        <dsp:cNvSpPr/>
      </dsp:nvSpPr>
      <dsp:spPr>
        <a:xfrm>
          <a:off x="6454641" y="3209462"/>
          <a:ext cx="1375483" cy="1375483"/>
        </a:xfrm>
        <a:prstGeom prst="ellipse">
          <a:avLst/>
        </a:prstGeom>
        <a:blipFill>
          <a:blip xmlns:r="http://schemas.openxmlformats.org/officeDocument/2006/relationships"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011F7-E90F-AF42-AAFC-CA6E0BE08806}">
      <dsp:nvSpPr>
        <dsp:cNvPr id="0" name=""/>
        <dsp:cNvSpPr/>
      </dsp:nvSpPr>
      <dsp:spPr>
        <a:xfrm>
          <a:off x="7830125" y="3209462"/>
          <a:ext cx="2347498" cy="137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>
                  <a:lumMod val="95000"/>
                </a:schemeClr>
              </a:solidFill>
            </a:rPr>
            <a:t>Dangerous</a:t>
          </a:r>
          <a:r>
            <a:rPr lang="en-US" sz="2400" kern="1200" dirty="0">
              <a:solidFill>
                <a:schemeClr val="bg1">
                  <a:lumMod val="95000"/>
                </a:schemeClr>
              </a:solidFill>
            </a:rPr>
            <a:t> Potential for driving variants of concern</a:t>
          </a:r>
        </a:p>
      </dsp:txBody>
      <dsp:txXfrm>
        <a:off x="7830125" y="3209462"/>
        <a:ext cx="2347498" cy="1375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2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4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8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6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3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9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E7462-9BB5-478F-AC35-480EB6979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75" r="10100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42D25-7672-FA4B-9EBE-661F8C8EC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3700" b="1" dirty="0"/>
              <a:t>If you care about Israel: do not mass vaccinate the children - an immunological perspective.</a:t>
            </a: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AF40A-67F9-F345-AB43-07DE91231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en-US" sz="2000"/>
              <a:t>Dr. Jessica Rose</a:t>
            </a:r>
          </a:p>
          <a:p>
            <a:r>
              <a:rPr lang="en-US" sz="2000"/>
              <a:t>December, 2021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975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51D-BF66-BD4F-991B-78BEDF23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Harmful?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0F6F6-52E4-1A4F-8389-C931AF046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412232" cy="3694176"/>
          </a:xfrm>
        </p:spPr>
        <p:txBody>
          <a:bodyPr/>
          <a:lstStyle/>
          <a:p>
            <a:r>
              <a:rPr lang="en-US" dirty="0"/>
              <a:t>Vaccine Adverse Events Reporting System (VAERS) – U.S. government database (CDC/FDA)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3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51D-BF66-BD4F-991B-78BEDF23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Harmful?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3560EA-AD2C-2C40-B4D5-5B5A9248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3" y="2218268"/>
            <a:ext cx="5706206" cy="3721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1E082-9C68-D34D-B8BE-4FCF453D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632" y="2218268"/>
            <a:ext cx="5669784" cy="36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9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51D-BF66-BD4F-991B-78BEDF23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Harmful?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85998-FAC0-FE40-8F27-AB254081B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136" y="2355273"/>
            <a:ext cx="4225495" cy="3286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845A9-D1EF-2A43-8FFF-B2F705071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117" y="2355273"/>
            <a:ext cx="4225495" cy="32864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2068F9-2EA2-F14C-9D98-26AA5CDDE2D4}"/>
              </a:ext>
            </a:extLst>
          </p:cNvPr>
          <p:cNvSpPr txBox="1"/>
          <p:nvPr/>
        </p:nvSpPr>
        <p:spPr>
          <a:xfrm>
            <a:off x="2800136" y="5641770"/>
            <a:ext cx="870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Temporal association – 82% of reports filed to VAERS for children aged 5-11 were made IMMEDIATELY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80A82A-3E72-A248-BEB7-F3AA8B79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04" y="2355272"/>
            <a:ext cx="2580132" cy="3694176"/>
          </a:xfrm>
        </p:spPr>
        <p:txBody>
          <a:bodyPr>
            <a:normAutofit fontScale="92500"/>
          </a:bodyPr>
          <a:lstStyle/>
          <a:p>
            <a:r>
              <a:rPr lang="en-US" dirty="0"/>
              <a:t>Potential dangers associated with injecting children with COVID-19 products as seen in VAERS </a:t>
            </a:r>
          </a:p>
        </p:txBody>
      </p:sp>
    </p:spTree>
    <p:extLst>
      <p:ext uri="{BB962C8B-B14F-4D97-AF65-F5344CB8AC3E}">
        <p14:creationId xmlns:p14="http://schemas.microsoft.com/office/powerpoint/2010/main" val="145192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51D-BF66-BD4F-991B-78BEDF23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Harmful?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80A82A-3E72-A248-BEB7-F3AA8B79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04" y="2355272"/>
            <a:ext cx="4008440" cy="3694176"/>
          </a:xfrm>
        </p:spPr>
        <p:txBody>
          <a:bodyPr>
            <a:normAutofit/>
          </a:bodyPr>
          <a:lstStyle/>
          <a:p>
            <a:r>
              <a:rPr lang="en-US" dirty="0"/>
              <a:t>Myocarditis in young boys (androgens)</a:t>
            </a:r>
          </a:p>
          <a:p>
            <a:r>
              <a:rPr lang="en-US" dirty="0"/>
              <a:t>Dose 2 effect</a:t>
            </a:r>
          </a:p>
          <a:p>
            <a:r>
              <a:rPr lang="en-US" dirty="0"/>
              <a:t>NOT MILD AND NOT TRANSIENT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11CB2-2A24-A542-81B4-2359CF266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853"/>
          <a:stretch/>
        </p:blipFill>
        <p:spPr>
          <a:xfrm>
            <a:off x="4345009" y="2108200"/>
            <a:ext cx="6548784" cy="4749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33EAB7A-D380-5447-88BD-10E5E32DC320}"/>
              </a:ext>
            </a:extLst>
          </p:cNvPr>
          <p:cNvGrpSpPr/>
          <p:nvPr/>
        </p:nvGrpSpPr>
        <p:grpSpPr>
          <a:xfrm>
            <a:off x="4482013" y="2656841"/>
            <a:ext cx="5049777" cy="664624"/>
            <a:chOff x="1214972" y="526961"/>
            <a:chExt cx="9539438" cy="107173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7E4D433-9868-A549-8063-B833E1DFC0C0}"/>
                </a:ext>
              </a:extLst>
            </p:cNvPr>
            <p:cNvCxnSpPr>
              <a:cxnSpLocks/>
            </p:cNvCxnSpPr>
            <p:nvPr/>
          </p:nvCxnSpPr>
          <p:spPr>
            <a:xfrm>
              <a:off x="1214972" y="757794"/>
              <a:ext cx="154046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2693CF-19BE-C247-917F-FAFC73AB65D2}"/>
                </a:ext>
              </a:extLst>
            </p:cNvPr>
            <p:cNvSpPr txBox="1"/>
            <p:nvPr/>
          </p:nvSpPr>
          <p:spPr>
            <a:xfrm>
              <a:off x="2975635" y="526961"/>
              <a:ext cx="2755434" cy="421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Boys: 15 years old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5F7EA4F-FD92-904F-9917-563DF0FFA4FF}"/>
                </a:ext>
              </a:extLst>
            </p:cNvPr>
            <p:cNvGrpSpPr/>
            <p:nvPr/>
          </p:nvGrpSpPr>
          <p:grpSpPr>
            <a:xfrm>
              <a:off x="8910357" y="526961"/>
              <a:ext cx="1844053" cy="1071737"/>
              <a:chOff x="5544193" y="1672541"/>
              <a:chExt cx="1844053" cy="107173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76710BB-8E9B-884A-AC11-E9500E14B7A4}"/>
                  </a:ext>
                </a:extLst>
              </p:cNvPr>
              <p:cNvSpPr/>
              <p:nvPr/>
            </p:nvSpPr>
            <p:spPr>
              <a:xfrm flipH="1">
                <a:off x="5544193" y="1759854"/>
                <a:ext cx="89636" cy="440640"/>
              </a:xfrm>
              <a:prstGeom prst="rect">
                <a:avLst/>
              </a:prstGeom>
              <a:solidFill>
                <a:srgbClr val="F47F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n>
                    <a:solidFill>
                      <a:srgbClr val="F47F70"/>
                    </a:solidFill>
                  </a:ln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86A899-3A21-7E4D-ACE5-3799550209DC}"/>
                  </a:ext>
                </a:extLst>
              </p:cNvPr>
              <p:cNvSpPr/>
              <p:nvPr/>
            </p:nvSpPr>
            <p:spPr>
              <a:xfrm>
                <a:off x="5549163" y="2299822"/>
                <a:ext cx="89638" cy="443376"/>
              </a:xfrm>
              <a:prstGeom prst="rect">
                <a:avLst/>
              </a:prstGeom>
              <a:solidFill>
                <a:srgbClr val="00D1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n>
                    <a:solidFill>
                      <a:srgbClr val="F47F70"/>
                    </a:solidFill>
                  </a:ln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75DC15-0E77-1F4D-AFB2-756AB1033AFE}"/>
                  </a:ext>
                </a:extLst>
              </p:cNvPr>
              <p:cNvSpPr/>
              <p:nvPr/>
            </p:nvSpPr>
            <p:spPr>
              <a:xfrm>
                <a:off x="5794804" y="2198344"/>
                <a:ext cx="1593442" cy="545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Dose 2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C01D515-FEE1-A244-BB74-EBBF734158EE}"/>
                  </a:ext>
                </a:extLst>
              </p:cNvPr>
              <p:cNvSpPr/>
              <p:nvPr/>
            </p:nvSpPr>
            <p:spPr>
              <a:xfrm>
                <a:off x="5794804" y="1672541"/>
                <a:ext cx="1593442" cy="545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Dose 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204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51D-BF66-BD4F-991B-78BEDF23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Harmful?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80A82A-3E72-A248-BEB7-F3AA8B79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04" y="2355272"/>
            <a:ext cx="4008440" cy="3694176"/>
          </a:xfrm>
        </p:spPr>
        <p:txBody>
          <a:bodyPr>
            <a:normAutofit/>
          </a:bodyPr>
          <a:lstStyle/>
          <a:p>
            <a:r>
              <a:rPr lang="en-US" dirty="0"/>
              <a:t>Myocarditis associated with elevated troponins (markers of heart damage)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77DBA0-C276-A348-961F-30754FB9D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538" y="2024630"/>
            <a:ext cx="4251781" cy="33069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D4EB7B-1021-234F-A7C7-B9DF81BB0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19" y="2029012"/>
            <a:ext cx="4251781" cy="330694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947708-ABB3-B44D-9866-C220F6F3B6DC}"/>
              </a:ext>
            </a:extLst>
          </p:cNvPr>
          <p:cNvSpPr txBox="1"/>
          <p:nvPr/>
        </p:nvSpPr>
        <p:spPr>
          <a:xfrm>
            <a:off x="3794760" y="5367834"/>
            <a:ext cx="36746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Histogram showing all myocarditis reports in VAERS by age group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0200E5-9011-DA44-8151-8DA8F3DB118C}"/>
              </a:ext>
            </a:extLst>
          </p:cNvPr>
          <p:cNvSpPr txBox="1"/>
          <p:nvPr/>
        </p:nvSpPr>
        <p:spPr>
          <a:xfrm>
            <a:off x="7675938" y="5382831"/>
            <a:ext cx="44151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Histogram showing all myocarditis reports in VAERS by age group associated with elevated troponins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E8BAEF-DD5A-4B4D-B4BA-1BAA5076A3C2}"/>
              </a:ext>
            </a:extLst>
          </p:cNvPr>
          <p:cNvSpPr txBox="1"/>
          <p:nvPr/>
        </p:nvSpPr>
        <p:spPr>
          <a:xfrm>
            <a:off x="6199632" y="252580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N=1,742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9A8195-ED44-9649-BF18-6AA104BDC305}"/>
              </a:ext>
            </a:extLst>
          </p:cNvPr>
          <p:cNvSpPr txBox="1"/>
          <p:nvPr/>
        </p:nvSpPr>
        <p:spPr>
          <a:xfrm>
            <a:off x="10525633" y="2525808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N=341</a:t>
            </a:r>
          </a:p>
        </p:txBody>
      </p:sp>
    </p:spTree>
    <p:extLst>
      <p:ext uri="{BB962C8B-B14F-4D97-AF65-F5344CB8AC3E}">
        <p14:creationId xmlns:p14="http://schemas.microsoft.com/office/powerpoint/2010/main" val="352701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D751D-BF66-BD4F-991B-78BEDF239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37285" cy="1645920"/>
          </a:xfrm>
        </p:spPr>
        <p:txBody>
          <a:bodyPr>
            <a:normAutofit/>
          </a:bodyPr>
          <a:lstStyle/>
          <a:p>
            <a:r>
              <a:rPr lang="en-US" sz="3200"/>
              <a:t>Why is it Harmful? 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80A82A-3E72-A248-BEB7-F3AA8B79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Myocarditis not MILD </a:t>
            </a:r>
            <a:r>
              <a:rPr lang="en-US" sz="1800"/>
              <a:t>– 69% </a:t>
            </a:r>
            <a:r>
              <a:rPr lang="en-US" sz="1800" dirty="0"/>
              <a:t>of reports are associated with HOSPITALIZATION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7766E1-FB9F-F545-8A0D-EFB8CD1DF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32506"/>
              </p:ext>
            </p:extLst>
          </p:nvPr>
        </p:nvGraphicFramePr>
        <p:xfrm>
          <a:off x="1269468" y="2466280"/>
          <a:ext cx="10452396" cy="3512067"/>
        </p:xfrm>
        <a:graphic>
          <a:graphicData uri="http://schemas.openxmlformats.org/drawingml/2006/table">
            <a:tbl>
              <a:tblPr firstRow="1" firstCol="1" bandRow="1"/>
              <a:tblGrid>
                <a:gridCol w="2103365">
                  <a:extLst>
                    <a:ext uri="{9D8B030D-6E8A-4147-A177-3AD203B41FA5}">
                      <a16:colId xmlns:a16="http://schemas.microsoft.com/office/drawing/2014/main" val="1415663469"/>
                    </a:ext>
                  </a:extLst>
                </a:gridCol>
                <a:gridCol w="2207889">
                  <a:extLst>
                    <a:ext uri="{9D8B030D-6E8A-4147-A177-3AD203B41FA5}">
                      <a16:colId xmlns:a16="http://schemas.microsoft.com/office/drawing/2014/main" val="506956419"/>
                    </a:ext>
                  </a:extLst>
                </a:gridCol>
                <a:gridCol w="2013875">
                  <a:extLst>
                    <a:ext uri="{9D8B030D-6E8A-4147-A177-3AD203B41FA5}">
                      <a16:colId xmlns:a16="http://schemas.microsoft.com/office/drawing/2014/main" val="975576392"/>
                    </a:ext>
                  </a:extLst>
                </a:gridCol>
                <a:gridCol w="2335323">
                  <a:extLst>
                    <a:ext uri="{9D8B030D-6E8A-4147-A177-3AD203B41FA5}">
                      <a16:colId xmlns:a16="http://schemas.microsoft.com/office/drawing/2014/main" val="3044051823"/>
                    </a:ext>
                  </a:extLst>
                </a:gridCol>
                <a:gridCol w="1791944">
                  <a:extLst>
                    <a:ext uri="{9D8B030D-6E8A-4147-A177-3AD203B41FA5}">
                      <a16:colId xmlns:a16="http://schemas.microsoft.com/office/drawing/2014/main" val="1576843664"/>
                    </a:ext>
                  </a:extLst>
                </a:gridCol>
              </a:tblGrid>
              <a:tr h="111686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Variable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(% total)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Myocarditis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= 1743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Myocarditis w/elevated troponin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= 341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Myocarditis w/o elevated troponin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 = 1402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Myocarditis Children 0-20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= 489</a:t>
                      </a: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295206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Death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 (2)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(0)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 (2.4)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(0.2)</a:t>
                      </a: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106546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941 (54)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252 (74)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689 (49)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 (69.1)</a:t>
                      </a: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257876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ER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727 (42)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 (36.4)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603 (43)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 (39.3)</a:t>
                      </a: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5776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Covid Cases</a:t>
                      </a:r>
                      <a:r>
                        <a:rPr lang="en-US" sz="1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Calibri" panose="020F0502020204030204" pitchFamily="34" charset="0"/>
                        </a:rPr>
                        <a:t>§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(0.7)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(0.3)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 (0.8)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(0.2)</a:t>
                      </a: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82256"/>
                  </a:ext>
                </a:extLst>
              </a:tr>
              <a:tr h="46731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Chest Pain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696 (40)</a:t>
                      </a:r>
                      <a:endParaRPr lang="en-US" sz="19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174 (51)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522 (37.2)</a:t>
                      </a:r>
                      <a:endParaRPr lang="en-US" sz="19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4251" marR="124251" marT="17257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 (56.9)</a:t>
                      </a:r>
                    </a:p>
                  </a:txBody>
                  <a:tcPr marL="124251" marR="124251" marT="17257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39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34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A12FE-15C6-E944-94F7-960F0F6C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/>
              <a:t>Today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43EE01-85BD-CB49-9754-4C67996F2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906969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496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A12FE-15C6-E944-94F7-960F0F6C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/>
              <a:t>Today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43EE01-85BD-CB49-9754-4C67996F2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49584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35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74EE-9B06-E443-9B2C-F2891046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Needless?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75D4-DBE4-5B4E-B1A7-2F46F1C0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7532146" cy="36941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COVID-19 does not affect children </a:t>
            </a:r>
          </a:p>
          <a:p>
            <a:r>
              <a:rPr lang="en-US" dirty="0"/>
              <a:t>Powerful FIRST LINE OF IMMUNE DEFENSE</a:t>
            </a:r>
          </a:p>
          <a:p>
            <a:r>
              <a:rPr lang="en-US" dirty="0"/>
              <a:t>These include pre-(existing)/primed antibodies (from B1 cells) and Natural Killer cells</a:t>
            </a:r>
          </a:p>
          <a:p>
            <a:r>
              <a:rPr lang="en-US" dirty="0"/>
              <a:t>Results in PREVENTION OF INFECTION OF CELLS -&gt; PREVENTION OF DISEASE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CEE2E-61A3-124B-8D0A-347BC14B623E}"/>
              </a:ext>
            </a:extLst>
          </p:cNvPr>
          <p:cNvSpPr/>
          <p:nvPr/>
        </p:nvSpPr>
        <p:spPr>
          <a:xfrm>
            <a:off x="317500" y="6400800"/>
            <a:ext cx="11874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Sunil S Bhopal, Jayshree </a:t>
            </a:r>
            <a:r>
              <a:rPr lang="en-US" sz="1200" dirty="0" err="1"/>
              <a:t>Bagaria</a:t>
            </a:r>
            <a:r>
              <a:rPr lang="en-US" sz="1200" dirty="0"/>
              <a:t>, </a:t>
            </a:r>
            <a:r>
              <a:rPr lang="en-US" sz="1200" dirty="0" err="1"/>
              <a:t>Bayanne</a:t>
            </a:r>
            <a:r>
              <a:rPr lang="en-US" sz="1200" dirty="0"/>
              <a:t> </a:t>
            </a:r>
            <a:r>
              <a:rPr lang="en-US" sz="1200" dirty="0" err="1"/>
              <a:t>Olabi</a:t>
            </a:r>
            <a:r>
              <a:rPr lang="en-US" sz="1200" dirty="0"/>
              <a:t>, Raj Bhopal. Children and young people remain at low risk of COVID-19 mortality. The Lancet/Child and Adolescent Health. Correspondence| Volume 5, ISSUE 5, e12-e13, May 01, 2021. </a:t>
            </a:r>
            <a:r>
              <a:rPr lang="en-US" sz="1200" dirty="0" err="1"/>
              <a:t>Published:March</a:t>
            </a:r>
            <a:r>
              <a:rPr lang="en-US" sz="1200" dirty="0"/>
              <a:t> 10, 2021. </a:t>
            </a:r>
            <a:r>
              <a:rPr lang="en-US" sz="1200" dirty="0" err="1"/>
              <a:t>DOI:https</a:t>
            </a:r>
            <a:r>
              <a:rPr lang="en-US" sz="1200" dirty="0"/>
              <a:t>://</a:t>
            </a:r>
            <a:r>
              <a:rPr lang="en-US" sz="1200" dirty="0" err="1"/>
              <a:t>doi.org</a:t>
            </a:r>
            <a:r>
              <a:rPr lang="en-US" sz="1200" dirty="0"/>
              <a:t>/10.1016/S2352-4642(21)00066-3.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0BD34-CF86-F54B-B4D4-02356F75C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8647724" y="2125641"/>
            <a:ext cx="3442801" cy="4080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32D1D-AD88-8C4E-917D-220264A6B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734" y="1923121"/>
            <a:ext cx="3442801" cy="321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6902E6-8F1F-4243-95C8-685AC1741F42}"/>
              </a:ext>
            </a:extLst>
          </p:cNvPr>
          <p:cNvSpPr/>
          <p:nvPr/>
        </p:nvSpPr>
        <p:spPr>
          <a:xfrm>
            <a:off x="5812979" y="400969"/>
            <a:ext cx="6277546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“In reviewing the medical literature and news reports, and in talking to pediatricians across the country, </a:t>
            </a:r>
            <a:r>
              <a:rPr lang="en-US" sz="1600" b="1" dirty="0">
                <a:solidFill>
                  <a:srgbClr val="FF0000"/>
                </a:solidFill>
              </a:rPr>
              <a:t>I am not aware of a single healthy child in the U.S. who has died of COVID-19 to date</a:t>
            </a:r>
            <a:r>
              <a:rPr lang="en-US" sz="1600" dirty="0"/>
              <a:t>,” Marty </a:t>
            </a:r>
            <a:r>
              <a:rPr lang="en-US" sz="1600" dirty="0" err="1"/>
              <a:t>Makary</a:t>
            </a:r>
            <a:r>
              <a:rPr lang="en-US" sz="1600" dirty="0"/>
              <a:t> (Johns Hopkins) wrote in a recent essay at </a:t>
            </a:r>
            <a:r>
              <a:rPr lang="en-US" sz="1600" i="1" dirty="0" err="1"/>
              <a:t>MedPage</a:t>
            </a:r>
            <a:r>
              <a:rPr lang="en-US" sz="1600" i="1" dirty="0"/>
              <a:t> Today. </a:t>
            </a:r>
            <a:r>
              <a:rPr lang="en-US" sz="1600" dirty="0"/>
              <a:t>He is the editor-in-chief of the medical news publication.</a:t>
            </a:r>
          </a:p>
        </p:txBody>
      </p:sp>
    </p:spTree>
    <p:extLst>
      <p:ext uri="{BB962C8B-B14F-4D97-AF65-F5344CB8AC3E}">
        <p14:creationId xmlns:p14="http://schemas.microsoft.com/office/powerpoint/2010/main" val="89591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74EE-9B06-E443-9B2C-F2891046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Needless?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75D4-DBE4-5B4E-B1A7-2F46F1C0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6610850" cy="3694176"/>
          </a:xfrm>
        </p:spPr>
        <p:txBody>
          <a:bodyPr>
            <a:normAutofit/>
          </a:bodyPr>
          <a:lstStyle/>
          <a:p>
            <a:r>
              <a:rPr lang="en-US" dirty="0"/>
              <a:t>Infection Fatality Rate (IFR) for children is nil</a:t>
            </a:r>
          </a:p>
          <a:p>
            <a:r>
              <a:rPr lang="en-US" dirty="0"/>
              <a:t>“In the United States, a total of 335 children under 18 have died with a COVID-19 diagnosis on their death certificate.</a:t>
            </a:r>
            <a:r>
              <a:rPr lang="en-US" baseline="30000" dirty="0"/>
              <a:t>5</a:t>
            </a:r>
            <a:r>
              <a:rPr lang="en-US" dirty="0"/>
              <a:t>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910D8-5F8B-4A48-957F-9BE96C53B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9614" y="1601790"/>
            <a:ext cx="3207937" cy="91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98D9F0-39B9-E844-B3CB-6E841C37B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6418" y="2689023"/>
            <a:ext cx="4360344" cy="34831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599DF7-0D47-E947-9653-5EE33AB2B6CA}"/>
              </a:ext>
            </a:extLst>
          </p:cNvPr>
          <p:cNvSpPr/>
          <p:nvPr/>
        </p:nvSpPr>
        <p:spPr>
          <a:xfrm>
            <a:off x="4318660" y="6280919"/>
            <a:ext cx="78733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/>
              <a:t>*Dr. Marty </a:t>
            </a:r>
            <a:r>
              <a:rPr lang="en-US" sz="1050" dirty="0" err="1"/>
              <a:t>Makary</a:t>
            </a:r>
            <a:r>
              <a:rPr lang="en-US" sz="1050" dirty="0"/>
              <a:t>, a professor at Johns Hopkins University School of Medicine and editor-in chief of </a:t>
            </a:r>
            <a:r>
              <a:rPr lang="en-US" sz="1050" dirty="0" err="1"/>
              <a:t>MedPage</a:t>
            </a:r>
            <a:r>
              <a:rPr lang="en-US" sz="1050" dirty="0"/>
              <a:t> Today</a:t>
            </a:r>
          </a:p>
          <a:p>
            <a:pPr algn="r"/>
            <a:r>
              <a:rPr lang="en-US" sz="1050" dirty="0"/>
              <a:t>O’Driscoll, M., Ribeiro Dos Santos, G., Wang, L. </a:t>
            </a:r>
            <a:r>
              <a:rPr lang="en-US" sz="1050" i="1" dirty="0"/>
              <a:t>et al.</a:t>
            </a:r>
            <a:r>
              <a:rPr lang="en-US" sz="1050" dirty="0"/>
              <a:t> Age-specific mortality and immunity patterns of SARS-CoV-2. </a:t>
            </a:r>
            <a:r>
              <a:rPr lang="en-US" sz="1050" i="1" dirty="0"/>
              <a:t>Nature</a:t>
            </a:r>
            <a:r>
              <a:rPr lang="en-US" sz="1050" dirty="0"/>
              <a:t> </a:t>
            </a:r>
            <a:r>
              <a:rPr lang="en-US" sz="1050" b="1" dirty="0"/>
              <a:t>590, </a:t>
            </a:r>
            <a:r>
              <a:rPr lang="en-US" sz="1050" dirty="0"/>
              <a:t>140–145 (2021). https://</a:t>
            </a:r>
            <a:r>
              <a:rPr lang="en-US" sz="1050" dirty="0" err="1"/>
              <a:t>doi.org</a:t>
            </a:r>
            <a:r>
              <a:rPr lang="en-US" sz="1050" dirty="0"/>
              <a:t>/10.1038/s41586-020-2918-0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3762A-DBB0-9147-89F8-3AD168FD2161}"/>
              </a:ext>
            </a:extLst>
          </p:cNvPr>
          <p:cNvSpPr/>
          <p:nvPr/>
        </p:nvSpPr>
        <p:spPr>
          <a:xfrm>
            <a:off x="5812979" y="400969"/>
            <a:ext cx="6277546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*</a:t>
            </a:r>
            <a:r>
              <a:rPr lang="en-US" sz="1600" dirty="0" err="1"/>
              <a:t>Makary</a:t>
            </a:r>
            <a:r>
              <a:rPr lang="en-US" sz="1600" dirty="0"/>
              <a:t> shares that </a:t>
            </a:r>
            <a:r>
              <a:rPr lang="en-US" sz="1600" b="1" dirty="0">
                <a:solidFill>
                  <a:srgbClr val="FF0000"/>
                </a:solidFill>
              </a:rPr>
              <a:t>no one at Johns Hopkins has systematically investigated the cause of each child's death</a:t>
            </a:r>
            <a:r>
              <a:rPr lang="en-US" sz="1600" dirty="0"/>
              <a:t>, in an effort to determine if COVID was actually involved or if the death was the result of a preexisting condition.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6E65A4C5-5FA0-DB4B-8290-91106E3C1878}"/>
              </a:ext>
            </a:extLst>
          </p:cNvPr>
          <p:cNvSpPr/>
          <p:nvPr/>
        </p:nvSpPr>
        <p:spPr>
          <a:xfrm>
            <a:off x="8547100" y="4318000"/>
            <a:ext cx="977900" cy="1079500"/>
          </a:xfrm>
          <a:prstGeom prst="donut">
            <a:avLst>
              <a:gd name="adj" fmla="val 405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04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74EE-9B06-E443-9B2C-F2891046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Needless?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75D4-DBE4-5B4E-B1A7-2F46F1C0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9768332" cy="3694176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“Children displayed higher expression of genes associated with IFN signaling, NLRP3 inflammasome, and other innate pathways.” </a:t>
            </a:r>
          </a:p>
          <a:p>
            <a:r>
              <a:rPr lang="en-US" sz="2600" dirty="0"/>
              <a:t>“Higher levels of IFN-</a:t>
            </a:r>
            <a:r>
              <a:rPr lang="el-GR" sz="2600" dirty="0"/>
              <a:t>α2, </a:t>
            </a:r>
            <a:r>
              <a:rPr lang="en-US" sz="2600" dirty="0"/>
              <a:t>IFN-</a:t>
            </a:r>
            <a:r>
              <a:rPr lang="el-GR" sz="2600" dirty="0"/>
              <a:t>γ, </a:t>
            </a:r>
            <a:r>
              <a:rPr lang="en-US" sz="2600" dirty="0"/>
              <a:t>IP-10, IL-8, and IL-1</a:t>
            </a:r>
            <a:r>
              <a:rPr lang="el-GR" sz="2600" dirty="0"/>
              <a:t>β </a:t>
            </a:r>
            <a:r>
              <a:rPr lang="en-US" sz="2600" dirty="0"/>
              <a:t>protein were detected in nasal fluid in children versus adults”</a:t>
            </a:r>
          </a:p>
          <a:p>
            <a:r>
              <a:rPr lang="en-US" sz="2600" dirty="0"/>
              <a:t>“Children also expressed higher levels of genes associated with immune cells, whereas expression of those associated with epithelial cells did not differ in children versus adults.”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3762A-DBB0-9147-89F8-3AD168FD2161}"/>
              </a:ext>
            </a:extLst>
          </p:cNvPr>
          <p:cNvSpPr/>
          <p:nvPr/>
        </p:nvSpPr>
        <p:spPr>
          <a:xfrm>
            <a:off x="6170271" y="400969"/>
            <a:ext cx="592025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“the </a:t>
            </a:r>
            <a:r>
              <a:rPr lang="en-US" sz="1600" b="1" dirty="0">
                <a:solidFill>
                  <a:srgbClr val="FF0000"/>
                </a:solidFill>
              </a:rPr>
              <a:t>more robust early innate immune response </a:t>
            </a:r>
            <a:r>
              <a:rPr lang="en-US" sz="1600" dirty="0"/>
              <a:t>to SARS coronavirus 2 (SARS-CoV-2) </a:t>
            </a:r>
            <a:r>
              <a:rPr lang="en-US" sz="1600" b="1" dirty="0">
                <a:solidFill>
                  <a:srgbClr val="FF0000"/>
                </a:solidFill>
              </a:rPr>
              <a:t>as observed in children </a:t>
            </a:r>
            <a:r>
              <a:rPr lang="en-US" sz="1600" dirty="0"/>
              <a:t>protects against severe disease”</a:t>
            </a:r>
          </a:p>
        </p:txBody>
      </p:sp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F1E62CA4-0455-A448-B86B-BB25CFEDB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3139" y="1231966"/>
            <a:ext cx="4217386" cy="1409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A953B1-6558-D849-9C6C-7FF5DF1F5E10}"/>
              </a:ext>
            </a:extLst>
          </p:cNvPr>
          <p:cNvSpPr/>
          <p:nvPr/>
        </p:nvSpPr>
        <p:spPr>
          <a:xfrm>
            <a:off x="6170271" y="6350169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/>
              <a:t>Pierce CA, Sy S, Galen B, Goldstein DY, </a:t>
            </a:r>
            <a:r>
              <a:rPr lang="en-US" sz="900" dirty="0" err="1"/>
              <a:t>Orner</a:t>
            </a:r>
            <a:r>
              <a:rPr lang="en-US" sz="900" dirty="0"/>
              <a:t> E, Keller MJ, Herold KC, Herold BC. Natural mucosal barriers and COVID-19 in children. JCI Insight. 2021 May 10;6(9):e148694. </a:t>
            </a:r>
            <a:r>
              <a:rPr lang="en-US" sz="900" dirty="0" err="1"/>
              <a:t>doi</a:t>
            </a:r>
            <a:r>
              <a:rPr lang="en-US" sz="900" dirty="0"/>
              <a:t>: 10.1172/jci.insight.148694. PMID: 33822777; PMCID: PMC8262299.</a:t>
            </a:r>
          </a:p>
        </p:txBody>
      </p:sp>
    </p:spTree>
    <p:extLst>
      <p:ext uri="{BB962C8B-B14F-4D97-AF65-F5344CB8AC3E}">
        <p14:creationId xmlns:p14="http://schemas.microsoft.com/office/powerpoint/2010/main" val="330918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74EE-9B06-E443-9B2C-F2891046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Needless?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075D4-DBE4-5B4E-B1A7-2F46F1C0C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9768332" cy="3694176"/>
          </a:xfrm>
        </p:spPr>
        <p:txBody>
          <a:bodyPr>
            <a:normAutofit fontScale="92500"/>
          </a:bodyPr>
          <a:lstStyle/>
          <a:p>
            <a:r>
              <a:rPr lang="en-US" dirty="0"/>
              <a:t>Children are NOT vectors for COVID-19</a:t>
            </a:r>
          </a:p>
          <a:p>
            <a:r>
              <a:rPr lang="en-US" dirty="0"/>
              <a:t>“… normally/naturally largely protects them and provides a kind of herd immunity in that it dilutes infectious </a:t>
            </a:r>
            <a:r>
              <a:rPr lang="en-US" dirty="0" err="1"/>
              <a:t>CoV</a:t>
            </a:r>
            <a:r>
              <a:rPr lang="en-US" dirty="0"/>
              <a:t> pressure at the level of the population, whereas mass vaccination turns them into shedders of more infectious variants.”</a:t>
            </a:r>
          </a:p>
          <a:p>
            <a:r>
              <a:rPr lang="en-US" dirty="0"/>
              <a:t>Dr. Klara M. </a:t>
            </a:r>
            <a:r>
              <a:rPr lang="en-US" dirty="0" err="1"/>
              <a:t>Posfay-Barbe</a:t>
            </a:r>
            <a:r>
              <a:rPr lang="en-US" dirty="0"/>
              <a:t> concludes in the journal Pediatrics:</a:t>
            </a:r>
          </a:p>
          <a:p>
            <a:r>
              <a:rPr lang="en-US" dirty="0"/>
              <a:t> “…that children infrequently transmit COVID-19 to adults.”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F3762A-DBB0-9147-89F8-3AD168FD2161}"/>
              </a:ext>
            </a:extLst>
          </p:cNvPr>
          <p:cNvSpPr/>
          <p:nvPr/>
        </p:nvSpPr>
        <p:spPr>
          <a:xfrm>
            <a:off x="6170271" y="400969"/>
            <a:ext cx="5920254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“Children who get COVID-19 develop mild to moderate disease and as a result </a:t>
            </a:r>
            <a:r>
              <a:rPr lang="en-US" sz="1600" b="1" dirty="0">
                <a:solidFill>
                  <a:srgbClr val="FF0000"/>
                </a:solidFill>
              </a:rPr>
              <a:t>continue to contribute to herd immunity by developing broad and long-lived immunity</a:t>
            </a:r>
            <a:r>
              <a:rPr lang="en-US" sz="1600" dirty="0"/>
              <a:t>.”</a:t>
            </a:r>
          </a:p>
          <a:p>
            <a:pPr algn="r"/>
            <a:r>
              <a:rPr lang="en-US" sz="1600" dirty="0"/>
              <a:t>Dr. Geert Vanden </a:t>
            </a:r>
            <a:r>
              <a:rPr lang="en-US" sz="1600" dirty="0" err="1"/>
              <a:t>Bossche</a:t>
            </a:r>
            <a:r>
              <a:rPr lang="en-US" sz="1600" dirty="0"/>
              <a:t>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E97406-8F99-2C4A-82A6-3A1D1B7A36FB}"/>
              </a:ext>
            </a:extLst>
          </p:cNvPr>
          <p:cNvSpPr/>
          <p:nvPr/>
        </p:nvSpPr>
        <p:spPr>
          <a:xfrm>
            <a:off x="1625600" y="6359324"/>
            <a:ext cx="1056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*Geert</a:t>
            </a:r>
            <a:r>
              <a:rPr lang="en-US" sz="1100" dirty="0"/>
              <a:t> </a:t>
            </a:r>
            <a:r>
              <a:rPr lang="en-US" sz="1100" b="1" dirty="0"/>
              <a:t>Vanden</a:t>
            </a:r>
            <a:r>
              <a:rPr lang="en-US" sz="1100" dirty="0"/>
              <a:t> </a:t>
            </a:r>
            <a:r>
              <a:rPr lang="en-US" sz="1100" b="1" dirty="0" err="1"/>
              <a:t>Bossche</a:t>
            </a:r>
            <a:r>
              <a:rPr lang="en-US" sz="1100" dirty="0"/>
              <a:t>, DMV, PhD, independent virologist and vaccine expert, formerly employed at GAVI and The Bill &amp; Melinda Gates Foundation, sends open call to all authorities, scientists and experts around the world, to whom this concerns: the entire world population.</a:t>
            </a:r>
          </a:p>
        </p:txBody>
      </p:sp>
    </p:spTree>
    <p:extLst>
      <p:ext uri="{BB962C8B-B14F-4D97-AF65-F5344CB8AC3E}">
        <p14:creationId xmlns:p14="http://schemas.microsoft.com/office/powerpoint/2010/main" val="143398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A12FE-15C6-E944-94F7-960F0F6C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en-US"/>
              <a:t>Today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43EE01-85BD-CB49-9754-4C67996F2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830821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03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751D-BF66-BD4F-991B-78BEDF23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Harmful?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741332-37EC-064D-8761-958FA8C5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002" y="1446599"/>
            <a:ext cx="7413814" cy="3182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A9E4EF-4685-8945-B6D3-80160BFA257F}"/>
              </a:ext>
            </a:extLst>
          </p:cNvPr>
          <p:cNvSpPr/>
          <p:nvPr/>
        </p:nvSpPr>
        <p:spPr>
          <a:xfrm>
            <a:off x="816522" y="5519201"/>
            <a:ext cx="110161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   Phase I 		           -&gt; 		               Phase II 		               -&gt; 		Phase III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Safety, Dosing, and Immune Responses -&gt; Assessment of Safety and Immune Responses -&gt; Assessment of Safety and Efficacy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0C127812-533C-B147-8DEF-27B3508D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</p:spPr>
        <p:txBody>
          <a:bodyPr/>
          <a:lstStyle/>
          <a:p>
            <a:fld id="{12457858-B7F2-0B4A-A066-04E4B880798C}" type="datetime1">
              <a:rPr lang="en-US" smtClean="0"/>
              <a:t>11/25/21</a:t>
            </a:fld>
            <a:endParaRPr lang="en-US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D3AC1224-BBEF-9A4E-9616-EF15494B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</p:spPr>
        <p:txBody>
          <a:bodyPr/>
          <a:lstStyle/>
          <a:p>
            <a:r>
              <a:rPr lang="en-US"/>
              <a:t>Dr. Jessica Rose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8B7E98-50FF-424D-B70E-A3977D6B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23" y="2563689"/>
            <a:ext cx="4764532" cy="36941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Accelerated clinical trials – children &lt; 13 not included = NO SAFETY DATA for small children = NO PREDICTABILITY OF OUTCOME</a:t>
            </a:r>
          </a:p>
          <a:p>
            <a:pPr marL="0" indent="0" algn="r">
              <a:buNone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*https://</a:t>
            </a:r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coronavirus.jhu.edu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/vaccines/timeline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D0E81B-1B06-A84D-AC36-CA9B67CDDBC5}"/>
              </a:ext>
            </a:extLst>
          </p:cNvPr>
          <p:cNvSpPr/>
          <p:nvPr/>
        </p:nvSpPr>
        <p:spPr>
          <a:xfrm>
            <a:off x="6170271" y="400969"/>
            <a:ext cx="592025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In the phase 2-3 trial, a total of </a:t>
            </a:r>
            <a:r>
              <a:rPr lang="en-US" sz="1600" b="1" dirty="0">
                <a:solidFill>
                  <a:srgbClr val="FF0000"/>
                </a:solidFill>
              </a:rPr>
              <a:t>2268 children </a:t>
            </a:r>
            <a:r>
              <a:rPr lang="en-US" sz="1600" dirty="0"/>
              <a:t>were randomly assigned to receive the BNT162b2 vaccine (1517 children) or placebo (751 children). </a:t>
            </a:r>
            <a:r>
              <a:rPr lang="en-US" sz="1600" b="1" dirty="0">
                <a:solidFill>
                  <a:srgbClr val="FF0000"/>
                </a:solidFill>
              </a:rPr>
              <a:t>They were only followed for 2 months.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0705F-07C2-524B-ADFF-A28BBBC4C6DE}"/>
              </a:ext>
            </a:extLst>
          </p:cNvPr>
          <p:cNvSpPr/>
          <p:nvPr/>
        </p:nvSpPr>
        <p:spPr>
          <a:xfrm>
            <a:off x="1625600" y="6424633"/>
            <a:ext cx="1056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Walter EB, </a:t>
            </a:r>
            <a:r>
              <a:rPr lang="en-US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.; C4591007 Clinical Trial Group. Evaluation of the BNT162b2 Covid-19 Vaccine in Children 5 to 11 Years of Age. N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Engl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 Med. 2021 Nov 9:NEJMoa2116298.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doi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10.1056/NEJMoa2116298.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Epub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ahead of print. PMID: 34752019; PMCID: PMC8609605.</a:t>
            </a:r>
          </a:p>
        </p:txBody>
      </p:sp>
    </p:spTree>
    <p:extLst>
      <p:ext uri="{BB962C8B-B14F-4D97-AF65-F5344CB8AC3E}">
        <p14:creationId xmlns:p14="http://schemas.microsoft.com/office/powerpoint/2010/main" val="261436511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01B27"/>
      </a:dk2>
      <a:lt2>
        <a:srgbClr val="F0F3F3"/>
      </a:lt2>
      <a:accent1>
        <a:srgbClr val="C34D5F"/>
      </a:accent1>
      <a:accent2>
        <a:srgbClr val="B13B7F"/>
      </a:accent2>
      <a:accent3>
        <a:srgbClr val="C34DC2"/>
      </a:accent3>
      <a:accent4>
        <a:srgbClr val="813BB1"/>
      </a:accent4>
      <a:accent5>
        <a:srgbClr val="614DC3"/>
      </a:accent5>
      <a:accent6>
        <a:srgbClr val="3B57B1"/>
      </a:accent6>
      <a:hlink>
        <a:srgbClr val="7C55C6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1210</Words>
  <Application>Microsoft Macintosh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Calibri</vt:lpstr>
      <vt:lpstr>AccentBoxVTI</vt:lpstr>
      <vt:lpstr>If you care about Israel: do not mass vaccinate the children - an immunological perspective.</vt:lpstr>
      <vt:lpstr>Today</vt:lpstr>
      <vt:lpstr>Today</vt:lpstr>
      <vt:lpstr>Why is it Needless?</vt:lpstr>
      <vt:lpstr>Why is it Needless?</vt:lpstr>
      <vt:lpstr>Why is it Needless?</vt:lpstr>
      <vt:lpstr>Why is it Needless?</vt:lpstr>
      <vt:lpstr>Today</vt:lpstr>
      <vt:lpstr>Why is it Harmful? </vt:lpstr>
      <vt:lpstr>Why is it Harmful? </vt:lpstr>
      <vt:lpstr>Why is it Harmful? </vt:lpstr>
      <vt:lpstr>Why is it Harmful? </vt:lpstr>
      <vt:lpstr>Why is it Harmful? </vt:lpstr>
      <vt:lpstr>Why is it Harmful? </vt:lpstr>
      <vt:lpstr>Why is it Harmful?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care about Israel: do not mass vaccinate the children - an immunological perspective.</dc:title>
  <dc:creator>Jessica Rose</dc:creator>
  <cp:lastModifiedBy>Jessica Rose</cp:lastModifiedBy>
  <cp:revision>4</cp:revision>
  <dcterms:created xsi:type="dcterms:W3CDTF">2021-11-25T07:58:07Z</dcterms:created>
  <dcterms:modified xsi:type="dcterms:W3CDTF">2021-11-25T14:14:51Z</dcterms:modified>
</cp:coreProperties>
</file>