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1"/>
  </p:notesMasterIdLst>
  <p:sldIdLst>
    <p:sldId id="261" r:id="rId2"/>
    <p:sldId id="291" r:id="rId3"/>
    <p:sldId id="406" r:id="rId4"/>
    <p:sldId id="353" r:id="rId5"/>
    <p:sldId id="350" r:id="rId6"/>
    <p:sldId id="357" r:id="rId7"/>
    <p:sldId id="381" r:id="rId8"/>
    <p:sldId id="352" r:id="rId9"/>
    <p:sldId id="358" r:id="rId10"/>
    <p:sldId id="407" r:id="rId11"/>
    <p:sldId id="383" r:id="rId12"/>
    <p:sldId id="256" r:id="rId13"/>
    <p:sldId id="382" r:id="rId14"/>
    <p:sldId id="265" r:id="rId15"/>
    <p:sldId id="384" r:id="rId16"/>
    <p:sldId id="385" r:id="rId17"/>
    <p:sldId id="386" r:id="rId18"/>
    <p:sldId id="330" r:id="rId19"/>
    <p:sldId id="331" r:id="rId20"/>
    <p:sldId id="394" r:id="rId21"/>
    <p:sldId id="390" r:id="rId22"/>
    <p:sldId id="391" r:id="rId23"/>
    <p:sldId id="392" r:id="rId24"/>
    <p:sldId id="398" r:id="rId25"/>
    <p:sldId id="393" r:id="rId26"/>
    <p:sldId id="305" r:id="rId27"/>
    <p:sldId id="388" r:id="rId28"/>
    <p:sldId id="298" r:id="rId29"/>
    <p:sldId id="296" r:id="rId30"/>
    <p:sldId id="316" r:id="rId31"/>
    <p:sldId id="277" r:id="rId32"/>
    <p:sldId id="267" r:id="rId33"/>
    <p:sldId id="297" r:id="rId34"/>
    <p:sldId id="275" r:id="rId35"/>
    <p:sldId id="363" r:id="rId36"/>
    <p:sldId id="361" r:id="rId37"/>
    <p:sldId id="362" r:id="rId38"/>
    <p:sldId id="360" r:id="rId39"/>
    <p:sldId id="299" r:id="rId40"/>
    <p:sldId id="272" r:id="rId41"/>
    <p:sldId id="300" r:id="rId42"/>
    <p:sldId id="334" r:id="rId43"/>
    <p:sldId id="273" r:id="rId44"/>
    <p:sldId id="337" r:id="rId45"/>
    <p:sldId id="395" r:id="rId46"/>
    <p:sldId id="329" r:id="rId47"/>
    <p:sldId id="408" r:id="rId48"/>
    <p:sldId id="304" r:id="rId49"/>
    <p:sldId id="311" r:id="rId50"/>
    <p:sldId id="332" r:id="rId51"/>
    <p:sldId id="348" r:id="rId52"/>
    <p:sldId id="349" r:id="rId53"/>
    <p:sldId id="312" r:id="rId54"/>
    <p:sldId id="306" r:id="rId55"/>
    <p:sldId id="276" r:id="rId56"/>
    <p:sldId id="307" r:id="rId57"/>
    <p:sldId id="309" r:id="rId58"/>
    <p:sldId id="399" r:id="rId59"/>
    <p:sldId id="278" r:id="rId60"/>
    <p:sldId id="271" r:id="rId61"/>
    <p:sldId id="397" r:id="rId62"/>
    <p:sldId id="359" r:id="rId63"/>
    <p:sldId id="338" r:id="rId64"/>
    <p:sldId id="409" r:id="rId65"/>
    <p:sldId id="317" r:id="rId66"/>
    <p:sldId id="323" r:id="rId67"/>
    <p:sldId id="377" r:id="rId68"/>
    <p:sldId id="368" r:id="rId69"/>
    <p:sldId id="369" r:id="rId70"/>
    <p:sldId id="373" r:id="rId71"/>
    <p:sldId id="375" r:id="rId72"/>
    <p:sldId id="374" r:id="rId73"/>
    <p:sldId id="376" r:id="rId74"/>
    <p:sldId id="302" r:id="rId75"/>
    <p:sldId id="341" r:id="rId76"/>
    <p:sldId id="410" r:id="rId77"/>
    <p:sldId id="281" r:id="rId78"/>
    <p:sldId id="318" r:id="rId79"/>
    <p:sldId id="320" r:id="rId80"/>
    <p:sldId id="378" r:id="rId81"/>
    <p:sldId id="303" r:id="rId82"/>
    <p:sldId id="365" r:id="rId83"/>
    <p:sldId id="366" r:id="rId84"/>
    <p:sldId id="396" r:id="rId85"/>
    <p:sldId id="342" r:id="rId86"/>
    <p:sldId id="313" r:id="rId87"/>
    <p:sldId id="324" r:id="rId88"/>
    <p:sldId id="284" r:id="rId89"/>
    <p:sldId id="379"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9BF"/>
    <a:srgbClr val="1B3463"/>
    <a:srgbClr val="0B519B"/>
    <a:srgbClr val="074382"/>
    <a:srgbClr val="2D4D9B"/>
    <a:srgbClr val="27427F"/>
    <a:srgbClr val="2C4B8F"/>
    <a:srgbClr val="1E396D"/>
    <a:srgbClr val="213F73"/>
    <a:srgbClr val="DA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9"/>
    <p:restoredTop sz="94960"/>
  </p:normalViewPr>
  <p:slideViewPr>
    <p:cSldViewPr snapToGrid="0" snapToObjects="1">
      <p:cViewPr>
        <p:scale>
          <a:sx n="111" d="100"/>
          <a:sy n="111" d="100"/>
        </p:scale>
        <p:origin x="87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image" Target="../media/image47.jpg"/><Relationship Id="rId4" Type="http://schemas.openxmlformats.org/officeDocument/2006/relationships/image" Target="../media/image5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image" Target="../media/image47.jp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41D62-B7DB-44A9-B24F-CBCDE82C608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0822F3B-41AC-46FE-B234-00BFD6F305B2}">
      <dgm:prSet/>
      <dgm:spPr/>
      <dgm:t>
        <a:bodyPr/>
        <a:lstStyle/>
        <a:p>
          <a:r>
            <a:rPr lang="en-US"/>
            <a:t>What is VAERS?</a:t>
          </a:r>
        </a:p>
      </dgm:t>
    </dgm:pt>
    <dgm:pt modelId="{9E6C513D-6FCD-4166-BF4A-9AB11CA1A76A}" type="parTrans" cxnId="{9F648B65-7802-4C0A-A827-311B39C39BAF}">
      <dgm:prSet/>
      <dgm:spPr/>
      <dgm:t>
        <a:bodyPr/>
        <a:lstStyle/>
        <a:p>
          <a:endParaRPr lang="en-US"/>
        </a:p>
      </dgm:t>
    </dgm:pt>
    <dgm:pt modelId="{788DD963-D0D9-4751-84EA-F1A3612D4111}" type="sibTrans" cxnId="{9F648B65-7802-4C0A-A827-311B39C39BAF}">
      <dgm:prSet/>
      <dgm:spPr/>
      <dgm:t>
        <a:bodyPr/>
        <a:lstStyle/>
        <a:p>
          <a:endParaRPr lang="en-US"/>
        </a:p>
      </dgm:t>
    </dgm:pt>
    <dgm:pt modelId="{A7984B75-7A16-4483-B9C0-DC9BF5533CAF}">
      <dgm:prSet/>
      <dgm:spPr/>
      <dgm:t>
        <a:bodyPr/>
        <a:lstStyle/>
        <a:p>
          <a:r>
            <a:rPr lang="en-US"/>
            <a:t>What is an adverse event (AE)?</a:t>
          </a:r>
        </a:p>
      </dgm:t>
    </dgm:pt>
    <dgm:pt modelId="{80D5D6CB-A0DD-4C59-B5E8-2E7ACCFB899A}" type="parTrans" cxnId="{EF755804-336F-4CB4-8820-3214FF6A430C}">
      <dgm:prSet/>
      <dgm:spPr/>
      <dgm:t>
        <a:bodyPr/>
        <a:lstStyle/>
        <a:p>
          <a:endParaRPr lang="en-US"/>
        </a:p>
      </dgm:t>
    </dgm:pt>
    <dgm:pt modelId="{E96D68A8-A801-4D59-A910-E936ED1F77F6}" type="sibTrans" cxnId="{EF755804-336F-4CB4-8820-3214FF6A430C}">
      <dgm:prSet/>
      <dgm:spPr/>
      <dgm:t>
        <a:bodyPr/>
        <a:lstStyle/>
        <a:p>
          <a:endParaRPr lang="en-US"/>
        </a:p>
      </dgm:t>
    </dgm:pt>
    <dgm:pt modelId="{3C8B43D2-789A-40A6-92FF-ACFD6E85FDCD}">
      <dgm:prSet/>
      <dgm:spPr/>
      <dgm:t>
        <a:bodyPr/>
        <a:lstStyle/>
        <a:p>
          <a:r>
            <a:rPr lang="en-US"/>
            <a:t>What is a severe adverse event (SAE)?</a:t>
          </a:r>
        </a:p>
      </dgm:t>
    </dgm:pt>
    <dgm:pt modelId="{4E8F6E8C-0DA9-412C-AEEF-D332F030CEE8}" type="parTrans" cxnId="{8E5B7151-5635-47E6-8749-DC8BDC50B8AF}">
      <dgm:prSet/>
      <dgm:spPr/>
      <dgm:t>
        <a:bodyPr/>
        <a:lstStyle/>
        <a:p>
          <a:endParaRPr lang="en-US"/>
        </a:p>
      </dgm:t>
    </dgm:pt>
    <dgm:pt modelId="{E9DA1378-A96B-4E74-8A02-E8F602344E63}" type="sibTrans" cxnId="{8E5B7151-5635-47E6-8749-DC8BDC50B8AF}">
      <dgm:prSet/>
      <dgm:spPr/>
      <dgm:t>
        <a:bodyPr/>
        <a:lstStyle/>
        <a:p>
          <a:endParaRPr lang="en-US"/>
        </a:p>
      </dgm:t>
    </dgm:pt>
    <dgm:pt modelId="{2A084D63-F428-445E-B0AC-334D062242AD}">
      <dgm:prSet/>
      <dgm:spPr/>
      <dgm:t>
        <a:bodyPr/>
        <a:lstStyle/>
        <a:p>
          <a:r>
            <a:rPr lang="en-US"/>
            <a:t>Pharmacovigilance in VAERS – detection of AEs not recognized in pre-market testing</a:t>
          </a:r>
        </a:p>
      </dgm:t>
    </dgm:pt>
    <dgm:pt modelId="{2CECAF92-73FE-4726-8F32-6988BCF5377E}" type="parTrans" cxnId="{D9D4B702-386A-4CDA-A997-E09921629C2B}">
      <dgm:prSet/>
      <dgm:spPr/>
      <dgm:t>
        <a:bodyPr/>
        <a:lstStyle/>
        <a:p>
          <a:endParaRPr lang="en-US"/>
        </a:p>
      </dgm:t>
    </dgm:pt>
    <dgm:pt modelId="{2E145991-0C56-4000-A92C-24F1703A26FC}" type="sibTrans" cxnId="{D9D4B702-386A-4CDA-A997-E09921629C2B}">
      <dgm:prSet/>
      <dgm:spPr/>
      <dgm:t>
        <a:bodyPr/>
        <a:lstStyle/>
        <a:p>
          <a:endParaRPr lang="en-US"/>
        </a:p>
      </dgm:t>
    </dgm:pt>
    <dgm:pt modelId="{B2AC0872-2730-4DA1-AD1A-C7898A9CA03A}">
      <dgm:prSet/>
      <dgm:spPr/>
      <dgm:t>
        <a:bodyPr/>
        <a:lstStyle/>
        <a:p>
          <a:r>
            <a:rPr lang="en-US"/>
            <a:t>Under-reporting and under-recording a problem</a:t>
          </a:r>
        </a:p>
      </dgm:t>
    </dgm:pt>
    <dgm:pt modelId="{CAB90593-1165-4F2F-BB2E-B1D327A86271}" type="parTrans" cxnId="{3DD2AC5A-BB1C-41B2-99DD-D00C46BD6537}">
      <dgm:prSet/>
      <dgm:spPr/>
      <dgm:t>
        <a:bodyPr/>
        <a:lstStyle/>
        <a:p>
          <a:endParaRPr lang="en-US"/>
        </a:p>
      </dgm:t>
    </dgm:pt>
    <dgm:pt modelId="{52DB0A2E-61B9-4B0F-9877-9F8AD72A1144}" type="sibTrans" cxnId="{3DD2AC5A-BB1C-41B2-99DD-D00C46BD6537}">
      <dgm:prSet/>
      <dgm:spPr/>
      <dgm:t>
        <a:bodyPr/>
        <a:lstStyle/>
        <a:p>
          <a:endParaRPr lang="en-US"/>
        </a:p>
      </dgm:t>
    </dgm:pt>
    <dgm:pt modelId="{A2AA00F4-BFE9-4A9A-827D-F5465FEFEA22}">
      <dgm:prSet/>
      <dgm:spPr/>
      <dgm:t>
        <a:bodyPr/>
        <a:lstStyle/>
        <a:p>
          <a:r>
            <a:rPr lang="en-US"/>
            <a:t>HUNDREDS OF THOUSANDS of AEs have been reported to VAERS in the context of the COVID-19 injectable products </a:t>
          </a:r>
        </a:p>
      </dgm:t>
    </dgm:pt>
    <dgm:pt modelId="{22DE9300-E39C-4B63-982A-7F8E7A812350}" type="parTrans" cxnId="{8DE0A957-E009-46B2-A54D-E58A65A01E87}">
      <dgm:prSet/>
      <dgm:spPr/>
      <dgm:t>
        <a:bodyPr/>
        <a:lstStyle/>
        <a:p>
          <a:endParaRPr lang="en-US"/>
        </a:p>
      </dgm:t>
    </dgm:pt>
    <dgm:pt modelId="{93581108-711E-4EB3-9422-33446D97A478}" type="sibTrans" cxnId="{8DE0A957-E009-46B2-A54D-E58A65A01E87}">
      <dgm:prSet/>
      <dgm:spPr/>
      <dgm:t>
        <a:bodyPr/>
        <a:lstStyle/>
        <a:p>
          <a:endParaRPr lang="en-US"/>
        </a:p>
      </dgm:t>
    </dgm:pt>
    <dgm:pt modelId="{D9169FEA-E563-EC45-8370-D074D7EB1AB5}" type="pres">
      <dgm:prSet presAssocID="{40341D62-B7DB-44A9-B24F-CBCDE82C608F}" presName="linear" presStyleCnt="0">
        <dgm:presLayoutVars>
          <dgm:animLvl val="lvl"/>
          <dgm:resizeHandles val="exact"/>
        </dgm:presLayoutVars>
      </dgm:prSet>
      <dgm:spPr/>
    </dgm:pt>
    <dgm:pt modelId="{FCE89C22-2735-5040-8ECC-F2C53C67138A}" type="pres">
      <dgm:prSet presAssocID="{F0822F3B-41AC-46FE-B234-00BFD6F305B2}" presName="parentText" presStyleLbl="node1" presStyleIdx="0" presStyleCnt="6">
        <dgm:presLayoutVars>
          <dgm:chMax val="0"/>
          <dgm:bulletEnabled val="1"/>
        </dgm:presLayoutVars>
      </dgm:prSet>
      <dgm:spPr/>
    </dgm:pt>
    <dgm:pt modelId="{020B2375-4E26-724F-87E8-5B3000D964D0}" type="pres">
      <dgm:prSet presAssocID="{788DD963-D0D9-4751-84EA-F1A3612D4111}" presName="spacer" presStyleCnt="0"/>
      <dgm:spPr/>
    </dgm:pt>
    <dgm:pt modelId="{33145A7E-687B-3445-B2E5-15A826940A83}" type="pres">
      <dgm:prSet presAssocID="{A7984B75-7A16-4483-B9C0-DC9BF5533CAF}" presName="parentText" presStyleLbl="node1" presStyleIdx="1" presStyleCnt="6">
        <dgm:presLayoutVars>
          <dgm:chMax val="0"/>
          <dgm:bulletEnabled val="1"/>
        </dgm:presLayoutVars>
      </dgm:prSet>
      <dgm:spPr/>
    </dgm:pt>
    <dgm:pt modelId="{B670540C-74B4-A946-99E9-5F737B7AB01A}" type="pres">
      <dgm:prSet presAssocID="{E96D68A8-A801-4D59-A910-E936ED1F77F6}" presName="spacer" presStyleCnt="0"/>
      <dgm:spPr/>
    </dgm:pt>
    <dgm:pt modelId="{F5613568-7774-A94D-9271-BCEF5DBB5080}" type="pres">
      <dgm:prSet presAssocID="{3C8B43D2-789A-40A6-92FF-ACFD6E85FDCD}" presName="parentText" presStyleLbl="node1" presStyleIdx="2" presStyleCnt="6">
        <dgm:presLayoutVars>
          <dgm:chMax val="0"/>
          <dgm:bulletEnabled val="1"/>
        </dgm:presLayoutVars>
      </dgm:prSet>
      <dgm:spPr/>
    </dgm:pt>
    <dgm:pt modelId="{BD0A3867-51D7-1142-841D-3C9C9B12A20F}" type="pres">
      <dgm:prSet presAssocID="{E9DA1378-A96B-4E74-8A02-E8F602344E63}" presName="spacer" presStyleCnt="0"/>
      <dgm:spPr/>
    </dgm:pt>
    <dgm:pt modelId="{CD917DEF-C20D-4A48-9B86-4543857EEA0B}" type="pres">
      <dgm:prSet presAssocID="{2A084D63-F428-445E-B0AC-334D062242AD}" presName="parentText" presStyleLbl="node1" presStyleIdx="3" presStyleCnt="6">
        <dgm:presLayoutVars>
          <dgm:chMax val="0"/>
          <dgm:bulletEnabled val="1"/>
        </dgm:presLayoutVars>
      </dgm:prSet>
      <dgm:spPr/>
    </dgm:pt>
    <dgm:pt modelId="{95514677-869A-924A-B524-EA3DED45CB05}" type="pres">
      <dgm:prSet presAssocID="{2E145991-0C56-4000-A92C-24F1703A26FC}" presName="spacer" presStyleCnt="0"/>
      <dgm:spPr/>
    </dgm:pt>
    <dgm:pt modelId="{CD3761EB-0876-9141-A4F7-563AD5E4D5AD}" type="pres">
      <dgm:prSet presAssocID="{B2AC0872-2730-4DA1-AD1A-C7898A9CA03A}" presName="parentText" presStyleLbl="node1" presStyleIdx="4" presStyleCnt="6">
        <dgm:presLayoutVars>
          <dgm:chMax val="0"/>
          <dgm:bulletEnabled val="1"/>
        </dgm:presLayoutVars>
      </dgm:prSet>
      <dgm:spPr/>
    </dgm:pt>
    <dgm:pt modelId="{A6DA73CF-2B7D-DE46-8A87-597554AB45AF}" type="pres">
      <dgm:prSet presAssocID="{52DB0A2E-61B9-4B0F-9877-9F8AD72A1144}" presName="spacer" presStyleCnt="0"/>
      <dgm:spPr/>
    </dgm:pt>
    <dgm:pt modelId="{FBFD1B17-1A84-134C-BB07-23167AA6D1A4}" type="pres">
      <dgm:prSet presAssocID="{A2AA00F4-BFE9-4A9A-827D-F5465FEFEA22}" presName="parentText" presStyleLbl="node1" presStyleIdx="5" presStyleCnt="6">
        <dgm:presLayoutVars>
          <dgm:chMax val="0"/>
          <dgm:bulletEnabled val="1"/>
        </dgm:presLayoutVars>
      </dgm:prSet>
      <dgm:spPr/>
    </dgm:pt>
  </dgm:ptLst>
  <dgm:cxnLst>
    <dgm:cxn modelId="{D9D4B702-386A-4CDA-A997-E09921629C2B}" srcId="{40341D62-B7DB-44A9-B24F-CBCDE82C608F}" destId="{2A084D63-F428-445E-B0AC-334D062242AD}" srcOrd="3" destOrd="0" parTransId="{2CECAF92-73FE-4726-8F32-6988BCF5377E}" sibTransId="{2E145991-0C56-4000-A92C-24F1703A26FC}"/>
    <dgm:cxn modelId="{EF755804-336F-4CB4-8820-3214FF6A430C}" srcId="{40341D62-B7DB-44A9-B24F-CBCDE82C608F}" destId="{A7984B75-7A16-4483-B9C0-DC9BF5533CAF}" srcOrd="1" destOrd="0" parTransId="{80D5D6CB-A0DD-4C59-B5E8-2E7ACCFB899A}" sibTransId="{E96D68A8-A801-4D59-A910-E936ED1F77F6}"/>
    <dgm:cxn modelId="{FF49220B-33B8-7047-A011-BB8E25A86D52}" type="presOf" srcId="{F0822F3B-41AC-46FE-B234-00BFD6F305B2}" destId="{FCE89C22-2735-5040-8ECC-F2C53C67138A}" srcOrd="0" destOrd="0" presId="urn:microsoft.com/office/officeart/2005/8/layout/vList2"/>
    <dgm:cxn modelId="{CEF75615-E4BB-404C-B951-4CA6D40C8232}" type="presOf" srcId="{3C8B43D2-789A-40A6-92FF-ACFD6E85FDCD}" destId="{F5613568-7774-A94D-9271-BCEF5DBB5080}" srcOrd="0" destOrd="0" presId="urn:microsoft.com/office/officeart/2005/8/layout/vList2"/>
    <dgm:cxn modelId="{B8612B3B-96FB-7141-AB21-9B41459FE5C3}" type="presOf" srcId="{A7984B75-7A16-4483-B9C0-DC9BF5533CAF}" destId="{33145A7E-687B-3445-B2E5-15A826940A83}" srcOrd="0" destOrd="0" presId="urn:microsoft.com/office/officeart/2005/8/layout/vList2"/>
    <dgm:cxn modelId="{8E5B7151-5635-47E6-8749-DC8BDC50B8AF}" srcId="{40341D62-B7DB-44A9-B24F-CBCDE82C608F}" destId="{3C8B43D2-789A-40A6-92FF-ACFD6E85FDCD}" srcOrd="2" destOrd="0" parTransId="{4E8F6E8C-0DA9-412C-AEEF-D332F030CEE8}" sibTransId="{E9DA1378-A96B-4E74-8A02-E8F602344E63}"/>
    <dgm:cxn modelId="{6CDE9E52-7A2C-AD43-8F83-5F80C10166C6}" type="presOf" srcId="{B2AC0872-2730-4DA1-AD1A-C7898A9CA03A}" destId="{CD3761EB-0876-9141-A4F7-563AD5E4D5AD}" srcOrd="0" destOrd="0" presId="urn:microsoft.com/office/officeart/2005/8/layout/vList2"/>
    <dgm:cxn modelId="{AD6DB456-FDAF-4340-A86F-44886E6F818C}" type="presOf" srcId="{40341D62-B7DB-44A9-B24F-CBCDE82C608F}" destId="{D9169FEA-E563-EC45-8370-D074D7EB1AB5}" srcOrd="0" destOrd="0" presId="urn:microsoft.com/office/officeart/2005/8/layout/vList2"/>
    <dgm:cxn modelId="{8DE0A957-E009-46B2-A54D-E58A65A01E87}" srcId="{40341D62-B7DB-44A9-B24F-CBCDE82C608F}" destId="{A2AA00F4-BFE9-4A9A-827D-F5465FEFEA22}" srcOrd="5" destOrd="0" parTransId="{22DE9300-E39C-4B63-982A-7F8E7A812350}" sibTransId="{93581108-711E-4EB3-9422-33446D97A478}"/>
    <dgm:cxn modelId="{3DD2AC5A-BB1C-41B2-99DD-D00C46BD6537}" srcId="{40341D62-B7DB-44A9-B24F-CBCDE82C608F}" destId="{B2AC0872-2730-4DA1-AD1A-C7898A9CA03A}" srcOrd="4" destOrd="0" parTransId="{CAB90593-1165-4F2F-BB2E-B1D327A86271}" sibTransId="{52DB0A2E-61B9-4B0F-9877-9F8AD72A1144}"/>
    <dgm:cxn modelId="{9F648B65-7802-4C0A-A827-311B39C39BAF}" srcId="{40341D62-B7DB-44A9-B24F-CBCDE82C608F}" destId="{F0822F3B-41AC-46FE-B234-00BFD6F305B2}" srcOrd="0" destOrd="0" parTransId="{9E6C513D-6FCD-4166-BF4A-9AB11CA1A76A}" sibTransId="{788DD963-D0D9-4751-84EA-F1A3612D4111}"/>
    <dgm:cxn modelId="{608948A0-64F7-7D4D-A2C2-D15F2C828EE8}" type="presOf" srcId="{2A084D63-F428-445E-B0AC-334D062242AD}" destId="{CD917DEF-C20D-4A48-9B86-4543857EEA0B}" srcOrd="0" destOrd="0" presId="urn:microsoft.com/office/officeart/2005/8/layout/vList2"/>
    <dgm:cxn modelId="{60C3EAC6-CA90-D94E-B961-F5C93391AF32}" type="presOf" srcId="{A2AA00F4-BFE9-4A9A-827D-F5465FEFEA22}" destId="{FBFD1B17-1A84-134C-BB07-23167AA6D1A4}" srcOrd="0" destOrd="0" presId="urn:microsoft.com/office/officeart/2005/8/layout/vList2"/>
    <dgm:cxn modelId="{835F5E8D-F5B9-264D-8DDD-2A208FB08431}" type="presParOf" srcId="{D9169FEA-E563-EC45-8370-D074D7EB1AB5}" destId="{FCE89C22-2735-5040-8ECC-F2C53C67138A}" srcOrd="0" destOrd="0" presId="urn:microsoft.com/office/officeart/2005/8/layout/vList2"/>
    <dgm:cxn modelId="{96023DE4-D6FA-8646-A8F2-D039270CDB66}" type="presParOf" srcId="{D9169FEA-E563-EC45-8370-D074D7EB1AB5}" destId="{020B2375-4E26-724F-87E8-5B3000D964D0}" srcOrd="1" destOrd="0" presId="urn:microsoft.com/office/officeart/2005/8/layout/vList2"/>
    <dgm:cxn modelId="{EF28D7E3-5488-484F-8070-6E07DF508E20}" type="presParOf" srcId="{D9169FEA-E563-EC45-8370-D074D7EB1AB5}" destId="{33145A7E-687B-3445-B2E5-15A826940A83}" srcOrd="2" destOrd="0" presId="urn:microsoft.com/office/officeart/2005/8/layout/vList2"/>
    <dgm:cxn modelId="{A18FFEAE-56EC-C54F-88F1-8D0AB037181D}" type="presParOf" srcId="{D9169FEA-E563-EC45-8370-D074D7EB1AB5}" destId="{B670540C-74B4-A946-99E9-5F737B7AB01A}" srcOrd="3" destOrd="0" presId="urn:microsoft.com/office/officeart/2005/8/layout/vList2"/>
    <dgm:cxn modelId="{A3497048-5029-9C4D-8D4B-F0079EE8E60B}" type="presParOf" srcId="{D9169FEA-E563-EC45-8370-D074D7EB1AB5}" destId="{F5613568-7774-A94D-9271-BCEF5DBB5080}" srcOrd="4" destOrd="0" presId="urn:microsoft.com/office/officeart/2005/8/layout/vList2"/>
    <dgm:cxn modelId="{1113B62C-CEA5-9249-8D02-6022BE474C03}" type="presParOf" srcId="{D9169FEA-E563-EC45-8370-D074D7EB1AB5}" destId="{BD0A3867-51D7-1142-841D-3C9C9B12A20F}" srcOrd="5" destOrd="0" presId="urn:microsoft.com/office/officeart/2005/8/layout/vList2"/>
    <dgm:cxn modelId="{E2D0448C-8684-754F-B767-1AC8FDAC62EA}" type="presParOf" srcId="{D9169FEA-E563-EC45-8370-D074D7EB1AB5}" destId="{CD917DEF-C20D-4A48-9B86-4543857EEA0B}" srcOrd="6" destOrd="0" presId="urn:microsoft.com/office/officeart/2005/8/layout/vList2"/>
    <dgm:cxn modelId="{A7116CF3-11A6-B543-935F-F0E2D6241E37}" type="presParOf" srcId="{D9169FEA-E563-EC45-8370-D074D7EB1AB5}" destId="{95514677-869A-924A-B524-EA3DED45CB05}" srcOrd="7" destOrd="0" presId="urn:microsoft.com/office/officeart/2005/8/layout/vList2"/>
    <dgm:cxn modelId="{27AEE52D-7C9B-414E-8754-C955438E975D}" type="presParOf" srcId="{D9169FEA-E563-EC45-8370-D074D7EB1AB5}" destId="{CD3761EB-0876-9141-A4F7-563AD5E4D5AD}" srcOrd="8" destOrd="0" presId="urn:microsoft.com/office/officeart/2005/8/layout/vList2"/>
    <dgm:cxn modelId="{3F8CC587-077A-A246-ABA5-BE76A3AD1A45}" type="presParOf" srcId="{D9169FEA-E563-EC45-8370-D074D7EB1AB5}" destId="{A6DA73CF-2B7D-DE46-8A87-597554AB45AF}" srcOrd="9" destOrd="0" presId="urn:microsoft.com/office/officeart/2005/8/layout/vList2"/>
    <dgm:cxn modelId="{302E60F8-E0A9-7B49-81A7-8C56A99F3715}" type="presParOf" srcId="{D9169FEA-E563-EC45-8370-D074D7EB1AB5}" destId="{FBFD1B17-1A84-134C-BB07-23167AA6D1A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rgbClr val="EECA5E"/>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chemeClr val="tx1"/>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Breakthrough infections/Epigenetic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rgbClr val="EECA5E"/>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chemeClr val="tx1"/>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chemeClr val="tx1"/>
              </a:solidFill>
            </a:rPr>
            <a:t>Breakthrough infections/Epigenetic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9DCCFF-7052-4FFA-94FE-9FAC028612A4}"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028F305C-5FE3-418C-A233-B77570640162}">
      <dgm:prSet/>
      <dgm:spPr/>
      <dgm:t>
        <a:bodyPr/>
        <a:lstStyle/>
        <a:p>
          <a:r>
            <a:rPr lang="en-US"/>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gm:t>
    </dgm:pt>
    <dgm:pt modelId="{BE42C775-9CC5-4D57-B87C-325132F51A47}" type="parTrans" cxnId="{AA1892AF-CFED-451E-A871-B24F72D011B2}">
      <dgm:prSet/>
      <dgm:spPr/>
      <dgm:t>
        <a:bodyPr/>
        <a:lstStyle/>
        <a:p>
          <a:endParaRPr lang="en-US"/>
        </a:p>
      </dgm:t>
    </dgm:pt>
    <dgm:pt modelId="{F9CD0600-1C70-4334-9BAA-F013A93EDE02}" type="sibTrans" cxnId="{AA1892AF-CFED-451E-A871-B24F72D011B2}">
      <dgm:prSet/>
      <dgm:spPr/>
      <dgm:t>
        <a:bodyPr/>
        <a:lstStyle/>
        <a:p>
          <a:endParaRPr lang="en-US"/>
        </a:p>
      </dgm:t>
    </dgm:pt>
    <dgm:pt modelId="{70C794DD-1B18-4B2B-95AA-DBE28C029002}">
      <dgm:prSet/>
      <dgm:spPr/>
      <dgm:t>
        <a:bodyPr/>
        <a:lstStyle/>
        <a:p>
          <a:r>
            <a:rPr lang="en-US"/>
            <a:t>Safety: A judgement of the acceptability of risk in a specified situation.</a:t>
          </a:r>
        </a:p>
      </dgm:t>
    </dgm:pt>
    <dgm:pt modelId="{DA188469-2EEE-476C-A807-B90E9ABB494B}" type="parTrans" cxnId="{5ED8D90F-3744-4A90-A3E0-533293B98891}">
      <dgm:prSet/>
      <dgm:spPr/>
      <dgm:t>
        <a:bodyPr/>
        <a:lstStyle/>
        <a:p>
          <a:endParaRPr lang="en-US"/>
        </a:p>
      </dgm:t>
    </dgm:pt>
    <dgm:pt modelId="{0EA37C02-6A09-4C7B-B0C0-047C90D5DC48}" type="sibTrans" cxnId="{5ED8D90F-3744-4A90-A3E0-533293B98891}">
      <dgm:prSet/>
      <dgm:spPr/>
      <dgm:t>
        <a:bodyPr/>
        <a:lstStyle/>
        <a:p>
          <a:endParaRPr lang="en-US"/>
        </a:p>
      </dgm:t>
    </dgm:pt>
    <dgm:pt modelId="{C8F50055-8FE6-4B58-8D1F-1448546C0630}">
      <dgm:prSet/>
      <dgm:spPr/>
      <dgm:t>
        <a:bodyPr/>
        <a:lstStyle/>
        <a:p>
          <a:r>
            <a:rPr lang="en-US"/>
            <a:t>Efficacy: The probability of benefit to individuals in a defined population from a medical technology applied for a given medical problem under ideal conditions of use.</a:t>
          </a:r>
        </a:p>
      </dgm:t>
    </dgm:pt>
    <dgm:pt modelId="{EEDEDD2F-D482-4172-B5F4-E0E51B3969B8}" type="parTrans" cxnId="{76C87B72-67B5-4228-ABF7-47C80564C1DE}">
      <dgm:prSet/>
      <dgm:spPr/>
      <dgm:t>
        <a:bodyPr/>
        <a:lstStyle/>
        <a:p>
          <a:endParaRPr lang="en-US"/>
        </a:p>
      </dgm:t>
    </dgm:pt>
    <dgm:pt modelId="{EF461F73-4EB7-4CAB-9D85-C2D94C0379EE}" type="sibTrans" cxnId="{76C87B72-67B5-4228-ABF7-47C80564C1DE}">
      <dgm:prSet/>
      <dgm:spPr/>
      <dgm:t>
        <a:bodyPr/>
        <a:lstStyle/>
        <a:p>
          <a:endParaRPr lang="en-US"/>
        </a:p>
      </dgm:t>
    </dgm:pt>
    <dgm:pt modelId="{FC6371A9-CF7A-BA47-8A4C-703A368936DA}" type="pres">
      <dgm:prSet presAssocID="{4F9DCCFF-7052-4FFA-94FE-9FAC028612A4}" presName="Name0" presStyleCnt="0">
        <dgm:presLayoutVars>
          <dgm:dir/>
          <dgm:resizeHandles/>
        </dgm:presLayoutVars>
      </dgm:prSet>
      <dgm:spPr/>
    </dgm:pt>
    <dgm:pt modelId="{3C160CBD-1A86-914F-8445-C58CC1606082}" type="pres">
      <dgm:prSet presAssocID="{028F305C-5FE3-418C-A233-B77570640162}" presName="compNode" presStyleCnt="0"/>
      <dgm:spPr/>
    </dgm:pt>
    <dgm:pt modelId="{8F13887A-1D6C-2841-92BE-8312D07D1876}" type="pres">
      <dgm:prSet presAssocID="{028F305C-5FE3-418C-A233-B77570640162}" presName="dummyConnPt" presStyleCnt="0"/>
      <dgm:spPr/>
    </dgm:pt>
    <dgm:pt modelId="{3F0F1565-AF65-3B44-80DF-003A98F9F988}" type="pres">
      <dgm:prSet presAssocID="{028F305C-5FE3-418C-A233-B77570640162}" presName="node" presStyleLbl="node1" presStyleIdx="0" presStyleCnt="3">
        <dgm:presLayoutVars>
          <dgm:bulletEnabled val="1"/>
        </dgm:presLayoutVars>
      </dgm:prSet>
      <dgm:spPr/>
    </dgm:pt>
    <dgm:pt modelId="{B6BD35B2-9946-8642-AD2B-924E52168B62}" type="pres">
      <dgm:prSet presAssocID="{F9CD0600-1C70-4334-9BAA-F013A93EDE02}" presName="sibTrans" presStyleLbl="bgSibTrans2D1" presStyleIdx="0" presStyleCnt="2"/>
      <dgm:spPr/>
    </dgm:pt>
    <dgm:pt modelId="{C11E042E-1881-9440-B18C-04549AAFB144}" type="pres">
      <dgm:prSet presAssocID="{70C794DD-1B18-4B2B-95AA-DBE28C029002}" presName="compNode" presStyleCnt="0"/>
      <dgm:spPr/>
    </dgm:pt>
    <dgm:pt modelId="{782C0B97-0F12-B84A-A196-47BE3A71F9A4}" type="pres">
      <dgm:prSet presAssocID="{70C794DD-1B18-4B2B-95AA-DBE28C029002}" presName="dummyConnPt" presStyleCnt="0"/>
      <dgm:spPr/>
    </dgm:pt>
    <dgm:pt modelId="{6B930169-631B-F343-867E-479261FCFF55}" type="pres">
      <dgm:prSet presAssocID="{70C794DD-1B18-4B2B-95AA-DBE28C029002}" presName="node" presStyleLbl="node1" presStyleIdx="1" presStyleCnt="3">
        <dgm:presLayoutVars>
          <dgm:bulletEnabled val="1"/>
        </dgm:presLayoutVars>
      </dgm:prSet>
      <dgm:spPr/>
    </dgm:pt>
    <dgm:pt modelId="{B7427FD2-8EAF-7C48-B3AE-4CD9F5ED8079}" type="pres">
      <dgm:prSet presAssocID="{0EA37C02-6A09-4C7B-B0C0-047C90D5DC48}" presName="sibTrans" presStyleLbl="bgSibTrans2D1" presStyleIdx="1" presStyleCnt="2"/>
      <dgm:spPr/>
    </dgm:pt>
    <dgm:pt modelId="{71AA9AD4-9668-D24B-888E-10F6549900FB}" type="pres">
      <dgm:prSet presAssocID="{C8F50055-8FE6-4B58-8D1F-1448546C0630}" presName="compNode" presStyleCnt="0"/>
      <dgm:spPr/>
    </dgm:pt>
    <dgm:pt modelId="{98887AF8-0939-6445-83C3-4A8BC629509A}" type="pres">
      <dgm:prSet presAssocID="{C8F50055-8FE6-4B58-8D1F-1448546C0630}" presName="dummyConnPt" presStyleCnt="0"/>
      <dgm:spPr/>
    </dgm:pt>
    <dgm:pt modelId="{0964F7A2-E84A-1248-947F-F1CD31984C2C}" type="pres">
      <dgm:prSet presAssocID="{C8F50055-8FE6-4B58-8D1F-1448546C0630}" presName="node" presStyleLbl="node1" presStyleIdx="2" presStyleCnt="3">
        <dgm:presLayoutVars>
          <dgm:bulletEnabled val="1"/>
        </dgm:presLayoutVars>
      </dgm:prSet>
      <dgm:spPr/>
    </dgm:pt>
  </dgm:ptLst>
  <dgm:cxnLst>
    <dgm:cxn modelId="{5ED8D90F-3744-4A90-A3E0-533293B98891}" srcId="{4F9DCCFF-7052-4FFA-94FE-9FAC028612A4}" destId="{70C794DD-1B18-4B2B-95AA-DBE28C029002}" srcOrd="1" destOrd="0" parTransId="{DA188469-2EEE-476C-A807-B90E9ABB494B}" sibTransId="{0EA37C02-6A09-4C7B-B0C0-047C90D5DC48}"/>
    <dgm:cxn modelId="{DDFA1632-0FB8-204E-975F-F74AA731D0BA}" type="presOf" srcId="{F9CD0600-1C70-4334-9BAA-F013A93EDE02}" destId="{B6BD35B2-9946-8642-AD2B-924E52168B62}" srcOrd="0" destOrd="0" presId="urn:microsoft.com/office/officeart/2005/8/layout/bProcess4"/>
    <dgm:cxn modelId="{C953173C-3ED6-D648-B102-9DF67011D69A}" type="presOf" srcId="{C8F50055-8FE6-4B58-8D1F-1448546C0630}" destId="{0964F7A2-E84A-1248-947F-F1CD31984C2C}" srcOrd="0" destOrd="0" presId="urn:microsoft.com/office/officeart/2005/8/layout/bProcess4"/>
    <dgm:cxn modelId="{614BB757-6C0C-3E45-9950-4D7029AE37A6}" type="presOf" srcId="{70C794DD-1B18-4B2B-95AA-DBE28C029002}" destId="{6B930169-631B-F343-867E-479261FCFF55}" srcOrd="0" destOrd="0" presId="urn:microsoft.com/office/officeart/2005/8/layout/bProcess4"/>
    <dgm:cxn modelId="{35EA076E-3CE3-6D41-A6AC-48D219F519FD}" type="presOf" srcId="{0EA37C02-6A09-4C7B-B0C0-047C90D5DC48}" destId="{B7427FD2-8EAF-7C48-B3AE-4CD9F5ED8079}" srcOrd="0" destOrd="0" presId="urn:microsoft.com/office/officeart/2005/8/layout/bProcess4"/>
    <dgm:cxn modelId="{76C87B72-67B5-4228-ABF7-47C80564C1DE}" srcId="{4F9DCCFF-7052-4FFA-94FE-9FAC028612A4}" destId="{C8F50055-8FE6-4B58-8D1F-1448546C0630}" srcOrd="2" destOrd="0" parTransId="{EEDEDD2F-D482-4172-B5F4-E0E51B3969B8}" sibTransId="{EF461F73-4EB7-4CAB-9D85-C2D94C0379EE}"/>
    <dgm:cxn modelId="{AA1892AF-CFED-451E-A871-B24F72D011B2}" srcId="{4F9DCCFF-7052-4FFA-94FE-9FAC028612A4}" destId="{028F305C-5FE3-418C-A233-B77570640162}" srcOrd="0" destOrd="0" parTransId="{BE42C775-9CC5-4D57-B87C-325132F51A47}" sibTransId="{F9CD0600-1C70-4334-9BAA-F013A93EDE02}"/>
    <dgm:cxn modelId="{26C3F0E2-9A63-D44B-A161-A9D0874F34ED}" type="presOf" srcId="{4F9DCCFF-7052-4FFA-94FE-9FAC028612A4}" destId="{FC6371A9-CF7A-BA47-8A4C-703A368936DA}" srcOrd="0" destOrd="0" presId="urn:microsoft.com/office/officeart/2005/8/layout/bProcess4"/>
    <dgm:cxn modelId="{01F8BCE3-A8AD-2845-BAA1-B6F131BA019B}" type="presOf" srcId="{028F305C-5FE3-418C-A233-B77570640162}" destId="{3F0F1565-AF65-3B44-80DF-003A98F9F988}" srcOrd="0" destOrd="0" presId="urn:microsoft.com/office/officeart/2005/8/layout/bProcess4"/>
    <dgm:cxn modelId="{7FBCE1FD-FC31-1440-B676-496423BED244}" type="presParOf" srcId="{FC6371A9-CF7A-BA47-8A4C-703A368936DA}" destId="{3C160CBD-1A86-914F-8445-C58CC1606082}" srcOrd="0" destOrd="0" presId="urn:microsoft.com/office/officeart/2005/8/layout/bProcess4"/>
    <dgm:cxn modelId="{ABCD8D70-B497-BE45-BB48-3FAE2ADBE1F6}" type="presParOf" srcId="{3C160CBD-1A86-914F-8445-C58CC1606082}" destId="{8F13887A-1D6C-2841-92BE-8312D07D1876}" srcOrd="0" destOrd="0" presId="urn:microsoft.com/office/officeart/2005/8/layout/bProcess4"/>
    <dgm:cxn modelId="{8D519AEF-19AD-FF4E-B20B-96C1A125C5B2}" type="presParOf" srcId="{3C160CBD-1A86-914F-8445-C58CC1606082}" destId="{3F0F1565-AF65-3B44-80DF-003A98F9F988}" srcOrd="1" destOrd="0" presId="urn:microsoft.com/office/officeart/2005/8/layout/bProcess4"/>
    <dgm:cxn modelId="{DDDE4313-B533-C541-B535-66E61F372CD0}" type="presParOf" srcId="{FC6371A9-CF7A-BA47-8A4C-703A368936DA}" destId="{B6BD35B2-9946-8642-AD2B-924E52168B62}" srcOrd="1" destOrd="0" presId="urn:microsoft.com/office/officeart/2005/8/layout/bProcess4"/>
    <dgm:cxn modelId="{5AB9E229-07B5-B84F-99E3-9D282A2B4C83}" type="presParOf" srcId="{FC6371A9-CF7A-BA47-8A4C-703A368936DA}" destId="{C11E042E-1881-9440-B18C-04549AAFB144}" srcOrd="2" destOrd="0" presId="urn:microsoft.com/office/officeart/2005/8/layout/bProcess4"/>
    <dgm:cxn modelId="{9F339686-2117-E141-8BF7-481E33A5D744}" type="presParOf" srcId="{C11E042E-1881-9440-B18C-04549AAFB144}" destId="{782C0B97-0F12-B84A-A196-47BE3A71F9A4}" srcOrd="0" destOrd="0" presId="urn:microsoft.com/office/officeart/2005/8/layout/bProcess4"/>
    <dgm:cxn modelId="{3DFC4DC8-D95B-EF40-A256-CF8FB11CB15A}" type="presParOf" srcId="{C11E042E-1881-9440-B18C-04549AAFB144}" destId="{6B930169-631B-F343-867E-479261FCFF55}" srcOrd="1" destOrd="0" presId="urn:microsoft.com/office/officeart/2005/8/layout/bProcess4"/>
    <dgm:cxn modelId="{3A1084B0-15CA-E041-B7CA-C3FA6CDD2893}" type="presParOf" srcId="{FC6371A9-CF7A-BA47-8A4C-703A368936DA}" destId="{B7427FD2-8EAF-7C48-B3AE-4CD9F5ED8079}" srcOrd="3" destOrd="0" presId="urn:microsoft.com/office/officeart/2005/8/layout/bProcess4"/>
    <dgm:cxn modelId="{9180DC1B-C38A-6643-8EA3-B615F86B3721}" type="presParOf" srcId="{FC6371A9-CF7A-BA47-8A4C-703A368936DA}" destId="{71AA9AD4-9668-D24B-888E-10F6549900FB}" srcOrd="4" destOrd="0" presId="urn:microsoft.com/office/officeart/2005/8/layout/bProcess4"/>
    <dgm:cxn modelId="{2CC152D1-F6AF-1848-86C8-3D84040B7FC7}" type="presParOf" srcId="{71AA9AD4-9668-D24B-888E-10F6549900FB}" destId="{98887AF8-0939-6445-83C3-4A8BC629509A}" srcOrd="0" destOrd="0" presId="urn:microsoft.com/office/officeart/2005/8/layout/bProcess4"/>
    <dgm:cxn modelId="{592B7DD9-3370-CE45-8C2B-AFB5F6B59675}" type="presParOf" srcId="{71AA9AD4-9668-D24B-888E-10F6549900FB}" destId="{0964F7A2-E84A-1248-947F-F1CD31984C2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A054E1-407E-4692-B97D-A464722747C3}"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99885CDC-E209-4C56-A1FD-736CD5E666D9}">
      <dgm:prSet custT="1"/>
      <dgm:spPr/>
      <dgm:t>
        <a:bodyPr/>
        <a:lstStyle/>
        <a:p>
          <a:r>
            <a:rPr lang="en-US" sz="2000" b="1" dirty="0"/>
            <a:t>CV -&gt; 11,356,385</a:t>
          </a:r>
        </a:p>
      </dgm:t>
    </dgm:pt>
    <dgm:pt modelId="{6338B10D-F6D9-4353-99DB-6DBEED3346A2}" type="parTrans" cxnId="{99F0B3F9-87B6-4E29-BEF3-7A0B9E6E8091}">
      <dgm:prSet/>
      <dgm:spPr/>
      <dgm:t>
        <a:bodyPr/>
        <a:lstStyle/>
        <a:p>
          <a:endParaRPr lang="en-US" sz="1600" b="1"/>
        </a:p>
      </dgm:t>
    </dgm:pt>
    <dgm:pt modelId="{9EDE7209-B795-40AD-87B7-22671E5D4735}" type="sibTrans" cxnId="{99F0B3F9-87B6-4E29-BEF3-7A0B9E6E8091}">
      <dgm:prSet/>
      <dgm:spPr/>
      <dgm:t>
        <a:bodyPr/>
        <a:lstStyle/>
        <a:p>
          <a:endParaRPr lang="en-US" sz="1600" b="1"/>
        </a:p>
      </dgm:t>
    </dgm:pt>
    <dgm:pt modelId="{D2B177A7-C0BE-4E2D-92D4-65217F7739CC}">
      <dgm:prSet custT="1"/>
      <dgm:spPr/>
      <dgm:t>
        <a:bodyPr/>
        <a:lstStyle/>
        <a:p>
          <a:r>
            <a:rPr lang="en-US" sz="2000" b="1" dirty="0"/>
            <a:t>Neurological -&gt; 12,198,607</a:t>
          </a:r>
        </a:p>
      </dgm:t>
    </dgm:pt>
    <dgm:pt modelId="{BF1ABAE0-D919-4414-BD41-1DAB55B89A0E}" type="parTrans" cxnId="{AA3418A8-DB80-44E0-89E5-D144864E9601}">
      <dgm:prSet/>
      <dgm:spPr/>
      <dgm:t>
        <a:bodyPr/>
        <a:lstStyle/>
        <a:p>
          <a:endParaRPr lang="en-US" sz="1600" b="1"/>
        </a:p>
      </dgm:t>
    </dgm:pt>
    <dgm:pt modelId="{2DE2C004-357C-45AE-A4FF-30FA2926405E}" type="sibTrans" cxnId="{AA3418A8-DB80-44E0-89E5-D144864E9601}">
      <dgm:prSet/>
      <dgm:spPr/>
      <dgm:t>
        <a:bodyPr/>
        <a:lstStyle/>
        <a:p>
          <a:endParaRPr lang="en-US" sz="1600" b="1"/>
        </a:p>
      </dgm:t>
    </dgm:pt>
    <dgm:pt modelId="{64C9AF20-5F86-404C-8D6A-CBBC45232A8D}">
      <dgm:prSet custT="1"/>
      <dgm:spPr/>
      <dgm:t>
        <a:bodyPr/>
        <a:lstStyle/>
        <a:p>
          <a:r>
            <a:rPr lang="en-US" sz="2000" b="1" dirty="0"/>
            <a:t>Immunological -&gt; 14,316,175</a:t>
          </a:r>
        </a:p>
      </dgm:t>
    </dgm:pt>
    <dgm:pt modelId="{5427AFE7-2CAE-4510-90CD-CFECA7C929E4}" type="parTrans" cxnId="{82D0ADAA-1193-4310-A1AE-51D09281294B}">
      <dgm:prSet/>
      <dgm:spPr/>
      <dgm:t>
        <a:bodyPr/>
        <a:lstStyle/>
        <a:p>
          <a:endParaRPr lang="en-US" sz="1600" b="1"/>
        </a:p>
      </dgm:t>
    </dgm:pt>
    <dgm:pt modelId="{7C612C35-B855-4A41-AB2F-A4B3D891D381}" type="sibTrans" cxnId="{82D0ADAA-1193-4310-A1AE-51D09281294B}">
      <dgm:prSet/>
      <dgm:spPr/>
      <dgm:t>
        <a:bodyPr/>
        <a:lstStyle/>
        <a:p>
          <a:endParaRPr lang="en-US" sz="1600" b="1"/>
        </a:p>
      </dgm:t>
    </dgm:pt>
    <dgm:pt modelId="{A8C686AB-99A5-47F7-BEE3-F410F9A41BFC}">
      <dgm:prSet custT="1"/>
      <dgm:spPr/>
      <dgm:t>
        <a:bodyPr/>
        <a:lstStyle/>
        <a:p>
          <a:r>
            <a:rPr lang="en-US" sz="2000" b="1" dirty="0"/>
            <a:t>Breakthrough cases -&gt; 1,313,599</a:t>
          </a:r>
        </a:p>
      </dgm:t>
    </dgm:pt>
    <dgm:pt modelId="{693F4A12-D316-4A32-9989-03C3351BB4BE}" type="parTrans" cxnId="{C3DDEA1C-8191-42CA-B610-8B8129FEE7EA}">
      <dgm:prSet/>
      <dgm:spPr/>
      <dgm:t>
        <a:bodyPr/>
        <a:lstStyle/>
        <a:p>
          <a:endParaRPr lang="en-US" sz="1600" b="1"/>
        </a:p>
      </dgm:t>
    </dgm:pt>
    <dgm:pt modelId="{A416349D-911C-4E6E-B8A8-DD50285ADBF1}" type="sibTrans" cxnId="{C3DDEA1C-8191-42CA-B610-8B8129FEE7EA}">
      <dgm:prSet/>
      <dgm:spPr/>
      <dgm:t>
        <a:bodyPr/>
        <a:lstStyle/>
        <a:p>
          <a:endParaRPr lang="en-US" sz="1600" b="1"/>
        </a:p>
      </dgm:t>
    </dgm:pt>
    <dgm:pt modelId="{4857BEF1-D80E-4FEB-915F-08EC979E25C9}">
      <dgm:prSet custT="1"/>
      <dgm:spPr/>
      <dgm:t>
        <a:bodyPr/>
        <a:lstStyle/>
        <a:p>
          <a:r>
            <a:rPr lang="en-US" sz="2000" b="1" dirty="0"/>
            <a:t>FRIs -&gt; 500,036</a:t>
          </a:r>
        </a:p>
      </dgm:t>
    </dgm:pt>
    <dgm:pt modelId="{201B4C24-ED49-47DC-A179-CB4A2231A04E}" type="parTrans" cxnId="{D66181E6-B20A-4F48-AC69-038D3638D299}">
      <dgm:prSet/>
      <dgm:spPr/>
      <dgm:t>
        <a:bodyPr/>
        <a:lstStyle/>
        <a:p>
          <a:endParaRPr lang="en-US" sz="1600" b="1"/>
        </a:p>
      </dgm:t>
    </dgm:pt>
    <dgm:pt modelId="{1ABB5610-BF4E-4C0F-92A7-83842CB420FC}" type="sibTrans" cxnId="{D66181E6-B20A-4F48-AC69-038D3638D299}">
      <dgm:prSet/>
      <dgm:spPr/>
      <dgm:t>
        <a:bodyPr/>
        <a:lstStyle/>
        <a:p>
          <a:endParaRPr lang="en-US" sz="1600" b="1"/>
        </a:p>
      </dgm:t>
    </dgm:pt>
    <dgm:pt modelId="{56C17854-0610-4393-AD80-9D47AF701DBB}">
      <dgm:prSet custT="1"/>
      <dgm:spPr/>
      <dgm:t>
        <a:bodyPr/>
        <a:lstStyle/>
        <a:p>
          <a:r>
            <a:rPr lang="en-US" sz="2000" b="1" dirty="0"/>
            <a:t>Children (12-18) -&gt; 1,235,863</a:t>
          </a:r>
        </a:p>
      </dgm:t>
    </dgm:pt>
    <dgm:pt modelId="{341B96B8-BCDF-4C65-A167-8B0729EF1518}" type="parTrans" cxnId="{D033E9E3-16EF-4300-B40D-88DB0662DCC9}">
      <dgm:prSet/>
      <dgm:spPr/>
      <dgm:t>
        <a:bodyPr/>
        <a:lstStyle/>
        <a:p>
          <a:endParaRPr lang="en-US" sz="1600" b="1"/>
        </a:p>
      </dgm:t>
    </dgm:pt>
    <dgm:pt modelId="{A2B165DC-8618-4FA6-B125-ADB652DB7E1F}" type="sibTrans" cxnId="{D033E9E3-16EF-4300-B40D-88DB0662DCC9}">
      <dgm:prSet/>
      <dgm:spPr/>
      <dgm:t>
        <a:bodyPr/>
        <a:lstStyle/>
        <a:p>
          <a:endParaRPr lang="en-US" sz="1600" b="1"/>
        </a:p>
      </dgm:t>
    </dgm:pt>
    <dgm:pt modelId="{0F1AA02A-9316-0C41-8737-EBA22674B025}" type="pres">
      <dgm:prSet presAssocID="{0BA054E1-407E-4692-B97D-A464722747C3}" presName="diagram" presStyleCnt="0">
        <dgm:presLayoutVars>
          <dgm:dir/>
          <dgm:resizeHandles val="exact"/>
        </dgm:presLayoutVars>
      </dgm:prSet>
      <dgm:spPr/>
    </dgm:pt>
    <dgm:pt modelId="{B2267C55-6986-164C-BCCD-13E5D34E1F8E}" type="pres">
      <dgm:prSet presAssocID="{99885CDC-E209-4C56-A1FD-736CD5E666D9}" presName="node" presStyleLbl="node1" presStyleIdx="0" presStyleCnt="6">
        <dgm:presLayoutVars>
          <dgm:bulletEnabled val="1"/>
        </dgm:presLayoutVars>
      </dgm:prSet>
      <dgm:spPr/>
    </dgm:pt>
    <dgm:pt modelId="{1D8AAB0F-F343-CC46-9002-E33F00B3C949}" type="pres">
      <dgm:prSet presAssocID="{9EDE7209-B795-40AD-87B7-22671E5D4735}" presName="sibTrans" presStyleCnt="0"/>
      <dgm:spPr/>
    </dgm:pt>
    <dgm:pt modelId="{88B41639-3364-E847-8A95-B952D8357622}" type="pres">
      <dgm:prSet presAssocID="{D2B177A7-C0BE-4E2D-92D4-65217F7739CC}" presName="node" presStyleLbl="node1" presStyleIdx="1" presStyleCnt="6">
        <dgm:presLayoutVars>
          <dgm:bulletEnabled val="1"/>
        </dgm:presLayoutVars>
      </dgm:prSet>
      <dgm:spPr/>
    </dgm:pt>
    <dgm:pt modelId="{086CD931-E9CF-F54D-8D0F-BE0BB8A5159F}" type="pres">
      <dgm:prSet presAssocID="{2DE2C004-357C-45AE-A4FF-30FA2926405E}" presName="sibTrans" presStyleCnt="0"/>
      <dgm:spPr/>
    </dgm:pt>
    <dgm:pt modelId="{B3A668BD-E714-9A4F-9419-4F9C53B04356}" type="pres">
      <dgm:prSet presAssocID="{64C9AF20-5F86-404C-8D6A-CBBC45232A8D}" presName="node" presStyleLbl="node1" presStyleIdx="2" presStyleCnt="6">
        <dgm:presLayoutVars>
          <dgm:bulletEnabled val="1"/>
        </dgm:presLayoutVars>
      </dgm:prSet>
      <dgm:spPr/>
    </dgm:pt>
    <dgm:pt modelId="{D8ED5A91-CDDD-8641-8F02-98876E8BB7EA}" type="pres">
      <dgm:prSet presAssocID="{7C612C35-B855-4A41-AB2F-A4B3D891D381}" presName="sibTrans" presStyleCnt="0"/>
      <dgm:spPr/>
    </dgm:pt>
    <dgm:pt modelId="{690C7E65-9CB9-D242-A28C-8F441D1EC4E3}" type="pres">
      <dgm:prSet presAssocID="{A8C686AB-99A5-47F7-BEE3-F410F9A41BFC}" presName="node" presStyleLbl="node1" presStyleIdx="3" presStyleCnt="6">
        <dgm:presLayoutVars>
          <dgm:bulletEnabled val="1"/>
        </dgm:presLayoutVars>
      </dgm:prSet>
      <dgm:spPr/>
    </dgm:pt>
    <dgm:pt modelId="{400FBAEE-A8DD-5E4F-BCF6-1D649C2302B2}" type="pres">
      <dgm:prSet presAssocID="{A416349D-911C-4E6E-B8A8-DD50285ADBF1}" presName="sibTrans" presStyleCnt="0"/>
      <dgm:spPr/>
    </dgm:pt>
    <dgm:pt modelId="{695EC0AC-E326-7D47-AE96-8FAEE3F92EEF}" type="pres">
      <dgm:prSet presAssocID="{4857BEF1-D80E-4FEB-915F-08EC979E25C9}" presName="node" presStyleLbl="node1" presStyleIdx="4" presStyleCnt="6">
        <dgm:presLayoutVars>
          <dgm:bulletEnabled val="1"/>
        </dgm:presLayoutVars>
      </dgm:prSet>
      <dgm:spPr/>
    </dgm:pt>
    <dgm:pt modelId="{7A7354EE-66C2-F943-AB65-CD068D55BF3B}" type="pres">
      <dgm:prSet presAssocID="{1ABB5610-BF4E-4C0F-92A7-83842CB420FC}" presName="sibTrans" presStyleCnt="0"/>
      <dgm:spPr/>
    </dgm:pt>
    <dgm:pt modelId="{25649967-671C-7840-8495-C97CEED56FC3}" type="pres">
      <dgm:prSet presAssocID="{56C17854-0610-4393-AD80-9D47AF701DBB}" presName="node" presStyleLbl="node1" presStyleIdx="5" presStyleCnt="6">
        <dgm:presLayoutVars>
          <dgm:bulletEnabled val="1"/>
        </dgm:presLayoutVars>
      </dgm:prSet>
      <dgm:spPr/>
    </dgm:pt>
  </dgm:ptLst>
  <dgm:cxnLst>
    <dgm:cxn modelId="{C3DDEA1C-8191-42CA-B610-8B8129FEE7EA}" srcId="{0BA054E1-407E-4692-B97D-A464722747C3}" destId="{A8C686AB-99A5-47F7-BEE3-F410F9A41BFC}" srcOrd="3" destOrd="0" parTransId="{693F4A12-D316-4A32-9989-03C3351BB4BE}" sibTransId="{A416349D-911C-4E6E-B8A8-DD50285ADBF1}"/>
    <dgm:cxn modelId="{3DCA1821-6559-0D40-97C6-62AF845664A7}" type="presOf" srcId="{D2B177A7-C0BE-4E2D-92D4-65217F7739CC}" destId="{88B41639-3364-E847-8A95-B952D8357622}" srcOrd="0" destOrd="0" presId="urn:microsoft.com/office/officeart/2005/8/layout/default"/>
    <dgm:cxn modelId="{38DEFC2E-4594-A94E-8CA1-DFD33B7B2FBA}" type="presOf" srcId="{64C9AF20-5F86-404C-8D6A-CBBC45232A8D}" destId="{B3A668BD-E714-9A4F-9419-4F9C53B04356}" srcOrd="0" destOrd="0" presId="urn:microsoft.com/office/officeart/2005/8/layout/default"/>
    <dgm:cxn modelId="{708AE442-E3E9-1A4C-8269-8D4709F0F938}" type="presOf" srcId="{4857BEF1-D80E-4FEB-915F-08EC979E25C9}" destId="{695EC0AC-E326-7D47-AE96-8FAEE3F92EEF}" srcOrd="0" destOrd="0" presId="urn:microsoft.com/office/officeart/2005/8/layout/default"/>
    <dgm:cxn modelId="{A6F8C65D-EB67-1146-8BD8-B38FFF31AD52}" type="presOf" srcId="{A8C686AB-99A5-47F7-BEE3-F410F9A41BFC}" destId="{690C7E65-9CB9-D242-A28C-8F441D1EC4E3}" srcOrd="0" destOrd="0" presId="urn:microsoft.com/office/officeart/2005/8/layout/default"/>
    <dgm:cxn modelId="{72639077-419F-0C4D-80BA-9A5E00800353}" type="presOf" srcId="{0BA054E1-407E-4692-B97D-A464722747C3}" destId="{0F1AA02A-9316-0C41-8737-EBA22674B025}" srcOrd="0" destOrd="0" presId="urn:microsoft.com/office/officeart/2005/8/layout/default"/>
    <dgm:cxn modelId="{AA3418A8-DB80-44E0-89E5-D144864E9601}" srcId="{0BA054E1-407E-4692-B97D-A464722747C3}" destId="{D2B177A7-C0BE-4E2D-92D4-65217F7739CC}" srcOrd="1" destOrd="0" parTransId="{BF1ABAE0-D919-4414-BD41-1DAB55B89A0E}" sibTransId="{2DE2C004-357C-45AE-A4FF-30FA2926405E}"/>
    <dgm:cxn modelId="{82D0ADAA-1193-4310-A1AE-51D09281294B}" srcId="{0BA054E1-407E-4692-B97D-A464722747C3}" destId="{64C9AF20-5F86-404C-8D6A-CBBC45232A8D}" srcOrd="2" destOrd="0" parTransId="{5427AFE7-2CAE-4510-90CD-CFECA7C929E4}" sibTransId="{7C612C35-B855-4A41-AB2F-A4B3D891D381}"/>
    <dgm:cxn modelId="{8DEFE2B8-9FC5-6A49-A5B8-8D614EE07844}" type="presOf" srcId="{56C17854-0610-4393-AD80-9D47AF701DBB}" destId="{25649967-671C-7840-8495-C97CEED56FC3}" srcOrd="0" destOrd="0" presId="urn:microsoft.com/office/officeart/2005/8/layout/default"/>
    <dgm:cxn modelId="{D033E9E3-16EF-4300-B40D-88DB0662DCC9}" srcId="{0BA054E1-407E-4692-B97D-A464722747C3}" destId="{56C17854-0610-4393-AD80-9D47AF701DBB}" srcOrd="5" destOrd="0" parTransId="{341B96B8-BCDF-4C65-A167-8B0729EF1518}" sibTransId="{A2B165DC-8618-4FA6-B125-ADB652DB7E1F}"/>
    <dgm:cxn modelId="{D66181E6-B20A-4F48-AC69-038D3638D299}" srcId="{0BA054E1-407E-4692-B97D-A464722747C3}" destId="{4857BEF1-D80E-4FEB-915F-08EC979E25C9}" srcOrd="4" destOrd="0" parTransId="{201B4C24-ED49-47DC-A179-CB4A2231A04E}" sibTransId="{1ABB5610-BF4E-4C0F-92A7-83842CB420FC}"/>
    <dgm:cxn modelId="{13D5AAF3-04C6-8D4E-9E57-C4BB9B8FA9C1}" type="presOf" srcId="{99885CDC-E209-4C56-A1FD-736CD5E666D9}" destId="{B2267C55-6986-164C-BCCD-13E5D34E1F8E}" srcOrd="0" destOrd="0" presId="urn:microsoft.com/office/officeart/2005/8/layout/default"/>
    <dgm:cxn modelId="{99F0B3F9-87B6-4E29-BEF3-7A0B9E6E8091}" srcId="{0BA054E1-407E-4692-B97D-A464722747C3}" destId="{99885CDC-E209-4C56-A1FD-736CD5E666D9}" srcOrd="0" destOrd="0" parTransId="{6338B10D-F6D9-4353-99DB-6DBEED3346A2}" sibTransId="{9EDE7209-B795-40AD-87B7-22671E5D4735}"/>
    <dgm:cxn modelId="{368AEACC-F0CD-2846-ABB6-0EE00F289C1B}" type="presParOf" srcId="{0F1AA02A-9316-0C41-8737-EBA22674B025}" destId="{B2267C55-6986-164C-BCCD-13E5D34E1F8E}" srcOrd="0" destOrd="0" presId="urn:microsoft.com/office/officeart/2005/8/layout/default"/>
    <dgm:cxn modelId="{2DE7A2F9-7624-CB47-B7E0-F948F00610E1}" type="presParOf" srcId="{0F1AA02A-9316-0C41-8737-EBA22674B025}" destId="{1D8AAB0F-F343-CC46-9002-E33F00B3C949}" srcOrd="1" destOrd="0" presId="urn:microsoft.com/office/officeart/2005/8/layout/default"/>
    <dgm:cxn modelId="{10641030-47B0-FF4F-B58B-C670E36C79FF}" type="presParOf" srcId="{0F1AA02A-9316-0C41-8737-EBA22674B025}" destId="{88B41639-3364-E847-8A95-B952D8357622}" srcOrd="2" destOrd="0" presId="urn:microsoft.com/office/officeart/2005/8/layout/default"/>
    <dgm:cxn modelId="{FA8BC795-D0CF-C241-B88A-413FAF0919FA}" type="presParOf" srcId="{0F1AA02A-9316-0C41-8737-EBA22674B025}" destId="{086CD931-E9CF-F54D-8D0F-BE0BB8A5159F}" srcOrd="3" destOrd="0" presId="urn:microsoft.com/office/officeart/2005/8/layout/default"/>
    <dgm:cxn modelId="{275E6533-D92A-C446-80B0-2AD3B51E84B5}" type="presParOf" srcId="{0F1AA02A-9316-0C41-8737-EBA22674B025}" destId="{B3A668BD-E714-9A4F-9419-4F9C53B04356}" srcOrd="4" destOrd="0" presId="urn:microsoft.com/office/officeart/2005/8/layout/default"/>
    <dgm:cxn modelId="{B5121A80-0C4D-A949-9668-021D38020340}" type="presParOf" srcId="{0F1AA02A-9316-0C41-8737-EBA22674B025}" destId="{D8ED5A91-CDDD-8641-8F02-98876E8BB7EA}" srcOrd="5" destOrd="0" presId="urn:microsoft.com/office/officeart/2005/8/layout/default"/>
    <dgm:cxn modelId="{9ACA5A6F-3A76-7D4E-B917-66290A60448E}" type="presParOf" srcId="{0F1AA02A-9316-0C41-8737-EBA22674B025}" destId="{690C7E65-9CB9-D242-A28C-8F441D1EC4E3}" srcOrd="6" destOrd="0" presId="urn:microsoft.com/office/officeart/2005/8/layout/default"/>
    <dgm:cxn modelId="{49007FCB-3957-CB4B-8A98-1540CFB095AC}" type="presParOf" srcId="{0F1AA02A-9316-0C41-8737-EBA22674B025}" destId="{400FBAEE-A8DD-5E4F-BCF6-1D649C2302B2}" srcOrd="7" destOrd="0" presId="urn:microsoft.com/office/officeart/2005/8/layout/default"/>
    <dgm:cxn modelId="{F4AC813D-DCF1-3442-97CB-0FF16F3A0E4F}" type="presParOf" srcId="{0F1AA02A-9316-0C41-8737-EBA22674B025}" destId="{695EC0AC-E326-7D47-AE96-8FAEE3F92EEF}" srcOrd="8" destOrd="0" presId="urn:microsoft.com/office/officeart/2005/8/layout/default"/>
    <dgm:cxn modelId="{0403F478-ED82-5244-B126-9C8E9FBB07E2}" type="presParOf" srcId="{0F1AA02A-9316-0C41-8737-EBA22674B025}" destId="{7A7354EE-66C2-F943-AB65-CD068D55BF3B}" srcOrd="9" destOrd="0" presId="urn:microsoft.com/office/officeart/2005/8/layout/default"/>
    <dgm:cxn modelId="{AFC7BF4D-524B-644E-8C67-1AB6AF7E1E72}" type="presParOf" srcId="{0F1AA02A-9316-0C41-8737-EBA22674B025}" destId="{25649967-671C-7840-8495-C97CEED56FC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chemeClr val="tx1"/>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t>AE counts/ratios, the backlog and the URF (PRR)</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rgbClr val="629EE6"/>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8C1401-9CA8-9D40-9CDB-89028370F0FD}" type="doc">
      <dgm:prSet loTypeId="urn:microsoft.com/office/officeart/2008/layout/CircularPictureCallout" loCatId="" qsTypeId="urn:microsoft.com/office/officeart/2005/8/quickstyle/simple1" qsCatId="simple" csTypeId="urn:microsoft.com/office/officeart/2005/8/colors/accent0_3" csCatId="mainScheme" phldr="1"/>
      <dgm:spPr/>
      <dgm:t>
        <a:bodyPr/>
        <a:lstStyle/>
        <a:p>
          <a:endParaRPr lang="en-US"/>
        </a:p>
      </dgm:t>
    </dgm:pt>
    <dgm:pt modelId="{5CF2288E-AEB2-5940-8597-86C19A23C45B}">
      <dgm:prSet/>
      <dgm:spPr>
        <a:solidFill>
          <a:schemeClr val="tx1"/>
        </a:solidFill>
      </dgm:spPr>
      <dgm:t>
        <a:bodyPr/>
        <a:lstStyle/>
        <a:p>
          <a:r>
            <a:rPr lang="en-US" b="1" dirty="0"/>
            <a:t>Never mass vaccinate a population with a non-sterilizing product across all age groups during a pandemic.</a:t>
          </a:r>
        </a:p>
        <a:p>
          <a:r>
            <a:rPr lang="en-US" b="0" dirty="0"/>
            <a:t>Geert Vanden </a:t>
          </a:r>
          <a:r>
            <a:rPr lang="en-US" b="0" dirty="0" err="1"/>
            <a:t>Bossche</a:t>
          </a:r>
          <a:r>
            <a:rPr lang="en-US" b="0" dirty="0"/>
            <a:t>, DVM, PhD</a:t>
          </a:r>
        </a:p>
      </dgm:t>
    </dgm:pt>
    <dgm:pt modelId="{2A47D393-B4A2-0E4C-8EE0-43D8A32F55C9}" type="parTrans" cxnId="{E5B39689-2446-0F46-96BE-E040D6DFDC75}">
      <dgm:prSet/>
      <dgm:spPr/>
      <dgm:t>
        <a:bodyPr/>
        <a:lstStyle/>
        <a:p>
          <a:endParaRPr lang="en-US"/>
        </a:p>
      </dgm:t>
    </dgm:pt>
    <dgm:pt modelId="{4BE021B5-A503-204E-9FAF-17DE2146AA38}" type="sibTrans" cxnId="{E5B39689-2446-0F46-96BE-E040D6DFDC7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6F418196-EE4C-6243-89DE-5C9474AB7098}">
      <dgm:prSet phldrT="[Text]"/>
      <dgm:spPr/>
      <dgm:t>
        <a:bodyPr/>
        <a:lstStyle/>
        <a:p>
          <a:pPr rtl="0"/>
          <a:r>
            <a:rPr lang="en-US" b="1"/>
            <a:t>Needless</a:t>
          </a:r>
          <a:r>
            <a:rPr lang="en-US"/>
            <a:t> COVID-19 is not a childhood disease</a:t>
          </a:r>
        </a:p>
      </dgm:t>
    </dgm:pt>
    <dgm:pt modelId="{7A71954A-BC16-7342-87E1-C67A44710222}" type="parTrans" cxnId="{DEC9B5AC-F150-8E4E-B2D2-A25D376AB9BD}">
      <dgm:prSet/>
      <dgm:spPr/>
      <dgm:t>
        <a:bodyPr/>
        <a:lstStyle/>
        <a:p>
          <a:endParaRPr lang="en-US"/>
        </a:p>
      </dgm:t>
    </dgm:pt>
    <dgm:pt modelId="{23455809-0022-3F4B-8097-9DFCE5A5E893}" type="sibTrans" cxnId="{DEC9B5AC-F150-8E4E-B2D2-A25D376AB9B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DEF38F0F-A699-EC4F-BD57-E40E5303BB3F}">
      <dgm:prSet phldrT="[Text]"/>
      <dgm:spPr/>
      <dgm:t>
        <a:bodyPr/>
        <a:lstStyle/>
        <a:p>
          <a:pPr rtl="0"/>
          <a:r>
            <a:rPr lang="en-US" b="1" dirty="0"/>
            <a:t>Harmful</a:t>
          </a:r>
          <a:r>
            <a:rPr lang="en-US" dirty="0"/>
            <a:t> Adverse events/no safety data</a:t>
          </a:r>
        </a:p>
      </dgm:t>
    </dgm:pt>
    <dgm:pt modelId="{73CF62AF-91BE-CB48-9193-BC3638325586}" type="parTrans" cxnId="{FF4B056F-F754-7544-936E-751D919F5784}">
      <dgm:prSet/>
      <dgm:spPr/>
      <dgm:t>
        <a:bodyPr/>
        <a:lstStyle/>
        <a:p>
          <a:endParaRPr lang="en-US"/>
        </a:p>
      </dgm:t>
    </dgm:pt>
    <dgm:pt modelId="{3F9B3051-BB0C-014D-9162-67212E3AD3C0}" type="sibTrans" cxnId="{FF4B056F-F754-7544-936E-751D919F5784}">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276630D1-51A1-5746-A5BF-EBFF4323648B}">
      <dgm:prSet phldrT="[Text]"/>
      <dgm:spPr/>
      <dgm:t>
        <a:bodyPr/>
        <a:lstStyle/>
        <a:p>
          <a:pPr rtl="0"/>
          <a:r>
            <a:rPr lang="en-US" b="1"/>
            <a:t>Dangerous</a:t>
          </a:r>
          <a:r>
            <a:rPr lang="en-US"/>
            <a:t> Potential for driving variants of concern</a:t>
          </a:r>
        </a:p>
      </dgm:t>
    </dgm:pt>
    <dgm:pt modelId="{F6655566-FBCD-5F41-AFCD-EC90FB0BCBFE}" type="parTrans" cxnId="{89F470B5-A656-4B4A-9BBC-286DDD2C6A65}">
      <dgm:prSet/>
      <dgm:spPr/>
      <dgm:t>
        <a:bodyPr/>
        <a:lstStyle/>
        <a:p>
          <a:endParaRPr lang="en-US"/>
        </a:p>
      </dgm:t>
    </dgm:pt>
    <dgm:pt modelId="{31FDD2E0-6D86-9140-AEEA-01E8B08B1D11}" type="sibTrans" cxnId="{89F470B5-A656-4B4A-9BBC-286DDD2C6A6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dgm:spPr>
      <dgm:t>
        <a:bodyPr/>
        <a:lstStyle/>
        <a:p>
          <a:endParaRPr lang="en-US"/>
        </a:p>
      </dgm:t>
    </dgm:pt>
    <dgm:pt modelId="{41DF102E-6803-B34E-BBBB-7B174566843E}" type="pres">
      <dgm:prSet presAssocID="{FF8C1401-9CA8-9D40-9CDB-89028370F0FD}" presName="Name0" presStyleCnt="0">
        <dgm:presLayoutVars>
          <dgm:chMax val="7"/>
          <dgm:chPref val="7"/>
          <dgm:dir/>
        </dgm:presLayoutVars>
      </dgm:prSet>
      <dgm:spPr/>
    </dgm:pt>
    <dgm:pt modelId="{1625C7CF-48E2-7548-9505-E3A0E0F09CE0}" type="pres">
      <dgm:prSet presAssocID="{FF8C1401-9CA8-9D40-9CDB-89028370F0FD}" presName="Name1" presStyleCnt="0"/>
      <dgm:spPr/>
    </dgm:pt>
    <dgm:pt modelId="{5B326000-7E97-2745-9137-270124BA7BD8}" type="pres">
      <dgm:prSet presAssocID="{4BE021B5-A503-204E-9FAF-17DE2146AA38}" presName="picture_1" presStyleCnt="0"/>
      <dgm:spPr/>
    </dgm:pt>
    <dgm:pt modelId="{8352C472-C749-F248-BB33-3DA3BCB7660E}" type="pres">
      <dgm:prSet presAssocID="{4BE021B5-A503-204E-9FAF-17DE2146AA38}" presName="pictureRepeatNode" presStyleLbl="alignImgPlace1" presStyleIdx="0" presStyleCnt="4"/>
      <dgm:spPr/>
    </dgm:pt>
    <dgm:pt modelId="{78374E86-B242-3249-A7E3-D91E9E97BFE4}" type="pres">
      <dgm:prSet presAssocID="{5CF2288E-AEB2-5940-8597-86C19A23C45B}" presName="text_1" presStyleLbl="node1" presStyleIdx="0" presStyleCnt="0" custLinFactY="-28424" custLinFactNeighborY="-100000">
        <dgm:presLayoutVars>
          <dgm:bulletEnabled val="1"/>
        </dgm:presLayoutVars>
      </dgm:prSet>
      <dgm:spPr/>
    </dgm:pt>
    <dgm:pt modelId="{70DAA5FC-A2DC-DB44-89FA-2B972AB970B8}" type="pres">
      <dgm:prSet presAssocID="{23455809-0022-3F4B-8097-9DFCE5A5E893}" presName="picture_2" presStyleCnt="0"/>
      <dgm:spPr/>
    </dgm:pt>
    <dgm:pt modelId="{A78BBE61-4476-C04A-970B-3FB87D386FF3}" type="pres">
      <dgm:prSet presAssocID="{23455809-0022-3F4B-8097-9DFCE5A5E893}" presName="pictureRepeatNode" presStyleLbl="alignImgPlace1" presStyleIdx="1" presStyleCnt="4"/>
      <dgm:spPr/>
    </dgm:pt>
    <dgm:pt modelId="{EF5CCC07-65F2-0142-A429-2BC29CC5235E}" type="pres">
      <dgm:prSet presAssocID="{6F418196-EE4C-6243-89DE-5C9474AB7098}" presName="line_2" presStyleLbl="parChTrans1D1" presStyleIdx="0" presStyleCnt="3"/>
      <dgm:spPr/>
    </dgm:pt>
    <dgm:pt modelId="{F06D7591-BCD1-AC45-B578-9A95D7079D7C}" type="pres">
      <dgm:prSet presAssocID="{6F418196-EE4C-6243-89DE-5C9474AB7098}" presName="textparent_2" presStyleLbl="node1" presStyleIdx="0" presStyleCnt="0"/>
      <dgm:spPr/>
    </dgm:pt>
    <dgm:pt modelId="{673359D4-1104-DE4E-A2E5-76FC61F094FB}" type="pres">
      <dgm:prSet presAssocID="{6F418196-EE4C-6243-89DE-5C9474AB7098}" presName="text_2" presStyleLbl="revTx" presStyleIdx="0" presStyleCnt="3">
        <dgm:presLayoutVars>
          <dgm:bulletEnabled val="1"/>
        </dgm:presLayoutVars>
      </dgm:prSet>
      <dgm:spPr/>
    </dgm:pt>
    <dgm:pt modelId="{682835BC-B28E-234A-9F48-34B75F2B4FFE}" type="pres">
      <dgm:prSet presAssocID="{3F9B3051-BB0C-014D-9162-67212E3AD3C0}" presName="picture_3" presStyleCnt="0"/>
      <dgm:spPr/>
    </dgm:pt>
    <dgm:pt modelId="{4A184797-F13D-9F40-9A80-3157F9941C7E}" type="pres">
      <dgm:prSet presAssocID="{3F9B3051-BB0C-014D-9162-67212E3AD3C0}" presName="pictureRepeatNode" presStyleLbl="alignImgPlace1" presStyleIdx="2" presStyleCnt="4"/>
      <dgm:spPr/>
    </dgm:pt>
    <dgm:pt modelId="{E2FCF692-D422-5940-BF10-5FB198BFE813}" type="pres">
      <dgm:prSet presAssocID="{DEF38F0F-A699-EC4F-BD57-E40E5303BB3F}" presName="line_3" presStyleLbl="parChTrans1D1" presStyleIdx="1" presStyleCnt="3"/>
      <dgm:spPr/>
    </dgm:pt>
    <dgm:pt modelId="{E5C88C1C-8AA7-5C48-A302-CF543828E795}" type="pres">
      <dgm:prSet presAssocID="{DEF38F0F-A699-EC4F-BD57-E40E5303BB3F}" presName="textparent_3" presStyleLbl="node1" presStyleIdx="0" presStyleCnt="0"/>
      <dgm:spPr/>
    </dgm:pt>
    <dgm:pt modelId="{D39E4294-CCD5-0342-977D-14BE8551A787}" type="pres">
      <dgm:prSet presAssocID="{DEF38F0F-A699-EC4F-BD57-E40E5303BB3F}" presName="text_3" presStyleLbl="revTx" presStyleIdx="1" presStyleCnt="3">
        <dgm:presLayoutVars>
          <dgm:bulletEnabled val="1"/>
        </dgm:presLayoutVars>
      </dgm:prSet>
      <dgm:spPr/>
    </dgm:pt>
    <dgm:pt modelId="{655A276B-61C9-C343-999F-036F14768FD8}" type="pres">
      <dgm:prSet presAssocID="{31FDD2E0-6D86-9140-AEEA-01E8B08B1D11}" presName="picture_4" presStyleCnt="0"/>
      <dgm:spPr/>
    </dgm:pt>
    <dgm:pt modelId="{74B1BFB1-D833-9941-B478-B16DAE56883C}" type="pres">
      <dgm:prSet presAssocID="{31FDD2E0-6D86-9140-AEEA-01E8B08B1D11}" presName="pictureRepeatNode" presStyleLbl="alignImgPlace1" presStyleIdx="3" presStyleCnt="4"/>
      <dgm:spPr/>
    </dgm:pt>
    <dgm:pt modelId="{C86AFA92-C0DF-BA48-8DB7-258CD136432A}" type="pres">
      <dgm:prSet presAssocID="{276630D1-51A1-5746-A5BF-EBFF4323648B}" presName="line_4" presStyleLbl="parChTrans1D1" presStyleIdx="2" presStyleCnt="3"/>
      <dgm:spPr/>
    </dgm:pt>
    <dgm:pt modelId="{1DAFE40C-4708-6D43-92D0-5792DE805415}" type="pres">
      <dgm:prSet presAssocID="{276630D1-51A1-5746-A5BF-EBFF4323648B}" presName="textparent_4" presStyleLbl="node1" presStyleIdx="0" presStyleCnt="0"/>
      <dgm:spPr/>
    </dgm:pt>
    <dgm:pt modelId="{5A7011F7-E90F-AF42-AAFC-CA6E0BE08806}" type="pres">
      <dgm:prSet presAssocID="{276630D1-51A1-5746-A5BF-EBFF4323648B}" presName="text_4" presStyleLbl="revTx" presStyleIdx="2" presStyleCnt="3">
        <dgm:presLayoutVars>
          <dgm:bulletEnabled val="1"/>
        </dgm:presLayoutVars>
      </dgm:prSet>
      <dgm:spPr/>
    </dgm:pt>
  </dgm:ptLst>
  <dgm:cxnLst>
    <dgm:cxn modelId="{21C9A809-DEA6-7A4A-9E8B-B517F00C2D9F}" type="presOf" srcId="{23455809-0022-3F4B-8097-9DFCE5A5E893}" destId="{A78BBE61-4476-C04A-970B-3FB87D386FF3}" srcOrd="0" destOrd="0" presId="urn:microsoft.com/office/officeart/2008/layout/CircularPictureCallout"/>
    <dgm:cxn modelId="{AA6ADE34-89BF-7147-837D-631644C085A3}" type="presOf" srcId="{DEF38F0F-A699-EC4F-BD57-E40E5303BB3F}" destId="{D39E4294-CCD5-0342-977D-14BE8551A787}" srcOrd="0" destOrd="0" presId="urn:microsoft.com/office/officeart/2008/layout/CircularPictureCallout"/>
    <dgm:cxn modelId="{FF4B056F-F754-7544-936E-751D919F5784}" srcId="{FF8C1401-9CA8-9D40-9CDB-89028370F0FD}" destId="{DEF38F0F-A699-EC4F-BD57-E40E5303BB3F}" srcOrd="2" destOrd="0" parTransId="{73CF62AF-91BE-CB48-9193-BC3638325586}" sibTransId="{3F9B3051-BB0C-014D-9162-67212E3AD3C0}"/>
    <dgm:cxn modelId="{5CA5277B-25F7-CE45-9554-14F411AA693B}" type="presOf" srcId="{4BE021B5-A503-204E-9FAF-17DE2146AA38}" destId="{8352C472-C749-F248-BB33-3DA3BCB7660E}" srcOrd="0" destOrd="0" presId="urn:microsoft.com/office/officeart/2008/layout/CircularPictureCallout"/>
    <dgm:cxn modelId="{D3D5BE7C-A089-4B40-A078-BF4DEBCAFC4C}" type="presOf" srcId="{FF8C1401-9CA8-9D40-9CDB-89028370F0FD}" destId="{41DF102E-6803-B34E-BBBB-7B174566843E}" srcOrd="0" destOrd="0" presId="urn:microsoft.com/office/officeart/2008/layout/CircularPictureCallout"/>
    <dgm:cxn modelId="{E5B39689-2446-0F46-96BE-E040D6DFDC75}" srcId="{FF8C1401-9CA8-9D40-9CDB-89028370F0FD}" destId="{5CF2288E-AEB2-5940-8597-86C19A23C45B}" srcOrd="0" destOrd="0" parTransId="{2A47D393-B4A2-0E4C-8EE0-43D8A32F55C9}" sibTransId="{4BE021B5-A503-204E-9FAF-17DE2146AA38}"/>
    <dgm:cxn modelId="{DEC9B5AC-F150-8E4E-B2D2-A25D376AB9BD}" srcId="{FF8C1401-9CA8-9D40-9CDB-89028370F0FD}" destId="{6F418196-EE4C-6243-89DE-5C9474AB7098}" srcOrd="1" destOrd="0" parTransId="{7A71954A-BC16-7342-87E1-C67A44710222}" sibTransId="{23455809-0022-3F4B-8097-9DFCE5A5E893}"/>
    <dgm:cxn modelId="{89F470B5-A656-4B4A-9BBC-286DDD2C6A65}" srcId="{FF8C1401-9CA8-9D40-9CDB-89028370F0FD}" destId="{276630D1-51A1-5746-A5BF-EBFF4323648B}" srcOrd="3" destOrd="0" parTransId="{F6655566-FBCD-5F41-AFCD-EC90FB0BCBFE}" sibTransId="{31FDD2E0-6D86-9140-AEEA-01E8B08B1D11}"/>
    <dgm:cxn modelId="{A59068BA-5F6A-3549-9317-EAB077948A23}" type="presOf" srcId="{31FDD2E0-6D86-9140-AEEA-01E8B08B1D11}" destId="{74B1BFB1-D833-9941-B478-B16DAE56883C}" srcOrd="0" destOrd="0" presId="urn:microsoft.com/office/officeart/2008/layout/CircularPictureCallout"/>
    <dgm:cxn modelId="{EB7DE3D6-FF2F-D24E-BCF9-1B9F3820C067}" type="presOf" srcId="{5CF2288E-AEB2-5940-8597-86C19A23C45B}" destId="{78374E86-B242-3249-A7E3-D91E9E97BFE4}" srcOrd="0" destOrd="0" presId="urn:microsoft.com/office/officeart/2008/layout/CircularPictureCallout"/>
    <dgm:cxn modelId="{C806D1DD-C26D-AF42-994C-4E7104A6F36D}" type="presOf" srcId="{276630D1-51A1-5746-A5BF-EBFF4323648B}" destId="{5A7011F7-E90F-AF42-AAFC-CA6E0BE08806}" srcOrd="0" destOrd="0" presId="urn:microsoft.com/office/officeart/2008/layout/CircularPictureCallout"/>
    <dgm:cxn modelId="{286B40ED-221F-164D-9E47-16DD810A9782}" type="presOf" srcId="{6F418196-EE4C-6243-89DE-5C9474AB7098}" destId="{673359D4-1104-DE4E-A2E5-76FC61F094FB}" srcOrd="0" destOrd="0" presId="urn:microsoft.com/office/officeart/2008/layout/CircularPictureCallout"/>
    <dgm:cxn modelId="{81898CFC-762C-6348-96BE-1E5AA1E78F1A}" type="presOf" srcId="{3F9B3051-BB0C-014D-9162-67212E3AD3C0}" destId="{4A184797-F13D-9F40-9A80-3157F9941C7E}" srcOrd="0" destOrd="0" presId="urn:microsoft.com/office/officeart/2008/layout/CircularPictureCallout"/>
    <dgm:cxn modelId="{AFB8E706-3C69-F64C-829F-3A44BA7AB674}" type="presParOf" srcId="{41DF102E-6803-B34E-BBBB-7B174566843E}" destId="{1625C7CF-48E2-7548-9505-E3A0E0F09CE0}" srcOrd="0" destOrd="0" presId="urn:microsoft.com/office/officeart/2008/layout/CircularPictureCallout"/>
    <dgm:cxn modelId="{E65A3AFF-1725-EB43-8D0B-D80EDEBC2A52}" type="presParOf" srcId="{1625C7CF-48E2-7548-9505-E3A0E0F09CE0}" destId="{5B326000-7E97-2745-9137-270124BA7BD8}" srcOrd="0" destOrd="0" presId="urn:microsoft.com/office/officeart/2008/layout/CircularPictureCallout"/>
    <dgm:cxn modelId="{46623C5A-61BE-0D46-AD9A-41914A662C37}" type="presParOf" srcId="{5B326000-7E97-2745-9137-270124BA7BD8}" destId="{8352C472-C749-F248-BB33-3DA3BCB7660E}" srcOrd="0" destOrd="0" presId="urn:microsoft.com/office/officeart/2008/layout/CircularPictureCallout"/>
    <dgm:cxn modelId="{4E93D57B-3D9B-954C-A944-4D1A56855D55}" type="presParOf" srcId="{1625C7CF-48E2-7548-9505-E3A0E0F09CE0}" destId="{78374E86-B242-3249-A7E3-D91E9E97BFE4}" srcOrd="1" destOrd="0" presId="urn:microsoft.com/office/officeart/2008/layout/CircularPictureCallout"/>
    <dgm:cxn modelId="{6361D908-6FC8-4C47-B0C8-514206702B17}" type="presParOf" srcId="{1625C7CF-48E2-7548-9505-E3A0E0F09CE0}" destId="{70DAA5FC-A2DC-DB44-89FA-2B972AB970B8}" srcOrd="2" destOrd="0" presId="urn:microsoft.com/office/officeart/2008/layout/CircularPictureCallout"/>
    <dgm:cxn modelId="{C0C9836B-4981-1D4B-B481-473D2B7A3890}" type="presParOf" srcId="{70DAA5FC-A2DC-DB44-89FA-2B972AB970B8}" destId="{A78BBE61-4476-C04A-970B-3FB87D386FF3}" srcOrd="0" destOrd="0" presId="urn:microsoft.com/office/officeart/2008/layout/CircularPictureCallout"/>
    <dgm:cxn modelId="{7DA1307F-525B-C94C-9F89-0F7B94B6F6EC}" type="presParOf" srcId="{1625C7CF-48E2-7548-9505-E3A0E0F09CE0}" destId="{EF5CCC07-65F2-0142-A429-2BC29CC5235E}" srcOrd="3" destOrd="0" presId="urn:microsoft.com/office/officeart/2008/layout/CircularPictureCallout"/>
    <dgm:cxn modelId="{69E2CFA9-6BCA-904B-85B0-CB75E869E385}" type="presParOf" srcId="{1625C7CF-48E2-7548-9505-E3A0E0F09CE0}" destId="{F06D7591-BCD1-AC45-B578-9A95D7079D7C}" srcOrd="4" destOrd="0" presId="urn:microsoft.com/office/officeart/2008/layout/CircularPictureCallout"/>
    <dgm:cxn modelId="{8E718ECC-E4BA-084F-B611-7FB85BAEED31}" type="presParOf" srcId="{F06D7591-BCD1-AC45-B578-9A95D7079D7C}" destId="{673359D4-1104-DE4E-A2E5-76FC61F094FB}" srcOrd="0" destOrd="0" presId="urn:microsoft.com/office/officeart/2008/layout/CircularPictureCallout"/>
    <dgm:cxn modelId="{E966AD71-831F-704B-B9BA-6E8AF3BB3FF5}" type="presParOf" srcId="{1625C7CF-48E2-7548-9505-E3A0E0F09CE0}" destId="{682835BC-B28E-234A-9F48-34B75F2B4FFE}" srcOrd="5" destOrd="0" presId="urn:microsoft.com/office/officeart/2008/layout/CircularPictureCallout"/>
    <dgm:cxn modelId="{E76F15EB-B5FC-2549-B038-45576C410486}" type="presParOf" srcId="{682835BC-B28E-234A-9F48-34B75F2B4FFE}" destId="{4A184797-F13D-9F40-9A80-3157F9941C7E}" srcOrd="0" destOrd="0" presId="urn:microsoft.com/office/officeart/2008/layout/CircularPictureCallout"/>
    <dgm:cxn modelId="{24BC039D-D9CD-784A-93B5-C86E044593A7}" type="presParOf" srcId="{1625C7CF-48E2-7548-9505-E3A0E0F09CE0}" destId="{E2FCF692-D422-5940-BF10-5FB198BFE813}" srcOrd="6" destOrd="0" presId="urn:microsoft.com/office/officeart/2008/layout/CircularPictureCallout"/>
    <dgm:cxn modelId="{08C67711-3212-664B-AE48-8E866D7905CD}" type="presParOf" srcId="{1625C7CF-48E2-7548-9505-E3A0E0F09CE0}" destId="{E5C88C1C-8AA7-5C48-A302-CF543828E795}" srcOrd="7" destOrd="0" presId="urn:microsoft.com/office/officeart/2008/layout/CircularPictureCallout"/>
    <dgm:cxn modelId="{BB4EBD71-1B68-7940-AA32-D8AEB3CA3CBA}" type="presParOf" srcId="{E5C88C1C-8AA7-5C48-A302-CF543828E795}" destId="{D39E4294-CCD5-0342-977D-14BE8551A787}" srcOrd="0" destOrd="0" presId="urn:microsoft.com/office/officeart/2008/layout/CircularPictureCallout"/>
    <dgm:cxn modelId="{5404C9D5-73E7-7F4B-87BA-1BA0188ADBAB}" type="presParOf" srcId="{1625C7CF-48E2-7548-9505-E3A0E0F09CE0}" destId="{655A276B-61C9-C343-999F-036F14768FD8}" srcOrd="8" destOrd="0" presId="urn:microsoft.com/office/officeart/2008/layout/CircularPictureCallout"/>
    <dgm:cxn modelId="{E2B5E0EA-E726-1D42-9DF0-8C244AB1A6C2}" type="presParOf" srcId="{655A276B-61C9-C343-999F-036F14768FD8}" destId="{74B1BFB1-D833-9941-B478-B16DAE56883C}" srcOrd="0" destOrd="0" presId="urn:microsoft.com/office/officeart/2008/layout/CircularPictureCallout"/>
    <dgm:cxn modelId="{4009A883-21E5-E449-98D4-DBDA9219FA45}" type="presParOf" srcId="{1625C7CF-48E2-7548-9505-E3A0E0F09CE0}" destId="{C86AFA92-C0DF-BA48-8DB7-258CD136432A}" srcOrd="9" destOrd="0" presId="urn:microsoft.com/office/officeart/2008/layout/CircularPictureCallout"/>
    <dgm:cxn modelId="{9A1720EB-72F8-4443-A4DE-95931082F0D0}" type="presParOf" srcId="{1625C7CF-48E2-7548-9505-E3A0E0F09CE0}" destId="{1DAFE40C-4708-6D43-92D0-5792DE805415}" srcOrd="10" destOrd="0" presId="urn:microsoft.com/office/officeart/2008/layout/CircularPictureCallout"/>
    <dgm:cxn modelId="{474C96C5-B4A2-344F-87D6-257E20921FA6}" type="presParOf" srcId="{1DAFE40C-4708-6D43-92D0-5792DE805415}" destId="{5A7011F7-E90F-AF42-AAFC-CA6E0BE08806}"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chemeClr val="tx1"/>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chemeClr val="tx1"/>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rgbClr val="629EE6"/>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89C22-2735-5040-8ECC-F2C53C67138A}">
      <dsp:nvSpPr>
        <dsp:cNvPr id="0" name=""/>
        <dsp:cNvSpPr/>
      </dsp:nvSpPr>
      <dsp:spPr>
        <a:xfrm>
          <a:off x="0" y="88379"/>
          <a:ext cx="5744684"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VAERS?</a:t>
          </a:r>
        </a:p>
      </dsp:txBody>
      <dsp:txXfrm>
        <a:off x="34906" y="123285"/>
        <a:ext cx="5674872" cy="645240"/>
      </dsp:txXfrm>
    </dsp:sp>
    <dsp:sp modelId="{33145A7E-687B-3445-B2E5-15A826940A83}">
      <dsp:nvSpPr>
        <dsp:cNvPr id="0" name=""/>
        <dsp:cNvSpPr/>
      </dsp:nvSpPr>
      <dsp:spPr>
        <a:xfrm>
          <a:off x="0" y="855272"/>
          <a:ext cx="5744684" cy="71505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an adverse event (AE)?</a:t>
          </a:r>
        </a:p>
      </dsp:txBody>
      <dsp:txXfrm>
        <a:off x="34906" y="890178"/>
        <a:ext cx="5674872" cy="645240"/>
      </dsp:txXfrm>
    </dsp:sp>
    <dsp:sp modelId="{F5613568-7774-A94D-9271-BCEF5DBB5080}">
      <dsp:nvSpPr>
        <dsp:cNvPr id="0" name=""/>
        <dsp:cNvSpPr/>
      </dsp:nvSpPr>
      <dsp:spPr>
        <a:xfrm>
          <a:off x="0" y="1622165"/>
          <a:ext cx="5744684" cy="71505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 severe adverse event (SAE)?</a:t>
          </a:r>
        </a:p>
      </dsp:txBody>
      <dsp:txXfrm>
        <a:off x="34906" y="1657071"/>
        <a:ext cx="5674872" cy="645240"/>
      </dsp:txXfrm>
    </dsp:sp>
    <dsp:sp modelId="{CD917DEF-C20D-4A48-9B86-4543857EEA0B}">
      <dsp:nvSpPr>
        <dsp:cNvPr id="0" name=""/>
        <dsp:cNvSpPr/>
      </dsp:nvSpPr>
      <dsp:spPr>
        <a:xfrm>
          <a:off x="0" y="2389058"/>
          <a:ext cx="5744684" cy="71505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Pharmacovigilance in VAERS – detection of AEs not recognized in pre-market testing</a:t>
          </a:r>
        </a:p>
      </dsp:txBody>
      <dsp:txXfrm>
        <a:off x="34906" y="2423964"/>
        <a:ext cx="5674872" cy="645240"/>
      </dsp:txXfrm>
    </dsp:sp>
    <dsp:sp modelId="{CD3761EB-0876-9141-A4F7-563AD5E4D5AD}">
      <dsp:nvSpPr>
        <dsp:cNvPr id="0" name=""/>
        <dsp:cNvSpPr/>
      </dsp:nvSpPr>
      <dsp:spPr>
        <a:xfrm>
          <a:off x="0" y="3155950"/>
          <a:ext cx="5744684" cy="71505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Under-reporting and under-recording a problem</a:t>
          </a:r>
        </a:p>
      </dsp:txBody>
      <dsp:txXfrm>
        <a:off x="34906" y="3190856"/>
        <a:ext cx="5674872" cy="645240"/>
      </dsp:txXfrm>
    </dsp:sp>
    <dsp:sp modelId="{FBFD1B17-1A84-134C-BB07-23167AA6D1A4}">
      <dsp:nvSpPr>
        <dsp:cNvPr id="0" name=""/>
        <dsp:cNvSpPr/>
      </dsp:nvSpPr>
      <dsp:spPr>
        <a:xfrm>
          <a:off x="0" y="3922843"/>
          <a:ext cx="5744684" cy="7150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HUNDREDS OF THOUSANDS of AEs have been reported to VAERS in the context of the COVID-19 injectable products </a:t>
          </a:r>
        </a:p>
      </dsp:txBody>
      <dsp:txXfrm>
        <a:off x="34906" y="3957749"/>
        <a:ext cx="5674872" cy="6452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EECA5E"/>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E0DBFF"/>
              </a:solidFill>
            </a:rPr>
            <a:t>Breakthrough infections/Epigenetic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Efficacy</a:t>
          </a:r>
        </a:p>
      </dsp:txBody>
      <dsp:txXfrm>
        <a:off x="5703852" y="267899"/>
        <a:ext cx="1279818" cy="12798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EECA5E"/>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Breakthrough infections/Epigenetic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Efficacy</a:t>
          </a:r>
        </a:p>
      </dsp:txBody>
      <dsp:txXfrm>
        <a:off x="5703852" y="267899"/>
        <a:ext cx="1279818" cy="1279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D35B2-9946-8642-AD2B-924E52168B62}">
      <dsp:nvSpPr>
        <dsp:cNvPr id="0" name=""/>
        <dsp:cNvSpPr/>
      </dsp:nvSpPr>
      <dsp:spPr>
        <a:xfrm rot="5400000">
          <a:off x="954858" y="1537304"/>
          <a:ext cx="2403510" cy="2897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0F1565-AF65-3B44-80DF-003A98F9F988}">
      <dsp:nvSpPr>
        <dsp:cNvPr id="0" name=""/>
        <dsp:cNvSpPr/>
      </dsp:nvSpPr>
      <dsp:spPr>
        <a:xfrm>
          <a:off x="1507227" y="2590"/>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sp:txBody>
      <dsp:txXfrm>
        <a:off x="1563802" y="59165"/>
        <a:ext cx="3106225" cy="1818475"/>
      </dsp:txXfrm>
    </dsp:sp>
    <dsp:sp modelId="{B7427FD2-8EAF-7C48-B3AE-4CD9F5ED8079}">
      <dsp:nvSpPr>
        <dsp:cNvPr id="0" name=""/>
        <dsp:cNvSpPr/>
      </dsp:nvSpPr>
      <dsp:spPr>
        <a:xfrm>
          <a:off x="2162124" y="2744570"/>
          <a:ext cx="4270748" cy="2897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30169-631B-F343-867E-479261FCFF55}">
      <dsp:nvSpPr>
        <dsp:cNvPr id="0" name=""/>
        <dsp:cNvSpPr/>
      </dsp:nvSpPr>
      <dsp:spPr>
        <a:xfrm>
          <a:off x="1507227" y="2417122"/>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Safety: A judgement of the acceptability of risk in a specified situation.</a:t>
          </a:r>
        </a:p>
      </dsp:txBody>
      <dsp:txXfrm>
        <a:off x="1563802" y="2473697"/>
        <a:ext cx="3106225" cy="1818475"/>
      </dsp:txXfrm>
    </dsp:sp>
    <dsp:sp modelId="{0964F7A2-E84A-1248-947F-F1CD31984C2C}">
      <dsp:nvSpPr>
        <dsp:cNvPr id="0" name=""/>
        <dsp:cNvSpPr/>
      </dsp:nvSpPr>
      <dsp:spPr>
        <a:xfrm>
          <a:off x="5788996" y="2417122"/>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Efficacy: The probability of benefit to individuals in a defined population from a medical technology applied for a given medical problem under ideal conditions of use.</a:t>
          </a:r>
        </a:p>
      </dsp:txBody>
      <dsp:txXfrm>
        <a:off x="5845571" y="2473697"/>
        <a:ext cx="3106225" cy="1818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67C55-6986-164C-BCCD-13E5D34E1F8E}">
      <dsp:nvSpPr>
        <dsp:cNvPr id="0" name=""/>
        <dsp:cNvSpPr/>
      </dsp:nvSpPr>
      <dsp:spPr>
        <a:xfrm>
          <a:off x="637819" y="2042"/>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CV -&gt; 11,356,385</a:t>
          </a:r>
        </a:p>
      </dsp:txBody>
      <dsp:txXfrm>
        <a:off x="637819" y="2042"/>
        <a:ext cx="1828049" cy="1096829"/>
      </dsp:txXfrm>
    </dsp:sp>
    <dsp:sp modelId="{88B41639-3364-E847-8A95-B952D8357622}">
      <dsp:nvSpPr>
        <dsp:cNvPr id="0" name=""/>
        <dsp:cNvSpPr/>
      </dsp:nvSpPr>
      <dsp:spPr>
        <a:xfrm>
          <a:off x="2648673" y="2042"/>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Neurological -&gt; 12,198,607</a:t>
          </a:r>
        </a:p>
      </dsp:txBody>
      <dsp:txXfrm>
        <a:off x="2648673" y="2042"/>
        <a:ext cx="1828049" cy="1096829"/>
      </dsp:txXfrm>
    </dsp:sp>
    <dsp:sp modelId="{B3A668BD-E714-9A4F-9419-4F9C53B04356}">
      <dsp:nvSpPr>
        <dsp:cNvPr id="0" name=""/>
        <dsp:cNvSpPr/>
      </dsp:nvSpPr>
      <dsp:spPr>
        <a:xfrm>
          <a:off x="637819" y="1281677"/>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Immunological -&gt; 14,316,175</a:t>
          </a:r>
        </a:p>
      </dsp:txBody>
      <dsp:txXfrm>
        <a:off x="637819" y="1281677"/>
        <a:ext cx="1828049" cy="1096829"/>
      </dsp:txXfrm>
    </dsp:sp>
    <dsp:sp modelId="{690C7E65-9CB9-D242-A28C-8F441D1EC4E3}">
      <dsp:nvSpPr>
        <dsp:cNvPr id="0" name=""/>
        <dsp:cNvSpPr/>
      </dsp:nvSpPr>
      <dsp:spPr>
        <a:xfrm>
          <a:off x="2648673" y="1281677"/>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Breakthrough cases -&gt; 1,313,599</a:t>
          </a:r>
        </a:p>
      </dsp:txBody>
      <dsp:txXfrm>
        <a:off x="2648673" y="1281677"/>
        <a:ext cx="1828049" cy="1096829"/>
      </dsp:txXfrm>
    </dsp:sp>
    <dsp:sp modelId="{695EC0AC-E326-7D47-AE96-8FAEE3F92EEF}">
      <dsp:nvSpPr>
        <dsp:cNvPr id="0" name=""/>
        <dsp:cNvSpPr/>
      </dsp:nvSpPr>
      <dsp:spPr>
        <a:xfrm>
          <a:off x="637819" y="2561312"/>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FRIs -&gt; 500,036</a:t>
          </a:r>
        </a:p>
      </dsp:txBody>
      <dsp:txXfrm>
        <a:off x="637819" y="2561312"/>
        <a:ext cx="1828049" cy="1096829"/>
      </dsp:txXfrm>
    </dsp:sp>
    <dsp:sp modelId="{25649967-671C-7840-8495-C97CEED56FC3}">
      <dsp:nvSpPr>
        <dsp:cNvPr id="0" name=""/>
        <dsp:cNvSpPr/>
      </dsp:nvSpPr>
      <dsp:spPr>
        <a:xfrm>
          <a:off x="2648673" y="2561312"/>
          <a:ext cx="1828049" cy="10968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Children (12-18) -&gt; 1,235,863</a:t>
          </a:r>
        </a:p>
      </dsp:txBody>
      <dsp:txXfrm>
        <a:off x="2648673" y="2561312"/>
        <a:ext cx="1828049" cy="10968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t>AE counts/ratios, the backlog and the URF (PRR)</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E0DBFF"/>
              </a:solidFill>
            </a:rPr>
            <a:t>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629EE6"/>
              </a:solidFill>
            </a:rPr>
            <a:t>Efficacy</a:t>
          </a:r>
        </a:p>
      </dsp:txBody>
      <dsp:txXfrm>
        <a:off x="5703852" y="267899"/>
        <a:ext cx="1279818" cy="12798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AFA92-C0DF-BA48-8DB7-258CD136432A}">
      <dsp:nvSpPr>
        <dsp:cNvPr id="0" name=""/>
        <dsp:cNvSpPr/>
      </dsp:nvSpPr>
      <dsp:spPr>
        <a:xfrm>
          <a:off x="2292473" y="3897204"/>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CF692-D422-5940-BF10-5FB198BFE813}">
      <dsp:nvSpPr>
        <dsp:cNvPr id="0" name=""/>
        <dsp:cNvSpPr/>
      </dsp:nvSpPr>
      <dsp:spPr>
        <a:xfrm>
          <a:off x="2292473" y="2292473"/>
          <a:ext cx="394305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CCC07-65F2-0142-A429-2BC29CC5235E}">
      <dsp:nvSpPr>
        <dsp:cNvPr id="0" name=""/>
        <dsp:cNvSpPr/>
      </dsp:nvSpPr>
      <dsp:spPr>
        <a:xfrm>
          <a:off x="2292473" y="687741"/>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52C472-C749-F248-BB33-3DA3BCB7660E}">
      <dsp:nvSpPr>
        <dsp:cNvPr id="0" name=""/>
        <dsp:cNvSpPr/>
      </dsp:nvSpPr>
      <dsp:spPr>
        <a:xfrm>
          <a:off x="0" y="0"/>
          <a:ext cx="4584946" cy="45849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74E86-B242-3249-A7E3-D91E9E97BFE4}">
      <dsp:nvSpPr>
        <dsp:cNvPr id="0" name=""/>
        <dsp:cNvSpPr/>
      </dsp:nvSpPr>
      <dsp:spPr>
        <a:xfrm>
          <a:off x="825290" y="491509"/>
          <a:ext cx="2934365" cy="1513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r>
            <a:rPr lang="en-US" sz="1600" b="1" kern="1200" dirty="0"/>
            <a:t>Never mass vaccinate a population with a non-sterilizing product across all age groups during a pandemic.</a:t>
          </a:r>
        </a:p>
        <a:p>
          <a:pPr marL="0" lvl="0" indent="0" algn="ctr" defTabSz="711200">
            <a:lnSpc>
              <a:spcPct val="90000"/>
            </a:lnSpc>
            <a:spcBef>
              <a:spcPct val="0"/>
            </a:spcBef>
            <a:spcAft>
              <a:spcPct val="35000"/>
            </a:spcAft>
            <a:buNone/>
          </a:pPr>
          <a:r>
            <a:rPr lang="en-US" sz="1600" b="0" kern="1200" dirty="0"/>
            <a:t>Geert Vanden </a:t>
          </a:r>
          <a:r>
            <a:rPr lang="en-US" sz="1600" b="0" kern="1200" dirty="0" err="1"/>
            <a:t>Bossche</a:t>
          </a:r>
          <a:r>
            <a:rPr lang="en-US" sz="1600" b="0" kern="1200" dirty="0"/>
            <a:t>, DVM, PhD</a:t>
          </a:r>
        </a:p>
      </dsp:txBody>
      <dsp:txXfrm>
        <a:off x="825290" y="491509"/>
        <a:ext cx="2934365" cy="1513032"/>
      </dsp:txXfrm>
    </dsp:sp>
    <dsp:sp modelId="{A78BBE61-4476-C04A-970B-3FB87D386FF3}">
      <dsp:nvSpPr>
        <dsp:cNvPr id="0" name=""/>
        <dsp:cNvSpPr/>
      </dsp:nvSpPr>
      <dsp:spPr>
        <a:xfrm>
          <a:off x="6208016" y="0"/>
          <a:ext cx="1375483" cy="13754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3359D4-1104-DE4E-A2E5-76FC61F094FB}">
      <dsp:nvSpPr>
        <dsp:cNvPr id="0" name=""/>
        <dsp:cNvSpPr/>
      </dsp:nvSpPr>
      <dsp:spPr>
        <a:xfrm>
          <a:off x="7583500" y="0"/>
          <a:ext cx="2676330"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Needless</a:t>
          </a:r>
          <a:r>
            <a:rPr lang="en-US" sz="2600" kern="1200"/>
            <a:t> COVID-19 is not a childhood disease</a:t>
          </a:r>
        </a:p>
      </dsp:txBody>
      <dsp:txXfrm>
        <a:off x="7583500" y="0"/>
        <a:ext cx="2676330" cy="1375483"/>
      </dsp:txXfrm>
    </dsp:sp>
    <dsp:sp modelId="{4A184797-F13D-9F40-9A80-3157F9941C7E}">
      <dsp:nvSpPr>
        <dsp:cNvPr id="0" name=""/>
        <dsp:cNvSpPr/>
      </dsp:nvSpPr>
      <dsp:spPr>
        <a:xfrm>
          <a:off x="5547784" y="1604731"/>
          <a:ext cx="1375483" cy="13754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9E4294-CCD5-0342-977D-14BE8551A787}">
      <dsp:nvSpPr>
        <dsp:cNvPr id="0" name=""/>
        <dsp:cNvSpPr/>
      </dsp:nvSpPr>
      <dsp:spPr>
        <a:xfrm>
          <a:off x="6923268" y="1604731"/>
          <a:ext cx="2474638"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t>Harmful</a:t>
          </a:r>
          <a:r>
            <a:rPr lang="en-US" sz="2600" kern="1200" dirty="0"/>
            <a:t> Adverse events/no safety data</a:t>
          </a:r>
        </a:p>
      </dsp:txBody>
      <dsp:txXfrm>
        <a:off x="6923268" y="1604731"/>
        <a:ext cx="2474638" cy="1375483"/>
      </dsp:txXfrm>
    </dsp:sp>
    <dsp:sp modelId="{74B1BFB1-D833-9941-B478-B16DAE56883C}">
      <dsp:nvSpPr>
        <dsp:cNvPr id="0" name=""/>
        <dsp:cNvSpPr/>
      </dsp:nvSpPr>
      <dsp:spPr>
        <a:xfrm>
          <a:off x="6208016" y="3209462"/>
          <a:ext cx="1375483" cy="137548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011F7-E90F-AF42-AAFC-CA6E0BE08806}">
      <dsp:nvSpPr>
        <dsp:cNvPr id="0" name=""/>
        <dsp:cNvSpPr/>
      </dsp:nvSpPr>
      <dsp:spPr>
        <a:xfrm>
          <a:off x="7583500" y="3209462"/>
          <a:ext cx="2922955"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Dangerous</a:t>
          </a:r>
          <a:r>
            <a:rPr lang="en-US" sz="2600" kern="1200"/>
            <a:t> Potential for driving variants of concern</a:t>
          </a:r>
        </a:p>
      </dsp:txBody>
      <dsp:txXfrm>
        <a:off x="7583500" y="3209462"/>
        <a:ext cx="2922955" cy="13754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tx1"/>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E0DBFF"/>
              </a:solidFill>
            </a:rPr>
            <a:t>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629EE6"/>
              </a:solidFill>
            </a:rPr>
            <a:t>Efficacy</a:t>
          </a:r>
        </a:p>
      </dsp:txBody>
      <dsp:txXfrm>
        <a:off x="5703852" y="267899"/>
        <a:ext cx="1279818" cy="12798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499F1-2970-294E-A980-8E1DCD1DD7D6}" type="datetimeFigureOut">
              <a:rPr lang="en-US" smtClean="0"/>
              <a:t>12/27/21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BF787-C2CD-6A4A-A037-40FFE5730C7B}" type="slidenum">
              <a:rPr lang="en-US" smtClean="0"/>
              <a:t>‹#›</a:t>
            </a:fld>
            <a:endParaRPr lang="en-US"/>
          </a:p>
        </p:txBody>
      </p:sp>
    </p:spTree>
    <p:extLst>
      <p:ext uri="{BB962C8B-B14F-4D97-AF65-F5344CB8AC3E}">
        <p14:creationId xmlns:p14="http://schemas.microsoft.com/office/powerpoint/2010/main" val="10923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1</a:t>
            </a:fld>
            <a:endParaRPr lang="en-US"/>
          </a:p>
        </p:txBody>
      </p:sp>
    </p:spTree>
    <p:extLst>
      <p:ext uri="{BB962C8B-B14F-4D97-AF65-F5344CB8AC3E}">
        <p14:creationId xmlns:p14="http://schemas.microsoft.com/office/powerpoint/2010/main" val="261538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74</a:t>
            </a:fld>
            <a:endParaRPr lang="en-US"/>
          </a:p>
        </p:txBody>
      </p:sp>
    </p:spTree>
    <p:extLst>
      <p:ext uri="{BB962C8B-B14F-4D97-AF65-F5344CB8AC3E}">
        <p14:creationId xmlns:p14="http://schemas.microsoft.com/office/powerpoint/2010/main" val="1353343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81</a:t>
            </a:fld>
            <a:endParaRPr lang="en-US"/>
          </a:p>
        </p:txBody>
      </p:sp>
    </p:spTree>
    <p:extLst>
      <p:ext uri="{BB962C8B-B14F-4D97-AF65-F5344CB8AC3E}">
        <p14:creationId xmlns:p14="http://schemas.microsoft.com/office/powerpoint/2010/main" val="200360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82</a:t>
            </a:fld>
            <a:endParaRPr lang="en-US"/>
          </a:p>
        </p:txBody>
      </p:sp>
    </p:spTree>
    <p:extLst>
      <p:ext uri="{BB962C8B-B14F-4D97-AF65-F5344CB8AC3E}">
        <p14:creationId xmlns:p14="http://schemas.microsoft.com/office/powerpoint/2010/main" val="327567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4</a:t>
            </a:fld>
            <a:endParaRPr lang="en-US"/>
          </a:p>
        </p:txBody>
      </p:sp>
    </p:spTree>
    <p:extLst>
      <p:ext uri="{BB962C8B-B14F-4D97-AF65-F5344CB8AC3E}">
        <p14:creationId xmlns:p14="http://schemas.microsoft.com/office/powerpoint/2010/main" val="6070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5</a:t>
            </a:fld>
            <a:endParaRPr lang="en-US"/>
          </a:p>
        </p:txBody>
      </p:sp>
    </p:spTree>
    <p:extLst>
      <p:ext uri="{BB962C8B-B14F-4D97-AF65-F5344CB8AC3E}">
        <p14:creationId xmlns:p14="http://schemas.microsoft.com/office/powerpoint/2010/main" val="394711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6</a:t>
            </a:fld>
            <a:endParaRPr lang="en-US"/>
          </a:p>
        </p:txBody>
      </p:sp>
    </p:spTree>
    <p:extLst>
      <p:ext uri="{BB962C8B-B14F-4D97-AF65-F5344CB8AC3E}">
        <p14:creationId xmlns:p14="http://schemas.microsoft.com/office/powerpoint/2010/main" val="273600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8</a:t>
            </a:fld>
            <a:endParaRPr lang="en-US"/>
          </a:p>
        </p:txBody>
      </p:sp>
    </p:spTree>
    <p:extLst>
      <p:ext uri="{BB962C8B-B14F-4D97-AF65-F5344CB8AC3E}">
        <p14:creationId xmlns:p14="http://schemas.microsoft.com/office/powerpoint/2010/main" val="93110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9</a:t>
            </a:fld>
            <a:endParaRPr lang="en-US"/>
          </a:p>
        </p:txBody>
      </p:sp>
    </p:spTree>
    <p:extLst>
      <p:ext uri="{BB962C8B-B14F-4D97-AF65-F5344CB8AC3E}">
        <p14:creationId xmlns:p14="http://schemas.microsoft.com/office/powerpoint/2010/main" val="240140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default, it is the 95% confidence level interval for predictions from a linear model ("</a:t>
            </a:r>
            <a:r>
              <a:rPr lang="en-US" dirty="0" err="1"/>
              <a:t>lm</a:t>
            </a:r>
            <a:r>
              <a:rPr lang="en-US" dirty="0"/>
              <a:t>"). </a:t>
            </a:r>
            <a:r>
              <a:rPr lang="en-US" b="1" dirty="0"/>
              <a:t>A</a:t>
            </a:r>
            <a:r>
              <a:rPr lang="en-US" dirty="0"/>
              <a:t> </a:t>
            </a:r>
            <a:r>
              <a:rPr lang="en-US" b="1" dirty="0"/>
              <a:t>confidence</a:t>
            </a:r>
            <a:r>
              <a:rPr lang="en-US" dirty="0"/>
              <a:t> </a:t>
            </a:r>
            <a:r>
              <a:rPr lang="en-US" b="1" dirty="0"/>
              <a:t>interval</a:t>
            </a:r>
            <a:r>
              <a:rPr lang="en-US" dirty="0"/>
              <a:t> </a:t>
            </a:r>
            <a:r>
              <a:rPr lang="en-US" b="1" dirty="0"/>
              <a:t>is</a:t>
            </a:r>
            <a:r>
              <a:rPr lang="en-US" dirty="0"/>
              <a:t> </a:t>
            </a:r>
            <a:r>
              <a:rPr lang="en-US" b="1" dirty="0"/>
              <a:t>a</a:t>
            </a:r>
            <a:r>
              <a:rPr lang="en-US" dirty="0"/>
              <a:t> range of values that describes the uncertainty surrounding an estimate. The </a:t>
            </a:r>
            <a:r>
              <a:rPr lang="en-US" b="1" dirty="0"/>
              <a:t>confidence interval </a:t>
            </a:r>
            <a:r>
              <a:rPr lang="en-US" dirty="0"/>
              <a:t>is the range of values that you expect your estimate to fall between a certain percentage of the time if you run your experiment again or re-sample the population in the same way.</a:t>
            </a:r>
          </a:p>
        </p:txBody>
      </p:sp>
      <p:sp>
        <p:nvSpPr>
          <p:cNvPr id="4" name="Slide Number Placeholder 3"/>
          <p:cNvSpPr>
            <a:spLocks noGrp="1"/>
          </p:cNvSpPr>
          <p:nvPr>
            <p:ph type="sldNum" sz="quarter" idx="5"/>
          </p:nvPr>
        </p:nvSpPr>
        <p:spPr/>
        <p:txBody>
          <a:bodyPr/>
          <a:lstStyle/>
          <a:p>
            <a:fld id="{ADEBF787-C2CD-6A4A-A037-40FFE5730C7B}" type="slidenum">
              <a:rPr lang="en-US" smtClean="0"/>
              <a:t>18</a:t>
            </a:fld>
            <a:endParaRPr lang="en-US"/>
          </a:p>
        </p:txBody>
      </p:sp>
    </p:spTree>
    <p:extLst>
      <p:ext uri="{BB962C8B-B14F-4D97-AF65-F5344CB8AC3E}">
        <p14:creationId xmlns:p14="http://schemas.microsoft.com/office/powerpoint/2010/main" val="271732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 cumulative AEs between the individual updated data for week 10 is 19536. The ∆ time in weeks is 7.6. This means that almost 20,000 SAEs that should have been observable in the publicly-available VAERS dataset </a:t>
            </a:r>
            <a:r>
              <a:rPr lang="en-US" sz="1200" b="1" dirty="0"/>
              <a:t>were not</a:t>
            </a:r>
            <a:r>
              <a:rPr lang="en-US" sz="1200" dirty="0"/>
              <a:t> at the time they occurred and were originally reported.</a:t>
            </a:r>
            <a:r>
              <a:rPr lang="en-US" sz="1200" dirty="0">
                <a:effectLst/>
              </a:rPr>
              <a:t> </a:t>
            </a:r>
            <a:endParaRPr lang="en-US" sz="1200" dirty="0"/>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39</a:t>
            </a:fld>
            <a:endParaRPr lang="en-US"/>
          </a:p>
        </p:txBody>
      </p:sp>
    </p:spTree>
    <p:extLst>
      <p:ext uri="{BB962C8B-B14F-4D97-AF65-F5344CB8AC3E}">
        <p14:creationId xmlns:p14="http://schemas.microsoft.com/office/powerpoint/2010/main" val="1726514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4D12F-5BC7-0947-97F3-FD9AC7ED0652}" type="slidenum">
              <a:rPr lang="en-US" smtClean="0"/>
              <a:t>61</a:t>
            </a:fld>
            <a:endParaRPr lang="en-US"/>
          </a:p>
        </p:txBody>
      </p:sp>
    </p:spTree>
    <p:extLst>
      <p:ext uri="{BB962C8B-B14F-4D97-AF65-F5344CB8AC3E}">
        <p14:creationId xmlns:p14="http://schemas.microsoft.com/office/powerpoint/2010/main" val="85784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E9CE-28CB-944B-B029-71EBBA737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FF4E9-91DB-CA4C-B65B-D7C3FC3B0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6DD67-0544-CB45-9663-EA3B31FC06A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EDD36779-2F7D-4D49-B7BD-77E670CD0FDB}"/>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6265FF9B-F961-1F4E-90AD-3F2426B0EB8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34313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B02C-317A-684C-AA86-80AEFABB0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22064-E65C-C04E-855A-D5761EF74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E39F1-07C2-BE4D-A0E8-60BED6CE3224}"/>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5A3F88D1-A901-0E46-A412-59C33D86F708}"/>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AC2848F8-3B89-D64C-8BD0-58D00B0E85FA}"/>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3223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17126-904A-9E47-AFBF-C7E0ADE12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160A5-FCD2-BE45-A559-9A9EB66FB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D75C9-011B-FB4D-9F4E-3C93598D80E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05667883-50D7-4946-9604-71B3FBE8DF1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52B43241-659C-8540-AC5E-5123E6056224}"/>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37364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51B-831F-594B-A057-59EE0FC0D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BF6B7-D14E-1644-968A-F4D2824C5D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2EC0-9F4D-DA49-BE7B-4AD17FAD6070}"/>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8E45C7E-9F53-854C-ACFF-BEC29C8429C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72FCBA65-F5A9-0C46-AF89-D986B439686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8557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CA03-1717-544C-A107-86397B4FE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31743D-6319-0F43-B1F3-0C076ECAA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E400F-7EA7-A54B-BCBC-AD38FBF82E9D}"/>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46FCD8E7-9C83-734B-A4B3-F19D79AD5974}"/>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C58E71F2-CD77-E84C-885D-DFC4E0DDCED7}"/>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45570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2F74-AB40-3746-9ABF-DA55B3C6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97EBA-1752-C04A-96FD-F6C296A24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FD9A9-8145-5B42-8472-1D1AF0B2B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BB885-EA4E-AA46-840E-D49E2AA51042}"/>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8D20EADD-8769-6545-816A-DE93E812568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BF6D2C62-95BA-5747-B6F8-9982359FFD1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0857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A4FE-1124-3B40-B186-A57FF1891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00402-F792-CE45-B96E-915ED2573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194F9-2CC8-8442-9B02-3A597A316D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2304A-3090-AC4D-B19D-A00EF11B18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4131C-E018-EC42-A893-DA34674ED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F26F6-BDF6-4946-9841-C194C1E3E419}"/>
              </a:ext>
            </a:extLst>
          </p:cNvPr>
          <p:cNvSpPr>
            <a:spLocks noGrp="1"/>
          </p:cNvSpPr>
          <p:nvPr>
            <p:ph type="dt" sz="half" idx="10"/>
          </p:nvPr>
        </p:nvSpPr>
        <p:spPr/>
        <p:txBody>
          <a:bodyPr/>
          <a:lstStyle/>
          <a:p>
            <a:r>
              <a:rPr lang="en-US"/>
              <a:t>Update as of 12/24/21</a:t>
            </a:r>
          </a:p>
        </p:txBody>
      </p:sp>
      <p:sp>
        <p:nvSpPr>
          <p:cNvPr id="8" name="Footer Placeholder 7">
            <a:extLst>
              <a:ext uri="{FF2B5EF4-FFF2-40B4-BE49-F238E27FC236}">
                <a16:creationId xmlns:a16="http://schemas.microsoft.com/office/drawing/2014/main" id="{378B7E7D-0706-0E44-B067-EBB9B22D47B0}"/>
              </a:ext>
            </a:extLst>
          </p:cNvPr>
          <p:cNvSpPr>
            <a:spLocks noGrp="1"/>
          </p:cNvSpPr>
          <p:nvPr>
            <p:ph type="ftr" sz="quarter" idx="11"/>
          </p:nvPr>
        </p:nvSpPr>
        <p:spPr/>
        <p:txBody>
          <a:bodyPr/>
          <a:lstStyle/>
          <a:p>
            <a:r>
              <a:rPr lang="en-US"/>
              <a:t>Data source: VAERS/Analysis: Dr. Jessica Rose</a:t>
            </a:r>
          </a:p>
        </p:txBody>
      </p:sp>
      <p:sp>
        <p:nvSpPr>
          <p:cNvPr id="9" name="Slide Number Placeholder 8">
            <a:extLst>
              <a:ext uri="{FF2B5EF4-FFF2-40B4-BE49-F238E27FC236}">
                <a16:creationId xmlns:a16="http://schemas.microsoft.com/office/drawing/2014/main" id="{FFC1AB74-9965-9341-ACDA-A2ED8682FE4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27031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8295-6D78-DD40-8E87-81A62B0DA8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657A2-E0E1-0E44-9AC2-29133D4D73B0}"/>
              </a:ext>
            </a:extLst>
          </p:cNvPr>
          <p:cNvSpPr>
            <a:spLocks noGrp="1"/>
          </p:cNvSpPr>
          <p:nvPr>
            <p:ph type="dt" sz="half" idx="10"/>
          </p:nvPr>
        </p:nvSpPr>
        <p:spPr/>
        <p:txBody>
          <a:bodyPr/>
          <a:lstStyle/>
          <a:p>
            <a:r>
              <a:rPr lang="en-US"/>
              <a:t>Update as of 12/24/21</a:t>
            </a:r>
          </a:p>
        </p:txBody>
      </p:sp>
      <p:sp>
        <p:nvSpPr>
          <p:cNvPr id="4" name="Footer Placeholder 3">
            <a:extLst>
              <a:ext uri="{FF2B5EF4-FFF2-40B4-BE49-F238E27FC236}">
                <a16:creationId xmlns:a16="http://schemas.microsoft.com/office/drawing/2014/main" id="{87CBE7D2-4A27-FA45-9535-34CF7A61E9BC}"/>
              </a:ext>
            </a:extLst>
          </p:cNvPr>
          <p:cNvSpPr>
            <a:spLocks noGrp="1"/>
          </p:cNvSpPr>
          <p:nvPr>
            <p:ph type="ftr" sz="quarter" idx="11"/>
          </p:nvPr>
        </p:nvSpPr>
        <p:spPr/>
        <p:txBody>
          <a:bodyPr/>
          <a:lstStyle/>
          <a:p>
            <a:r>
              <a:rPr lang="en-US"/>
              <a:t>Data source: VAERS/Analysis: Dr. Jessica Rose</a:t>
            </a:r>
          </a:p>
        </p:txBody>
      </p:sp>
      <p:sp>
        <p:nvSpPr>
          <p:cNvPr id="5" name="Slide Number Placeholder 4">
            <a:extLst>
              <a:ext uri="{FF2B5EF4-FFF2-40B4-BE49-F238E27FC236}">
                <a16:creationId xmlns:a16="http://schemas.microsoft.com/office/drawing/2014/main" id="{11671735-1EAF-894B-A070-D23D2EA05092}"/>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82746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7CA85-3296-9E41-854E-3E2FB45EB37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B35007FE-6D4F-F948-9BE7-58C631DE3D67}"/>
              </a:ext>
            </a:extLst>
          </p:cNvPr>
          <p:cNvSpPr>
            <a:spLocks noGrp="1"/>
          </p:cNvSpPr>
          <p:nvPr>
            <p:ph type="ftr" sz="quarter" idx="11"/>
          </p:nvPr>
        </p:nvSpPr>
        <p:spPr/>
        <p:txBody>
          <a:bodyPr/>
          <a:lstStyle/>
          <a:p>
            <a:r>
              <a:rPr lang="en-US"/>
              <a:t>Data source: VAERS/Analysis: Dr. Jessica Rose</a:t>
            </a:r>
          </a:p>
        </p:txBody>
      </p:sp>
      <p:sp>
        <p:nvSpPr>
          <p:cNvPr id="4" name="Slide Number Placeholder 3">
            <a:extLst>
              <a:ext uri="{FF2B5EF4-FFF2-40B4-BE49-F238E27FC236}">
                <a16:creationId xmlns:a16="http://schemas.microsoft.com/office/drawing/2014/main" id="{F21E3896-7490-B948-A5D5-30BB85B33ABC}"/>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7103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5171-FFA7-1542-8EA1-222DA3A1E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75B04-7314-3844-A4FC-46DB0D3FC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75404-0928-B14E-8BC4-5813B04EB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E7274-C425-CE46-95C4-A81D9D8C97AD}"/>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FC1B1F43-6405-AF4A-B30E-4372D007F1C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4F9ED0EF-402A-C744-86F8-649768A4C2A0}"/>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12812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B08D-6CD4-2E42-8B70-2F357E96A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F96C1-BD5D-A84E-910B-E0C31FC99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6EE7B-09C2-B742-AFCF-4FBAA9B45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C3E31-CE00-C749-89F0-CCFD76CAE60D}"/>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A270F57F-8F96-2B43-A223-D1C073C2FF70}"/>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86A85E9F-AE8F-C249-B4F0-D067C9038EAE}"/>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40469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F397C-26BC-AE43-AF5C-ABCD23AA6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59C5BF-E813-054F-96B6-5822CE563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6E23C-1954-6142-865A-EC2CF1161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Update as of 12/24/21</a:t>
            </a:r>
          </a:p>
        </p:txBody>
      </p:sp>
      <p:sp>
        <p:nvSpPr>
          <p:cNvPr id="5" name="Footer Placeholder 4">
            <a:extLst>
              <a:ext uri="{FF2B5EF4-FFF2-40B4-BE49-F238E27FC236}">
                <a16:creationId xmlns:a16="http://schemas.microsoft.com/office/drawing/2014/main" id="{25AC8D11-6C68-E541-9D36-FDE5E554C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source: VAERS/Analysis: Dr. Jessica Rose</a:t>
            </a:r>
          </a:p>
        </p:txBody>
      </p:sp>
      <p:sp>
        <p:nvSpPr>
          <p:cNvPr id="6" name="Slide Number Placeholder 5">
            <a:extLst>
              <a:ext uri="{FF2B5EF4-FFF2-40B4-BE49-F238E27FC236}">
                <a16:creationId xmlns:a16="http://schemas.microsoft.com/office/drawing/2014/main" id="{8D36DCBC-9A60-3043-BAA7-8F573050A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395DD-DBF0-AE45-95D3-B427022F636D}" type="slidenum">
              <a:rPr lang="en-US" smtClean="0"/>
              <a:t>‹#›</a:t>
            </a:fld>
            <a:endParaRPr lang="en-US"/>
          </a:p>
        </p:txBody>
      </p:sp>
    </p:spTree>
    <p:extLst>
      <p:ext uri="{BB962C8B-B14F-4D97-AF65-F5344CB8AC3E}">
        <p14:creationId xmlns:p14="http://schemas.microsoft.com/office/powerpoint/2010/main" val="220104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3" Type="http://schemas.openxmlformats.org/officeDocument/2006/relationships/hyperlink" Target="https://en.wikipedia.org/wiki/Reproducibility" TargetMode="External"/><Relationship Id="rId2" Type="http://schemas.openxmlformats.org/officeDocument/2006/relationships/hyperlink" Target="https://en.wikipedia.org/wiki/Effect_size" TargetMode="External"/><Relationship Id="rId1" Type="http://schemas.openxmlformats.org/officeDocument/2006/relationships/slideLayout" Target="../slideLayouts/slideLayout1.xml"/><Relationship Id="rId6" Type="http://schemas.openxmlformats.org/officeDocument/2006/relationships/hyperlink" Target="https://en.wikipedia.org/wiki/Biological_plausibility" TargetMode="External"/><Relationship Id="rId5" Type="http://schemas.openxmlformats.org/officeDocument/2006/relationships/hyperlink" Target="https://en.wikipedia.org/wiki/Dose%E2%80%93response_relationship" TargetMode="External"/><Relationship Id="rId4" Type="http://schemas.openxmlformats.org/officeDocument/2006/relationships/hyperlink" Target="https://en.wikipedia.org/wiki/Bradford_Hill_criteria#cite_note-bh65-1"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Reproducibility" TargetMode="External"/><Relationship Id="rId2" Type="http://schemas.openxmlformats.org/officeDocument/2006/relationships/hyperlink" Target="https://en.wikipedia.org/wiki/Effect_size" TargetMode="External"/><Relationship Id="rId1" Type="http://schemas.openxmlformats.org/officeDocument/2006/relationships/slideLayout" Target="../slideLayouts/slideLayout1.xml"/><Relationship Id="rId5" Type="http://schemas.openxmlformats.org/officeDocument/2006/relationships/hyperlink" Target="https://en.wikipedia.org/wiki/Biological_plausibility" TargetMode="External"/><Relationship Id="rId4" Type="http://schemas.openxmlformats.org/officeDocument/2006/relationships/hyperlink" Target="https://en.wikipedia.org/wiki/Dose%E2%80%93response_relationshi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ipaknowledge.org/joshua-kuntz-research-fellowship.php"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2018-2788-DB45-B510-2FC9FE59733E}"/>
              </a:ext>
            </a:extLst>
          </p:cNvPr>
          <p:cNvSpPr>
            <a:spLocks noGrp="1"/>
          </p:cNvSpPr>
          <p:nvPr>
            <p:ph type="title"/>
          </p:nvPr>
        </p:nvSpPr>
        <p:spPr>
          <a:xfrm>
            <a:off x="2160829" y="2120030"/>
            <a:ext cx="7870342" cy="2617940"/>
          </a:xfrm>
          <a:solidFill>
            <a:srgbClr val="002060"/>
          </a:solidFill>
          <a:ln>
            <a:noFill/>
          </a:ln>
        </p:spPr>
        <p:txBody>
          <a:bodyPr>
            <a:noAutofit/>
          </a:bodyPr>
          <a:lstStyle/>
          <a:p>
            <a:pPr algn="ctr"/>
            <a:br>
              <a:rPr lang="en-US" sz="2800" dirty="0">
                <a:solidFill>
                  <a:schemeClr val="bg1"/>
                </a:solidFill>
                <a:highlight>
                  <a:srgbClr val="0000FF"/>
                </a:highlight>
              </a:rPr>
            </a:br>
            <a:r>
              <a:rPr lang="en-US" sz="2800" dirty="0">
                <a:solidFill>
                  <a:schemeClr val="bg1"/>
                </a:solidFill>
                <a:highlight>
                  <a:srgbClr val="0000FF"/>
                </a:highlight>
                <a:latin typeface="+mn-lt"/>
              </a:rPr>
              <a:t>Slides for video presentation for unreasonable failure by the Secretary of the Therapeutic Goods</a:t>
            </a:r>
            <a:br>
              <a:rPr lang="en-US" sz="2800" dirty="0">
                <a:solidFill>
                  <a:schemeClr val="bg1"/>
                </a:solidFill>
                <a:highlight>
                  <a:srgbClr val="0000FF"/>
                </a:highlight>
                <a:latin typeface="+mn-lt"/>
              </a:rPr>
            </a:br>
            <a:r>
              <a:rPr lang="en-US" sz="2800" dirty="0">
                <a:solidFill>
                  <a:schemeClr val="bg1"/>
                </a:solidFill>
                <a:highlight>
                  <a:srgbClr val="0000FF"/>
                </a:highlight>
                <a:latin typeface="+mn-lt"/>
              </a:rPr>
              <a:t>Administration to stop injection roll outs</a:t>
            </a:r>
            <a:br>
              <a:rPr lang="en-US" sz="2800" b="1" dirty="0">
                <a:solidFill>
                  <a:schemeClr val="bg1"/>
                </a:solidFill>
                <a:highlight>
                  <a:srgbClr val="0000FF"/>
                </a:highlight>
              </a:rPr>
            </a:br>
            <a:r>
              <a:rPr lang="en-US" sz="2800" dirty="0">
                <a:solidFill>
                  <a:schemeClr val="bg1"/>
                </a:solidFill>
              </a:rPr>
              <a:t>Dr. Jessica Rose</a:t>
            </a:r>
            <a:br>
              <a:rPr lang="en-US" sz="2400" dirty="0">
                <a:solidFill>
                  <a:srgbClr val="00B0F0"/>
                </a:solidFill>
              </a:rPr>
            </a:br>
            <a:r>
              <a:rPr lang="en-US" sz="2400" dirty="0">
                <a:solidFill>
                  <a:srgbClr val="00B0F0"/>
                </a:solidFill>
              </a:rPr>
              <a:t>December 2021</a:t>
            </a:r>
            <a:endParaRPr lang="en-US" sz="2800" dirty="0">
              <a:solidFill>
                <a:srgbClr val="00B0F0"/>
              </a:solidFill>
            </a:endParaRPr>
          </a:p>
        </p:txBody>
      </p:sp>
      <p:cxnSp>
        <p:nvCxnSpPr>
          <p:cNvPr id="6" name="Straight Connector 5">
            <a:extLst>
              <a:ext uri="{FF2B5EF4-FFF2-40B4-BE49-F238E27FC236}">
                <a16:creationId xmlns:a16="http://schemas.microsoft.com/office/drawing/2014/main" id="{1812EA01-1DD0-9D4A-AC18-E06D96F937A5}"/>
              </a:ext>
            </a:extLst>
          </p:cNvPr>
          <p:cNvCxnSpPr>
            <a:cxnSpLocks/>
          </p:cNvCxnSpPr>
          <p:nvPr/>
        </p:nvCxnSpPr>
        <p:spPr>
          <a:xfrm flipH="1" flipV="1">
            <a:off x="2" y="1"/>
            <a:ext cx="2160827" cy="2120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D1E7BF-20D8-694A-9AE2-9CE55AA1AEDA}"/>
              </a:ext>
            </a:extLst>
          </p:cNvPr>
          <p:cNvCxnSpPr>
            <a:cxnSpLocks/>
          </p:cNvCxnSpPr>
          <p:nvPr/>
        </p:nvCxnSpPr>
        <p:spPr>
          <a:xfrm flipV="1">
            <a:off x="10031171" y="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7D351E-68D0-EE4F-884F-1061344D1BE0}"/>
              </a:ext>
            </a:extLst>
          </p:cNvPr>
          <p:cNvCxnSpPr>
            <a:cxnSpLocks/>
          </p:cNvCxnSpPr>
          <p:nvPr/>
        </p:nvCxnSpPr>
        <p:spPr>
          <a:xfrm>
            <a:off x="10031171"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18783A-DB86-F44D-871D-826E00FAE288}"/>
              </a:ext>
            </a:extLst>
          </p:cNvPr>
          <p:cNvCxnSpPr>
            <a:cxnSpLocks/>
          </p:cNvCxnSpPr>
          <p:nvPr/>
        </p:nvCxnSpPr>
        <p:spPr>
          <a:xfrm flipH="1">
            <a:off x="0"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51BE835-FA1B-4344-A406-332D2FA9BB70}"/>
              </a:ext>
            </a:extLst>
          </p:cNvPr>
          <p:cNvSpPr>
            <a:spLocks noGrp="1"/>
          </p:cNvSpPr>
          <p:nvPr>
            <p:ph type="dt" sz="half" idx="10"/>
          </p:nvPr>
        </p:nvSpPr>
        <p:spPr/>
        <p:txBody>
          <a:bodyPr/>
          <a:lstStyle/>
          <a:p>
            <a:r>
              <a:rPr lang="en-US"/>
              <a:t>Update as of 12/24/21</a:t>
            </a:r>
          </a:p>
        </p:txBody>
      </p:sp>
      <p:sp>
        <p:nvSpPr>
          <p:cNvPr id="4" name="Footer Placeholder 3">
            <a:extLst>
              <a:ext uri="{FF2B5EF4-FFF2-40B4-BE49-F238E27FC236}">
                <a16:creationId xmlns:a16="http://schemas.microsoft.com/office/drawing/2014/main" id="{B8C7424B-C5B6-4F41-B86C-D3998A19B4EC}"/>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72099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51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47CB0-6AA9-5643-88C4-29391042F7C2}"/>
              </a:ext>
            </a:extLst>
          </p:cNvPr>
          <p:cNvPicPr>
            <a:picLocks noChangeAspect="1"/>
          </p:cNvPicPr>
          <p:nvPr/>
        </p:nvPicPr>
        <p:blipFill>
          <a:blip r:embed="rId2"/>
          <a:stretch>
            <a:fillRect/>
          </a:stretch>
        </p:blipFill>
        <p:spPr>
          <a:xfrm>
            <a:off x="556768" y="1178426"/>
            <a:ext cx="5920841" cy="3861067"/>
          </a:xfrm>
          <a:prstGeom prst="rect">
            <a:avLst/>
          </a:prstGeom>
        </p:spPr>
      </p:pic>
      <p:sp>
        <p:nvSpPr>
          <p:cNvPr id="12" name="TextBox 11">
            <a:extLst>
              <a:ext uri="{FF2B5EF4-FFF2-40B4-BE49-F238E27FC236}">
                <a16:creationId xmlns:a16="http://schemas.microsoft.com/office/drawing/2014/main" id="{D8F1FCD8-7AAF-2F4E-8433-098BD51D454B}"/>
              </a:ext>
            </a:extLst>
          </p:cNvPr>
          <p:cNvSpPr txBox="1"/>
          <p:nvPr/>
        </p:nvSpPr>
        <p:spPr>
          <a:xfrm>
            <a:off x="585216" y="231648"/>
            <a:ext cx="11021568" cy="646331"/>
          </a:xfrm>
          <a:prstGeom prst="rect">
            <a:avLst/>
          </a:prstGeom>
          <a:solidFill>
            <a:srgbClr val="002060"/>
          </a:solidFill>
        </p:spPr>
        <p:txBody>
          <a:bodyPr wrap="square" rtlCol="0">
            <a:spAutoFit/>
          </a:bodyPr>
          <a:lstStyle/>
          <a:p>
            <a:r>
              <a:rPr lang="en-US" sz="3600" dirty="0">
                <a:solidFill>
                  <a:schemeClr val="bg1"/>
                </a:solidFill>
              </a:rPr>
              <a:t>Total VAERS counts for the past decade </a:t>
            </a:r>
          </a:p>
        </p:txBody>
      </p:sp>
      <p:cxnSp>
        <p:nvCxnSpPr>
          <p:cNvPr id="15" name="Straight Connector 14">
            <a:extLst>
              <a:ext uri="{FF2B5EF4-FFF2-40B4-BE49-F238E27FC236}">
                <a16:creationId xmlns:a16="http://schemas.microsoft.com/office/drawing/2014/main" id="{7943D59F-A7B4-8E4B-93D1-76A8FC281E17}"/>
              </a:ext>
            </a:extLst>
          </p:cNvPr>
          <p:cNvCxnSpPr/>
          <p:nvPr/>
        </p:nvCxnSpPr>
        <p:spPr>
          <a:xfrm>
            <a:off x="1466088" y="3415699"/>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534030C-0B90-3149-A0B3-050DDCD69772}"/>
              </a:ext>
            </a:extLst>
          </p:cNvPr>
          <p:cNvSpPr txBox="1"/>
          <p:nvPr/>
        </p:nvSpPr>
        <p:spPr>
          <a:xfrm>
            <a:off x="2282390" y="2924293"/>
            <a:ext cx="2598019" cy="369332"/>
          </a:xfrm>
          <a:prstGeom prst="rect">
            <a:avLst/>
          </a:prstGeom>
          <a:noFill/>
        </p:spPr>
        <p:txBody>
          <a:bodyPr wrap="none" rtlCol="0">
            <a:spAutoFit/>
          </a:bodyPr>
          <a:lstStyle/>
          <a:p>
            <a:r>
              <a:rPr lang="en-US" dirty="0"/>
              <a:t>ALL VACCINES COMBINED</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96356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F1FCD8-7AAF-2F4E-8433-098BD51D454B}"/>
              </a:ext>
            </a:extLst>
          </p:cNvPr>
          <p:cNvSpPr txBox="1"/>
          <p:nvPr/>
        </p:nvSpPr>
        <p:spPr>
          <a:xfrm>
            <a:off x="585216" y="231648"/>
            <a:ext cx="11021568" cy="646331"/>
          </a:xfrm>
          <a:prstGeom prst="rect">
            <a:avLst/>
          </a:prstGeom>
          <a:solidFill>
            <a:srgbClr val="002060"/>
          </a:solidFill>
        </p:spPr>
        <p:txBody>
          <a:bodyPr wrap="square" rtlCol="0">
            <a:spAutoFit/>
          </a:bodyPr>
          <a:lstStyle/>
          <a:p>
            <a:r>
              <a:rPr lang="en-US" sz="3600" dirty="0">
                <a:solidFill>
                  <a:schemeClr val="bg1"/>
                </a:solidFill>
              </a:rPr>
              <a:t>Total VAERS counts for the past decade </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18" name="Group 17">
            <a:extLst>
              <a:ext uri="{FF2B5EF4-FFF2-40B4-BE49-F238E27FC236}">
                <a16:creationId xmlns:a16="http://schemas.microsoft.com/office/drawing/2014/main" id="{5A6E7757-5B46-F641-924F-5A067333DBEE}"/>
              </a:ext>
            </a:extLst>
          </p:cNvPr>
          <p:cNvGrpSpPr/>
          <p:nvPr/>
        </p:nvGrpSpPr>
        <p:grpSpPr>
          <a:xfrm>
            <a:off x="7228838" y="1536942"/>
            <a:ext cx="3599146" cy="3144033"/>
            <a:chOff x="6789000" y="1525662"/>
            <a:chExt cx="3599146" cy="3144033"/>
          </a:xfrm>
        </p:grpSpPr>
        <p:sp>
          <p:nvSpPr>
            <p:cNvPr id="19" name="Rectangle 18">
              <a:extLst>
                <a:ext uri="{FF2B5EF4-FFF2-40B4-BE49-F238E27FC236}">
                  <a16:creationId xmlns:a16="http://schemas.microsoft.com/office/drawing/2014/main" id="{C74BC55D-F7E7-3C46-9701-ABA037E00CE7}"/>
                </a:ext>
              </a:extLst>
            </p:cNvPr>
            <p:cNvSpPr/>
            <p:nvPr/>
          </p:nvSpPr>
          <p:spPr>
            <a:xfrm>
              <a:off x="6789000" y="4300363"/>
              <a:ext cx="3599146" cy="369332"/>
            </a:xfrm>
            <a:prstGeom prst="rect">
              <a:avLst/>
            </a:prstGeom>
          </p:spPr>
          <p:txBody>
            <a:bodyPr wrap="square">
              <a:spAutoFit/>
            </a:bodyPr>
            <a:lstStyle/>
            <a:p>
              <a:r>
                <a:rPr lang="en-US" b="1" dirty="0"/>
                <a:t>mean for the past decade = 39,218</a:t>
              </a:r>
            </a:p>
          </p:txBody>
        </p:sp>
        <p:sp>
          <p:nvSpPr>
            <p:cNvPr id="20" name="Rectangle 19">
              <a:extLst>
                <a:ext uri="{FF2B5EF4-FFF2-40B4-BE49-F238E27FC236}">
                  <a16:creationId xmlns:a16="http://schemas.microsoft.com/office/drawing/2014/main" id="{991B50B3-F776-2244-AC33-BA19EFEC41C9}"/>
                </a:ext>
              </a:extLst>
            </p:cNvPr>
            <p:cNvSpPr/>
            <p:nvPr/>
          </p:nvSpPr>
          <p:spPr>
            <a:xfrm>
              <a:off x="6789000" y="1525662"/>
              <a:ext cx="3599146" cy="1200329"/>
            </a:xfrm>
            <a:prstGeom prst="rect">
              <a:avLst/>
            </a:prstGeom>
          </p:spPr>
          <p:txBody>
            <a:bodyPr wrap="square">
              <a:spAutoFit/>
            </a:bodyPr>
            <a:lstStyle/>
            <a:p>
              <a:pPr algn="ctr"/>
              <a:r>
                <a:rPr lang="en-US" b="1" dirty="0"/>
                <a:t>This is a 1,700% increase. Since the excess in AEs are NOT due to excess in doses administered*, what explains this? </a:t>
              </a:r>
            </a:p>
          </p:txBody>
        </p:sp>
        <p:cxnSp>
          <p:nvCxnSpPr>
            <p:cNvPr id="21" name="Straight Arrow Connector 20">
              <a:extLst>
                <a:ext uri="{FF2B5EF4-FFF2-40B4-BE49-F238E27FC236}">
                  <a16:creationId xmlns:a16="http://schemas.microsoft.com/office/drawing/2014/main" id="{83D11B86-4A3B-1A4C-A0E4-817427F1AD64}"/>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57255705-A734-D448-8B30-136FFDA97439}"/>
              </a:ext>
            </a:extLst>
          </p:cNvPr>
          <p:cNvPicPr>
            <a:picLocks noChangeAspect="1"/>
          </p:cNvPicPr>
          <p:nvPr/>
        </p:nvPicPr>
        <p:blipFill>
          <a:blip r:embed="rId2"/>
          <a:stretch>
            <a:fillRect/>
          </a:stretch>
        </p:blipFill>
        <p:spPr>
          <a:xfrm>
            <a:off x="556768" y="1178426"/>
            <a:ext cx="5920841" cy="3861067"/>
          </a:xfrm>
          <a:prstGeom prst="rect">
            <a:avLst/>
          </a:prstGeom>
        </p:spPr>
      </p:pic>
      <p:cxnSp>
        <p:nvCxnSpPr>
          <p:cNvPr id="24" name="Straight Connector 23">
            <a:extLst>
              <a:ext uri="{FF2B5EF4-FFF2-40B4-BE49-F238E27FC236}">
                <a16:creationId xmlns:a16="http://schemas.microsoft.com/office/drawing/2014/main" id="{5794AAFA-7A5F-7142-BD39-FF2888B1391A}"/>
              </a:ext>
            </a:extLst>
          </p:cNvPr>
          <p:cNvCxnSpPr/>
          <p:nvPr/>
        </p:nvCxnSpPr>
        <p:spPr>
          <a:xfrm>
            <a:off x="1466088" y="3415699"/>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C78739-1E09-DF4A-9E22-A1D1CDD4E49E}"/>
              </a:ext>
            </a:extLst>
          </p:cNvPr>
          <p:cNvSpPr txBox="1"/>
          <p:nvPr/>
        </p:nvSpPr>
        <p:spPr>
          <a:xfrm>
            <a:off x="2282390" y="2924293"/>
            <a:ext cx="2598019" cy="369332"/>
          </a:xfrm>
          <a:prstGeom prst="rect">
            <a:avLst/>
          </a:prstGeom>
          <a:noFill/>
        </p:spPr>
        <p:txBody>
          <a:bodyPr wrap="none" rtlCol="0">
            <a:spAutoFit/>
          </a:bodyPr>
          <a:lstStyle/>
          <a:p>
            <a:r>
              <a:rPr lang="en-US" dirty="0"/>
              <a:t>ALL VACCINES COMBINED</a:t>
            </a:r>
          </a:p>
        </p:txBody>
      </p:sp>
    </p:spTree>
    <p:extLst>
      <p:ext uri="{BB962C8B-B14F-4D97-AF65-F5344CB8AC3E}">
        <p14:creationId xmlns:p14="http://schemas.microsoft.com/office/powerpoint/2010/main" val="4131792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F1FCD8-7AAF-2F4E-8433-098BD51D454B}"/>
              </a:ext>
            </a:extLst>
          </p:cNvPr>
          <p:cNvSpPr txBox="1"/>
          <p:nvPr/>
        </p:nvSpPr>
        <p:spPr>
          <a:xfrm>
            <a:off x="585216" y="231648"/>
            <a:ext cx="11021568" cy="646331"/>
          </a:xfrm>
          <a:prstGeom prst="rect">
            <a:avLst/>
          </a:prstGeom>
          <a:solidFill>
            <a:srgbClr val="002060"/>
          </a:solidFill>
        </p:spPr>
        <p:txBody>
          <a:bodyPr wrap="square" rtlCol="0">
            <a:spAutoFit/>
          </a:bodyPr>
          <a:lstStyle/>
          <a:p>
            <a:r>
              <a:rPr lang="en-US" sz="3600" dirty="0">
                <a:solidFill>
                  <a:schemeClr val="bg1"/>
                </a:solidFill>
              </a:rPr>
              <a:t>Total VAERS counts for the past decade </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4" name="Group 3">
            <a:extLst>
              <a:ext uri="{FF2B5EF4-FFF2-40B4-BE49-F238E27FC236}">
                <a16:creationId xmlns:a16="http://schemas.microsoft.com/office/drawing/2014/main" id="{2104CA1F-BC6E-6044-A2CC-E0B433E53AED}"/>
              </a:ext>
            </a:extLst>
          </p:cNvPr>
          <p:cNvGrpSpPr/>
          <p:nvPr/>
        </p:nvGrpSpPr>
        <p:grpSpPr>
          <a:xfrm>
            <a:off x="5812030" y="1178426"/>
            <a:ext cx="5920841" cy="3861067"/>
            <a:chOff x="5812030" y="1178426"/>
            <a:chExt cx="5920841" cy="3861067"/>
          </a:xfrm>
        </p:grpSpPr>
        <p:pic>
          <p:nvPicPr>
            <p:cNvPr id="2" name="Picture 1">
              <a:extLst>
                <a:ext uri="{FF2B5EF4-FFF2-40B4-BE49-F238E27FC236}">
                  <a16:creationId xmlns:a16="http://schemas.microsoft.com/office/drawing/2014/main" id="{50E088F0-6DBE-364B-8479-71181C02FCE4}"/>
                </a:ext>
              </a:extLst>
            </p:cNvPr>
            <p:cNvPicPr>
              <a:picLocks noChangeAspect="1"/>
            </p:cNvPicPr>
            <p:nvPr/>
          </p:nvPicPr>
          <p:blipFill>
            <a:blip r:embed="rId2"/>
            <a:stretch>
              <a:fillRect/>
            </a:stretch>
          </p:blipFill>
          <p:spPr>
            <a:xfrm>
              <a:off x="5812030" y="1178426"/>
              <a:ext cx="5920841" cy="3861067"/>
            </a:xfrm>
            <a:prstGeom prst="rect">
              <a:avLst/>
            </a:prstGeom>
          </p:spPr>
        </p:pic>
        <p:cxnSp>
          <p:nvCxnSpPr>
            <p:cNvPr id="14" name="Straight Connector 13">
              <a:extLst>
                <a:ext uri="{FF2B5EF4-FFF2-40B4-BE49-F238E27FC236}">
                  <a16:creationId xmlns:a16="http://schemas.microsoft.com/office/drawing/2014/main" id="{0D06F0CC-F6B4-3D44-A64D-18EDB2B4FC54}"/>
                </a:ext>
              </a:extLst>
            </p:cNvPr>
            <p:cNvCxnSpPr/>
            <p:nvPr/>
          </p:nvCxnSpPr>
          <p:spPr>
            <a:xfrm>
              <a:off x="6617401" y="3562772"/>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58FDFB-AB28-A543-A91C-8E2362F9F130}"/>
                </a:ext>
              </a:extLst>
            </p:cNvPr>
            <p:cNvSpPr txBox="1"/>
            <p:nvPr/>
          </p:nvSpPr>
          <p:spPr>
            <a:xfrm>
              <a:off x="7433703" y="3071366"/>
              <a:ext cx="2598019" cy="369332"/>
            </a:xfrm>
            <a:prstGeom prst="rect">
              <a:avLst/>
            </a:prstGeom>
            <a:noFill/>
          </p:spPr>
          <p:txBody>
            <a:bodyPr wrap="none" rtlCol="0">
              <a:spAutoFit/>
            </a:bodyPr>
            <a:lstStyle/>
            <a:p>
              <a:r>
                <a:rPr lang="en-US" dirty="0"/>
                <a:t>ALL VACCINES COMBINED</a:t>
              </a:r>
            </a:p>
          </p:txBody>
        </p:sp>
      </p:grpSp>
      <p:grpSp>
        <p:nvGrpSpPr>
          <p:cNvPr id="11" name="Group 10">
            <a:extLst>
              <a:ext uri="{FF2B5EF4-FFF2-40B4-BE49-F238E27FC236}">
                <a16:creationId xmlns:a16="http://schemas.microsoft.com/office/drawing/2014/main" id="{5554EFE4-68BE-BB4C-9B19-A67F68601070}"/>
              </a:ext>
            </a:extLst>
          </p:cNvPr>
          <p:cNvGrpSpPr/>
          <p:nvPr/>
        </p:nvGrpSpPr>
        <p:grpSpPr>
          <a:xfrm>
            <a:off x="1224148" y="1499349"/>
            <a:ext cx="3599146" cy="3144033"/>
            <a:chOff x="6789000" y="1525662"/>
            <a:chExt cx="3599146" cy="3144033"/>
          </a:xfrm>
        </p:grpSpPr>
        <p:sp>
          <p:nvSpPr>
            <p:cNvPr id="13" name="Rectangle 12">
              <a:extLst>
                <a:ext uri="{FF2B5EF4-FFF2-40B4-BE49-F238E27FC236}">
                  <a16:creationId xmlns:a16="http://schemas.microsoft.com/office/drawing/2014/main" id="{5061C24D-0040-0E43-890B-EF6DFB2DFE8E}"/>
                </a:ext>
              </a:extLst>
            </p:cNvPr>
            <p:cNvSpPr/>
            <p:nvPr/>
          </p:nvSpPr>
          <p:spPr>
            <a:xfrm>
              <a:off x="6789000" y="4300363"/>
              <a:ext cx="3599146" cy="369332"/>
            </a:xfrm>
            <a:prstGeom prst="rect">
              <a:avLst/>
            </a:prstGeom>
          </p:spPr>
          <p:txBody>
            <a:bodyPr wrap="square">
              <a:spAutoFit/>
            </a:bodyPr>
            <a:lstStyle/>
            <a:p>
              <a:r>
                <a:rPr lang="en-US" b="1" dirty="0"/>
                <a:t>mean for the past decade = 155</a:t>
              </a:r>
            </a:p>
          </p:txBody>
        </p:sp>
        <p:sp>
          <p:nvSpPr>
            <p:cNvPr id="18" name="Rectangle 17">
              <a:extLst>
                <a:ext uri="{FF2B5EF4-FFF2-40B4-BE49-F238E27FC236}">
                  <a16:creationId xmlns:a16="http://schemas.microsoft.com/office/drawing/2014/main" id="{BA97EDF9-2F20-3D41-BCAF-31CB71DBA478}"/>
                </a:ext>
              </a:extLst>
            </p:cNvPr>
            <p:cNvSpPr/>
            <p:nvPr/>
          </p:nvSpPr>
          <p:spPr>
            <a:xfrm>
              <a:off x="6789000" y="1525662"/>
              <a:ext cx="3599146" cy="1200329"/>
            </a:xfrm>
            <a:prstGeom prst="rect">
              <a:avLst/>
            </a:prstGeom>
          </p:spPr>
          <p:txBody>
            <a:bodyPr wrap="square">
              <a:spAutoFit/>
            </a:bodyPr>
            <a:lstStyle/>
            <a:p>
              <a:pPr algn="ctr"/>
              <a:r>
                <a:rPr lang="en-US" b="1" dirty="0"/>
                <a:t>This is a 6,900% increase. Since the excess in AEs are NOT due to excess in doses administered*, what explains this? </a:t>
              </a:r>
            </a:p>
          </p:txBody>
        </p:sp>
        <p:cxnSp>
          <p:nvCxnSpPr>
            <p:cNvPr id="19" name="Straight Arrow Connector 18">
              <a:extLst>
                <a:ext uri="{FF2B5EF4-FFF2-40B4-BE49-F238E27FC236}">
                  <a16:creationId xmlns:a16="http://schemas.microsoft.com/office/drawing/2014/main" id="{C0F308CA-C36B-5241-AABF-B051A7652CFB}"/>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4921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7960A-7A0F-A242-8977-C46DA000E63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400" b="1" dirty="0">
                <a:solidFill>
                  <a:srgbClr val="FFFFFF"/>
                </a:solidFill>
              </a:rPr>
              <a:t>Comparison of cumulative AE counts from VAERS database</a:t>
            </a:r>
          </a:p>
        </p:txBody>
      </p:sp>
      <p:cxnSp>
        <p:nvCxnSpPr>
          <p:cNvPr id="62" name="Straight Connector 6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DD2E076-685E-8440-BD52-DE03567D3574}"/>
              </a:ext>
            </a:extLst>
          </p:cNvPr>
          <p:cNvPicPr>
            <a:picLocks noChangeAspect="1"/>
          </p:cNvPicPr>
          <p:nvPr/>
        </p:nvPicPr>
        <p:blipFill>
          <a:blip r:embed="rId2"/>
          <a:stretch>
            <a:fillRect/>
          </a:stretch>
        </p:blipFill>
        <p:spPr>
          <a:xfrm>
            <a:off x="331567" y="2475147"/>
            <a:ext cx="5455917" cy="3900979"/>
          </a:xfrm>
          <a:prstGeom prst="rect">
            <a:avLst/>
          </a:prstGeom>
        </p:spPr>
      </p:pic>
      <p:cxnSp>
        <p:nvCxnSpPr>
          <p:cNvPr id="64" name="Straight Connector 6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8C3827D-1DC3-ED48-8C14-4D038A462705}"/>
              </a:ext>
            </a:extLst>
          </p:cNvPr>
          <p:cNvPicPr>
            <a:picLocks noChangeAspect="1"/>
          </p:cNvPicPr>
          <p:nvPr/>
        </p:nvPicPr>
        <p:blipFill>
          <a:blip r:embed="rId3"/>
          <a:stretch>
            <a:fillRect/>
          </a:stretch>
        </p:blipFill>
        <p:spPr>
          <a:xfrm>
            <a:off x="6445073" y="2556986"/>
            <a:ext cx="5455917" cy="3737301"/>
          </a:xfrm>
          <a:prstGeom prst="rect">
            <a:avLst/>
          </a:prstGeom>
        </p:spPr>
      </p:pic>
      <p:sp>
        <p:nvSpPr>
          <p:cNvPr id="15" name="Date Placeholder 14">
            <a:extLst>
              <a:ext uri="{FF2B5EF4-FFF2-40B4-BE49-F238E27FC236}">
                <a16:creationId xmlns:a16="http://schemas.microsoft.com/office/drawing/2014/main" id="{FD8A6CC2-F482-7B4D-84A1-580A933A4D98}"/>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r>
              <a:rPr lang="en-US">
                <a:solidFill>
                  <a:srgbClr val="898989"/>
                </a:solidFill>
              </a:rPr>
              <a:t>Update as of 12/24/21</a:t>
            </a:r>
          </a:p>
        </p:txBody>
      </p:sp>
      <p:sp>
        <p:nvSpPr>
          <p:cNvPr id="16" name="Footer Placeholder 15">
            <a:extLst>
              <a:ext uri="{FF2B5EF4-FFF2-40B4-BE49-F238E27FC236}">
                <a16:creationId xmlns:a16="http://schemas.microsoft.com/office/drawing/2014/main" id="{174AD862-5A0F-3A40-99FD-6735666481C7}"/>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dirty="0">
                <a:solidFill>
                  <a:srgbClr val="898989"/>
                </a:solidFill>
                <a:latin typeface="+mn-lt"/>
                <a:ea typeface="+mn-ea"/>
                <a:cs typeface="+mn-cs"/>
              </a:rPr>
              <a:t>Data source: VAERS;OWID/Analysis: Dr. Jessica Rose</a:t>
            </a:r>
          </a:p>
        </p:txBody>
      </p:sp>
      <p:sp>
        <p:nvSpPr>
          <p:cNvPr id="13" name="TextBox 12">
            <a:extLst>
              <a:ext uri="{FF2B5EF4-FFF2-40B4-BE49-F238E27FC236}">
                <a16:creationId xmlns:a16="http://schemas.microsoft.com/office/drawing/2014/main" id="{654C2147-B7C9-4D44-A01F-AEDC9117DAD6}"/>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a:lnSpc>
                <a:spcPct val="90000"/>
              </a:lnSpc>
              <a:spcAft>
                <a:spcPts val="600"/>
              </a:spcAft>
            </a:pPr>
            <a:endParaRPr lang="en-US" dirty="0"/>
          </a:p>
        </p:txBody>
      </p:sp>
    </p:spTree>
    <p:extLst>
      <p:ext uri="{BB962C8B-B14F-4D97-AF65-F5344CB8AC3E}">
        <p14:creationId xmlns:p14="http://schemas.microsoft.com/office/powerpoint/2010/main" val="41045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50">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77960A-7A0F-A242-8977-C46DA000E631}"/>
              </a:ext>
            </a:extLst>
          </p:cNvPr>
          <p:cNvSpPr>
            <a:spLocks noGrp="1"/>
          </p:cNvSpPr>
          <p:nvPr>
            <p:ph type="title"/>
          </p:nvPr>
        </p:nvSpPr>
        <p:spPr>
          <a:xfrm>
            <a:off x="1051560" y="586822"/>
            <a:ext cx="3657600" cy="1645920"/>
          </a:xfrm>
        </p:spPr>
        <p:txBody>
          <a:bodyPr vert="horz" lIns="91440" tIns="45720" rIns="91440" bIns="45720" rtlCol="0" anchor="ctr">
            <a:normAutofit/>
          </a:bodyPr>
          <a:lstStyle/>
          <a:p>
            <a:r>
              <a:rPr lang="en-US" sz="3000" b="1" dirty="0"/>
              <a:t>Comparison of cumulative AE counts from VAERS database</a:t>
            </a:r>
          </a:p>
        </p:txBody>
      </p:sp>
      <p:sp>
        <p:nvSpPr>
          <p:cNvPr id="53" name="Rectangle 52">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5" name="Rectangle 54">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54C2147-B7C9-4D44-A01F-AEDC9117DAD6}"/>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a:lnSpc>
                <a:spcPct val="90000"/>
              </a:lnSpc>
              <a:spcAft>
                <a:spcPts val="600"/>
              </a:spcAft>
            </a:pPr>
            <a:r>
              <a:rPr lang="en-US" dirty="0"/>
              <a:t>Rates of AE reports match rates of injection roll outs</a:t>
            </a:r>
          </a:p>
        </p:txBody>
      </p:sp>
      <p:pic>
        <p:nvPicPr>
          <p:cNvPr id="4" name="Picture 3">
            <a:extLst>
              <a:ext uri="{FF2B5EF4-FFF2-40B4-BE49-F238E27FC236}">
                <a16:creationId xmlns:a16="http://schemas.microsoft.com/office/drawing/2014/main" id="{1DD2E076-685E-8440-BD52-DE03567D3574}"/>
              </a:ext>
            </a:extLst>
          </p:cNvPr>
          <p:cNvPicPr>
            <a:picLocks noChangeAspect="1"/>
          </p:cNvPicPr>
          <p:nvPr/>
        </p:nvPicPr>
        <p:blipFill>
          <a:blip r:embed="rId2"/>
          <a:stretch>
            <a:fillRect/>
          </a:stretch>
        </p:blipFill>
        <p:spPr>
          <a:xfrm>
            <a:off x="554416" y="2634736"/>
            <a:ext cx="5085934" cy="3636442"/>
          </a:xfrm>
          <a:prstGeom prst="rect">
            <a:avLst/>
          </a:prstGeom>
        </p:spPr>
      </p:pic>
      <p:pic>
        <p:nvPicPr>
          <p:cNvPr id="11" name="Picture 10">
            <a:extLst>
              <a:ext uri="{FF2B5EF4-FFF2-40B4-BE49-F238E27FC236}">
                <a16:creationId xmlns:a16="http://schemas.microsoft.com/office/drawing/2014/main" id="{88C3827D-1DC3-ED48-8C14-4D038A462705}"/>
              </a:ext>
            </a:extLst>
          </p:cNvPr>
          <p:cNvPicPr>
            <a:picLocks noChangeAspect="1"/>
          </p:cNvPicPr>
          <p:nvPr/>
        </p:nvPicPr>
        <p:blipFill>
          <a:blip r:embed="rId3"/>
          <a:stretch>
            <a:fillRect/>
          </a:stretch>
        </p:blipFill>
        <p:spPr>
          <a:xfrm>
            <a:off x="6417355" y="2729397"/>
            <a:ext cx="5085934" cy="3483864"/>
          </a:xfrm>
          <a:prstGeom prst="rect">
            <a:avLst/>
          </a:prstGeom>
        </p:spPr>
      </p:pic>
      <p:sp>
        <p:nvSpPr>
          <p:cNvPr id="15" name="Date Placeholder 14">
            <a:extLst>
              <a:ext uri="{FF2B5EF4-FFF2-40B4-BE49-F238E27FC236}">
                <a16:creationId xmlns:a16="http://schemas.microsoft.com/office/drawing/2014/main" id="{FD8A6CC2-F482-7B4D-84A1-580A933A4D98}"/>
              </a:ext>
            </a:extLst>
          </p:cNvPr>
          <p:cNvSpPr>
            <a:spLocks noGrp="1"/>
          </p:cNvSpPr>
          <p:nvPr>
            <p:ph type="dt" sz="half" idx="10"/>
          </p:nvPr>
        </p:nvSpPr>
        <p:spPr>
          <a:xfrm>
            <a:off x="1051560" y="6356350"/>
            <a:ext cx="2529840" cy="365125"/>
          </a:xfrm>
        </p:spPr>
        <p:txBody>
          <a:bodyPr vert="horz" lIns="91440" tIns="45720" rIns="91440" bIns="45720" rtlCol="0" anchor="ctr">
            <a:normAutofit/>
          </a:bodyPr>
          <a:lstStyle/>
          <a:p>
            <a:pPr>
              <a:spcAft>
                <a:spcPts val="600"/>
              </a:spcAft>
            </a:pPr>
            <a:r>
              <a:rPr lang="en-US">
                <a:solidFill>
                  <a:schemeClr val="tx1">
                    <a:lumMod val="50000"/>
                    <a:lumOff val="50000"/>
                  </a:schemeClr>
                </a:solidFill>
              </a:rPr>
              <a:t>Update as of 12/24/21</a:t>
            </a:r>
          </a:p>
        </p:txBody>
      </p:sp>
      <p:sp>
        <p:nvSpPr>
          <p:cNvPr id="16" name="Footer Placeholder 15">
            <a:extLst>
              <a:ext uri="{FF2B5EF4-FFF2-40B4-BE49-F238E27FC236}">
                <a16:creationId xmlns:a16="http://schemas.microsoft.com/office/drawing/2014/main" id="{174AD862-5A0F-3A40-99FD-6735666481C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Data source: VAERS;OWID/Analysis: Dr. Jessica Rose</a:t>
            </a:r>
          </a:p>
        </p:txBody>
      </p:sp>
      <p:pic>
        <p:nvPicPr>
          <p:cNvPr id="5" name="Picture 4">
            <a:extLst>
              <a:ext uri="{FF2B5EF4-FFF2-40B4-BE49-F238E27FC236}">
                <a16:creationId xmlns:a16="http://schemas.microsoft.com/office/drawing/2014/main" id="{7950D980-3B81-0147-BB90-4F16312AE5F4}"/>
              </a:ext>
            </a:extLst>
          </p:cNvPr>
          <p:cNvPicPr>
            <a:picLocks noChangeAspect="1"/>
          </p:cNvPicPr>
          <p:nvPr/>
        </p:nvPicPr>
        <p:blipFill>
          <a:blip r:embed="rId4"/>
          <a:stretch>
            <a:fillRect/>
          </a:stretch>
        </p:blipFill>
        <p:spPr>
          <a:xfrm>
            <a:off x="8877173" y="3812025"/>
            <a:ext cx="2626116" cy="1815737"/>
          </a:xfrm>
          <a:prstGeom prst="rect">
            <a:avLst/>
          </a:prstGeom>
        </p:spPr>
      </p:pic>
      <p:cxnSp>
        <p:nvCxnSpPr>
          <p:cNvPr id="7" name="Straight Connector 6">
            <a:extLst>
              <a:ext uri="{FF2B5EF4-FFF2-40B4-BE49-F238E27FC236}">
                <a16:creationId xmlns:a16="http://schemas.microsoft.com/office/drawing/2014/main" id="{637D2F5C-3396-084E-96C4-2A9655ECA4EF}"/>
              </a:ext>
            </a:extLst>
          </p:cNvPr>
          <p:cNvCxnSpPr>
            <a:cxnSpLocks/>
          </p:cNvCxnSpPr>
          <p:nvPr/>
        </p:nvCxnSpPr>
        <p:spPr>
          <a:xfrm flipV="1">
            <a:off x="2398295" y="5446295"/>
            <a:ext cx="0" cy="34490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08420A-8782-5249-8F18-A9F32E4F552A}"/>
              </a:ext>
            </a:extLst>
          </p:cNvPr>
          <p:cNvCxnSpPr>
            <a:cxnSpLocks/>
          </p:cNvCxnSpPr>
          <p:nvPr/>
        </p:nvCxnSpPr>
        <p:spPr>
          <a:xfrm flipV="1">
            <a:off x="3232484" y="4283242"/>
            <a:ext cx="0" cy="15079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7AB485-589B-1D44-9C46-ADA0131AC68D}"/>
              </a:ext>
            </a:extLst>
          </p:cNvPr>
          <p:cNvCxnSpPr>
            <a:cxnSpLocks/>
          </p:cNvCxnSpPr>
          <p:nvPr/>
        </p:nvCxnSpPr>
        <p:spPr>
          <a:xfrm flipV="1">
            <a:off x="3890210" y="3994484"/>
            <a:ext cx="0" cy="17907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517242-C430-2A48-9129-CD25A587D7F1}"/>
              </a:ext>
            </a:extLst>
          </p:cNvPr>
          <p:cNvCxnSpPr>
            <a:cxnSpLocks/>
          </p:cNvCxnSpPr>
          <p:nvPr/>
        </p:nvCxnSpPr>
        <p:spPr>
          <a:xfrm flipV="1">
            <a:off x="4235115" y="3649579"/>
            <a:ext cx="0" cy="213562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12F337-1839-4B45-82A8-55F0E115914B}"/>
              </a:ext>
            </a:extLst>
          </p:cNvPr>
          <p:cNvCxnSpPr>
            <a:cxnSpLocks/>
          </p:cNvCxnSpPr>
          <p:nvPr/>
        </p:nvCxnSpPr>
        <p:spPr>
          <a:xfrm flipV="1">
            <a:off x="7550236" y="3529265"/>
            <a:ext cx="1219038" cy="21280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FA1381-825F-464D-B6FB-2D32AF252BA2}"/>
              </a:ext>
            </a:extLst>
          </p:cNvPr>
          <p:cNvCxnSpPr>
            <a:cxnSpLocks/>
          </p:cNvCxnSpPr>
          <p:nvPr/>
        </p:nvCxnSpPr>
        <p:spPr>
          <a:xfrm flipV="1">
            <a:off x="2453822" y="41534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85B2BD-FE05-6340-B6FE-F039EC3B615A}"/>
              </a:ext>
            </a:extLst>
          </p:cNvPr>
          <p:cNvCxnSpPr>
            <a:cxnSpLocks/>
          </p:cNvCxnSpPr>
          <p:nvPr/>
        </p:nvCxnSpPr>
        <p:spPr>
          <a:xfrm flipV="1">
            <a:off x="3701260" y="31125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7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C207D10-D28A-4E84-940A-15770F8C8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6E16DA6-4D1B-7A42-8C98-4787E0C05E6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100" b="1">
                <a:solidFill>
                  <a:schemeClr val="bg1"/>
                </a:solidFill>
              </a:rPr>
              <a:t>Comparison of cumulative AE counts from VAERS database normalized to FV population (2 doses)</a:t>
            </a:r>
          </a:p>
        </p:txBody>
      </p:sp>
      <p:pic>
        <p:nvPicPr>
          <p:cNvPr id="5" name="Picture 4">
            <a:extLst>
              <a:ext uri="{FF2B5EF4-FFF2-40B4-BE49-F238E27FC236}">
                <a16:creationId xmlns:a16="http://schemas.microsoft.com/office/drawing/2014/main" id="{900831E1-5853-DE42-8286-01C4192929CC}"/>
              </a:ext>
            </a:extLst>
          </p:cNvPr>
          <p:cNvPicPr>
            <a:picLocks noChangeAspect="1"/>
          </p:cNvPicPr>
          <p:nvPr/>
        </p:nvPicPr>
        <p:blipFill rotWithShape="1">
          <a:blip r:embed="rId2"/>
          <a:srcRect t="1" r="-2648" b="1"/>
          <a:stretch/>
        </p:blipFill>
        <p:spPr>
          <a:xfrm>
            <a:off x="841248" y="2516777"/>
            <a:ext cx="5254752" cy="3660185"/>
          </a:xfrm>
          <a:prstGeom prst="rect">
            <a:avLst/>
          </a:prstGeom>
        </p:spPr>
      </p:pic>
      <p:sp>
        <p:nvSpPr>
          <p:cNvPr id="12" name="TextBox 11">
            <a:extLst>
              <a:ext uri="{FF2B5EF4-FFF2-40B4-BE49-F238E27FC236}">
                <a16:creationId xmlns:a16="http://schemas.microsoft.com/office/drawing/2014/main" id="{CA37658A-377D-1C4C-839D-89F07801C3FC}"/>
              </a:ext>
            </a:extLst>
          </p:cNvPr>
          <p:cNvSpPr txBox="1"/>
          <p:nvPr/>
        </p:nvSpPr>
        <p:spPr>
          <a:xfrm>
            <a:off x="6338316" y="2516777"/>
            <a:ext cx="5015484" cy="3660185"/>
          </a:xfrm>
          <a:prstGeom prst="rect">
            <a:avLst/>
          </a:prstGeom>
        </p:spPr>
        <p:txBody>
          <a:bodyPr vert="horz" lIns="91440" tIns="45720" rIns="91440" bIns="45720" rtlCol="0" anchor="ctr">
            <a:normAutofit/>
          </a:bodyPr>
          <a:lstStyle/>
          <a:p>
            <a:pPr>
              <a:lnSpc>
                <a:spcPct val="90000"/>
              </a:lnSpc>
              <a:spcAft>
                <a:spcPts val="600"/>
              </a:spcAft>
            </a:pPr>
            <a:r>
              <a:rPr lang="en-US" sz="2200" dirty="0"/>
              <a:t>But, the rates of AEs are also increasing – the proportionality constant is ~1/1000…</a:t>
            </a:r>
          </a:p>
          <a:p>
            <a:pPr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b="1" dirty="0"/>
              <a:t>That’s ~1/400 individuals reporting an AE in context of COVID-19 products.</a:t>
            </a:r>
          </a:p>
          <a:p>
            <a:pPr indent="-228600">
              <a:lnSpc>
                <a:spcPct val="90000"/>
              </a:lnSpc>
              <a:spcAft>
                <a:spcPts val="600"/>
              </a:spcAft>
              <a:buFont typeface="Arial" panose="020B0604020202020204" pitchFamily="34" charset="0"/>
              <a:buChar char="•"/>
            </a:pPr>
            <a:endParaRPr lang="en-US" sz="2200" dirty="0"/>
          </a:p>
        </p:txBody>
      </p:sp>
      <p:sp>
        <p:nvSpPr>
          <p:cNvPr id="2" name="Date Placeholder 1">
            <a:extLst>
              <a:ext uri="{FF2B5EF4-FFF2-40B4-BE49-F238E27FC236}">
                <a16:creationId xmlns:a16="http://schemas.microsoft.com/office/drawing/2014/main" id="{633B2598-269A-614C-87E1-AE798D07165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3" name="Footer Placeholder 2">
            <a:extLst>
              <a:ext uri="{FF2B5EF4-FFF2-40B4-BE49-F238E27FC236}">
                <a16:creationId xmlns:a16="http://schemas.microsoft.com/office/drawing/2014/main" id="{60F5BFB2-BD02-7841-A857-6E0235A5A5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191875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C207D10-D28A-4E84-940A-15770F8C8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6E16DA6-4D1B-7A42-8C98-4787E0C05E6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sz="4100" b="1" dirty="0">
                <a:solidFill>
                  <a:schemeClr val="bg1"/>
                </a:solidFill>
              </a:rPr>
              <a:t>Comparison of cumulative AE counts from VAERS database normalized to FV population (2 doses)</a:t>
            </a:r>
          </a:p>
        </p:txBody>
      </p:sp>
      <p:pic>
        <p:nvPicPr>
          <p:cNvPr id="6" name="Picture 5">
            <a:extLst>
              <a:ext uri="{FF2B5EF4-FFF2-40B4-BE49-F238E27FC236}">
                <a16:creationId xmlns:a16="http://schemas.microsoft.com/office/drawing/2014/main" id="{C4187F59-16A7-C144-80B1-9A88564799CB}"/>
              </a:ext>
            </a:extLst>
          </p:cNvPr>
          <p:cNvPicPr>
            <a:picLocks noChangeAspect="1"/>
          </p:cNvPicPr>
          <p:nvPr/>
        </p:nvPicPr>
        <p:blipFill rotWithShape="1">
          <a:blip r:embed="rId2"/>
          <a:srcRect r="2026" b="1"/>
          <a:stretch/>
        </p:blipFill>
        <p:spPr>
          <a:xfrm>
            <a:off x="841248" y="2516777"/>
            <a:ext cx="5015484" cy="3660185"/>
          </a:xfrm>
          <a:prstGeom prst="rect">
            <a:avLst/>
          </a:prstGeom>
        </p:spPr>
      </p:pic>
      <p:sp>
        <p:nvSpPr>
          <p:cNvPr id="12" name="TextBox 11">
            <a:extLst>
              <a:ext uri="{FF2B5EF4-FFF2-40B4-BE49-F238E27FC236}">
                <a16:creationId xmlns:a16="http://schemas.microsoft.com/office/drawing/2014/main" id="{CA37658A-377D-1C4C-839D-89F07801C3FC}"/>
              </a:ext>
            </a:extLst>
          </p:cNvPr>
          <p:cNvSpPr txBox="1"/>
          <p:nvPr/>
        </p:nvSpPr>
        <p:spPr>
          <a:xfrm>
            <a:off x="6338316" y="2516777"/>
            <a:ext cx="5015484" cy="3660185"/>
          </a:xfrm>
          <a:prstGeom prst="rect">
            <a:avLst/>
          </a:prstGeom>
        </p:spPr>
        <p:txBody>
          <a:bodyPr vert="horz" lIns="91440" tIns="45720" rIns="91440" bIns="45720" rtlCol="0" anchor="ctr">
            <a:normAutofit/>
          </a:bodyPr>
          <a:lstStyle/>
          <a:p>
            <a:pPr>
              <a:lnSpc>
                <a:spcPct val="90000"/>
              </a:lnSpc>
              <a:spcAft>
                <a:spcPts val="600"/>
              </a:spcAft>
            </a:pPr>
            <a:r>
              <a:rPr lang="en-US" sz="2200" dirty="0"/>
              <a:t>There are ~600 SAEs occurring per million fully-injected people – that is a lot of SAEs...</a:t>
            </a:r>
          </a:p>
          <a:p>
            <a:pPr>
              <a:lnSpc>
                <a:spcPct val="90000"/>
              </a:lnSpc>
              <a:spcAft>
                <a:spcPts val="600"/>
              </a:spcAft>
            </a:pPr>
            <a:endParaRPr lang="en-US" sz="2200" dirty="0"/>
          </a:p>
          <a:p>
            <a:pPr>
              <a:lnSpc>
                <a:spcPct val="90000"/>
              </a:lnSpc>
              <a:spcAft>
                <a:spcPts val="600"/>
              </a:spcAft>
            </a:pPr>
            <a:r>
              <a:rPr lang="en-US" sz="2200" b="1" dirty="0"/>
              <a:t>That’s ~1/1,666 individuals reporting an </a:t>
            </a:r>
            <a:r>
              <a:rPr lang="en-US" sz="3200" b="1" dirty="0"/>
              <a:t>SAE</a:t>
            </a:r>
            <a:r>
              <a:rPr lang="en-US" sz="2200" b="1" dirty="0"/>
              <a:t> in context of COVID-19 products.</a:t>
            </a:r>
          </a:p>
        </p:txBody>
      </p:sp>
      <p:sp>
        <p:nvSpPr>
          <p:cNvPr id="2" name="Date Placeholder 1">
            <a:extLst>
              <a:ext uri="{FF2B5EF4-FFF2-40B4-BE49-F238E27FC236}">
                <a16:creationId xmlns:a16="http://schemas.microsoft.com/office/drawing/2014/main" id="{633B2598-269A-614C-87E1-AE798D07165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3" name="Footer Placeholder 2">
            <a:extLst>
              <a:ext uri="{FF2B5EF4-FFF2-40B4-BE49-F238E27FC236}">
                <a16:creationId xmlns:a16="http://schemas.microsoft.com/office/drawing/2014/main" id="{60F5BFB2-BD02-7841-A857-6E0235A5A5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226078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0F8D8-FF75-4041-9481-E2C065240CBA}"/>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dirty="0">
                <a:solidFill>
                  <a:schemeClr val="bg1"/>
                </a:solidFill>
              </a:rPr>
              <a:t>Cardiovascular, Neurological and Immunological AE reports are exploding</a:t>
            </a:r>
            <a:endParaRPr lang="en-US" dirty="0">
              <a:solidFill>
                <a:schemeClr val="bg1"/>
              </a:solidFill>
            </a:endParaRPr>
          </a:p>
        </p:txBody>
      </p:sp>
      <p:pic>
        <p:nvPicPr>
          <p:cNvPr id="8" name="Picture 7">
            <a:extLst>
              <a:ext uri="{FF2B5EF4-FFF2-40B4-BE49-F238E27FC236}">
                <a16:creationId xmlns:a16="http://schemas.microsoft.com/office/drawing/2014/main" id="{02060DE5-CE3E-924B-851F-C973ECDC4BD1}"/>
              </a:ext>
            </a:extLst>
          </p:cNvPr>
          <p:cNvPicPr>
            <a:picLocks noChangeAspect="1"/>
          </p:cNvPicPr>
          <p:nvPr/>
        </p:nvPicPr>
        <p:blipFill rotWithShape="1">
          <a:blip r:embed="rId3"/>
          <a:srcRect r="3" b="4954"/>
          <a:stretch/>
        </p:blipFill>
        <p:spPr>
          <a:xfrm>
            <a:off x="841248" y="2516777"/>
            <a:ext cx="6236208" cy="3660185"/>
          </a:xfrm>
          <a:prstGeom prst="rect">
            <a:avLst/>
          </a:prstGeom>
        </p:spPr>
      </p:pic>
      <p:sp>
        <p:nvSpPr>
          <p:cNvPr id="9" name="TextBox 8">
            <a:extLst>
              <a:ext uri="{FF2B5EF4-FFF2-40B4-BE49-F238E27FC236}">
                <a16:creationId xmlns:a16="http://schemas.microsoft.com/office/drawing/2014/main" id="{BEE6FF1E-0E75-4849-9C62-D11B41C256CA}"/>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a:lnSpc>
                <a:spcPct val="90000"/>
              </a:lnSpc>
              <a:spcAft>
                <a:spcPts val="600"/>
              </a:spcAft>
            </a:pPr>
            <a:r>
              <a:rPr lang="en-US" sz="2200" dirty="0"/>
              <a:t>The rates of AEs are also increasing for Cardiovascular, Neurological and Immunological Categories</a:t>
            </a:r>
          </a:p>
        </p:txBody>
      </p:sp>
      <p:sp>
        <p:nvSpPr>
          <p:cNvPr id="4" name="Date Placeholder 3">
            <a:extLst>
              <a:ext uri="{FF2B5EF4-FFF2-40B4-BE49-F238E27FC236}">
                <a16:creationId xmlns:a16="http://schemas.microsoft.com/office/drawing/2014/main" id="{C76B91B6-BEFE-BF48-BA99-4717ED8CCDB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5" name="Footer Placeholder 4">
            <a:extLst>
              <a:ext uri="{FF2B5EF4-FFF2-40B4-BE49-F238E27FC236}">
                <a16:creationId xmlns:a16="http://schemas.microsoft.com/office/drawing/2014/main" id="{94E5696D-A946-2147-A3E6-35B16EAE5C1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269088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76A88-27FF-154B-AF72-ABC95B3D9112}"/>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1" dirty="0">
                <a:solidFill>
                  <a:schemeClr val="bg1"/>
                </a:solidFill>
              </a:rPr>
              <a:t>Normalized to Fully Injected</a:t>
            </a:r>
          </a:p>
        </p:txBody>
      </p:sp>
      <p:pic>
        <p:nvPicPr>
          <p:cNvPr id="6" name="Picture 5">
            <a:extLst>
              <a:ext uri="{FF2B5EF4-FFF2-40B4-BE49-F238E27FC236}">
                <a16:creationId xmlns:a16="http://schemas.microsoft.com/office/drawing/2014/main" id="{D5912DAD-6CC4-2D4D-91CF-BDE3A1F67690}"/>
              </a:ext>
            </a:extLst>
          </p:cNvPr>
          <p:cNvPicPr>
            <a:picLocks noChangeAspect="1"/>
          </p:cNvPicPr>
          <p:nvPr/>
        </p:nvPicPr>
        <p:blipFill rotWithShape="1">
          <a:blip r:embed="rId2"/>
          <a:srcRect r="3" b="4954"/>
          <a:stretch/>
        </p:blipFill>
        <p:spPr>
          <a:xfrm>
            <a:off x="841248" y="2516777"/>
            <a:ext cx="6236208" cy="3660185"/>
          </a:xfrm>
          <a:prstGeom prst="rect">
            <a:avLst/>
          </a:prstGeom>
        </p:spPr>
      </p:pic>
      <p:sp>
        <p:nvSpPr>
          <p:cNvPr id="7" name="TextBox 6">
            <a:extLst>
              <a:ext uri="{FF2B5EF4-FFF2-40B4-BE49-F238E27FC236}">
                <a16:creationId xmlns:a16="http://schemas.microsoft.com/office/drawing/2014/main" id="{051A8456-4188-C347-B055-A6599A454DDB}"/>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a:lnSpc>
                <a:spcPct val="90000"/>
              </a:lnSpc>
              <a:spcAft>
                <a:spcPts val="600"/>
              </a:spcAft>
            </a:pPr>
            <a:r>
              <a:rPr lang="en-US" sz="2200" dirty="0"/>
              <a:t>There are ~1700 Immunological AEs occurring per million fully-injected people – that is a lot of CV AEs...</a:t>
            </a:r>
          </a:p>
          <a:p>
            <a:pPr indent="-228600">
              <a:lnSpc>
                <a:spcPct val="90000"/>
              </a:lnSpc>
              <a:spcAft>
                <a:spcPts val="600"/>
              </a:spcAft>
              <a:buFont typeface="Arial" panose="020B0604020202020204" pitchFamily="34" charset="0"/>
              <a:buChar char="•"/>
            </a:pPr>
            <a:endParaRPr lang="en-US" sz="2200" dirty="0"/>
          </a:p>
          <a:p>
            <a:pPr>
              <a:lnSpc>
                <a:spcPct val="90000"/>
              </a:lnSpc>
              <a:spcAft>
                <a:spcPts val="600"/>
              </a:spcAft>
            </a:pPr>
            <a:r>
              <a:rPr lang="en-US" sz="2200" b="1" dirty="0"/>
              <a:t>1/582 individuals report an immunological AE in context of COVID-19 products</a:t>
            </a:r>
          </a:p>
        </p:txBody>
      </p:sp>
      <p:sp>
        <p:nvSpPr>
          <p:cNvPr id="4" name="Date Placeholder 3">
            <a:extLst>
              <a:ext uri="{FF2B5EF4-FFF2-40B4-BE49-F238E27FC236}">
                <a16:creationId xmlns:a16="http://schemas.microsoft.com/office/drawing/2014/main" id="{7C608B16-5A05-454E-9CF5-5959C4FA5B5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5" name="Footer Placeholder 4">
            <a:extLst>
              <a:ext uri="{FF2B5EF4-FFF2-40B4-BE49-F238E27FC236}">
                <a16:creationId xmlns:a16="http://schemas.microsoft.com/office/drawing/2014/main" id="{CFE563C8-4AF8-1C40-83C2-CFBB68E9E01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15596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A0C479-4206-154C-B0F9-CB280123634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mn-lt"/>
              </a:rPr>
              <a:t>Background</a:t>
            </a:r>
          </a:p>
        </p:txBody>
      </p:sp>
      <p:cxnSp>
        <p:nvCxnSpPr>
          <p:cNvPr id="14" name="Straight Connector 1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82D9685-4D77-8348-8C79-3487EBE817DE}"/>
              </a:ext>
            </a:extLst>
          </p:cNvPr>
          <p:cNvSpPr>
            <a:spLocks noGrp="1"/>
          </p:cNvSpPr>
          <p:nvPr>
            <p:ph type="dt" sz="half" idx="10"/>
          </p:nvPr>
        </p:nvSpPr>
        <p:spPr>
          <a:xfrm>
            <a:off x="838199" y="6356350"/>
            <a:ext cx="3474031" cy="365125"/>
          </a:xfrm>
        </p:spPr>
        <p:txBody>
          <a:bodyPr>
            <a:normAutofit/>
          </a:bodyPr>
          <a:lstStyle/>
          <a:p>
            <a:pPr algn="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A2954B68-A1D1-2C47-B162-1E8204543E6D}"/>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Data source: VAERS/Analysis: Dr. Jessica Rose</a:t>
            </a:r>
          </a:p>
        </p:txBody>
      </p:sp>
      <p:graphicFrame>
        <p:nvGraphicFramePr>
          <p:cNvPr id="7" name="Content Placeholder 2">
            <a:extLst>
              <a:ext uri="{FF2B5EF4-FFF2-40B4-BE49-F238E27FC236}">
                <a16:creationId xmlns:a16="http://schemas.microsoft.com/office/drawing/2014/main" id="{61DB5119-7D7D-40E9-820A-208A260B8CFB}"/>
              </a:ext>
            </a:extLst>
          </p:cNvPr>
          <p:cNvGraphicFramePr>
            <a:graphicFrameLocks noGrp="1"/>
          </p:cNvGraphicFramePr>
          <p:nvPr>
            <p:ph idx="1"/>
            <p:extLst>
              <p:ext uri="{D42A27DB-BD31-4B8C-83A1-F6EECF244321}">
                <p14:modId xmlns:p14="http://schemas.microsoft.com/office/powerpoint/2010/main" val="364281969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07199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34" name="Freeform: Shape 33">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36" name="Freeform: Shape 35">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Freeform: Shape 37">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Rectangle 39">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11B374-EA7D-C74D-A191-85434725F004}"/>
              </a:ext>
            </a:extLst>
          </p:cNvPr>
          <p:cNvSpPr>
            <a:spLocks noGrp="1"/>
          </p:cNvSpPr>
          <p:nvPr>
            <p:ph type="title"/>
          </p:nvPr>
        </p:nvSpPr>
        <p:spPr>
          <a:xfrm>
            <a:off x="2886765" y="1495956"/>
            <a:ext cx="6418471" cy="2692050"/>
          </a:xfrm>
        </p:spPr>
        <p:txBody>
          <a:bodyPr vert="horz" lIns="91440" tIns="45720" rIns="91440" bIns="45720" rtlCol="0" anchor="b">
            <a:normAutofit/>
          </a:bodyPr>
          <a:lstStyle/>
          <a:p>
            <a:pPr algn="ctr"/>
            <a:r>
              <a:rPr lang="en-US" sz="5000" kern="1200">
                <a:solidFill>
                  <a:schemeClr val="bg1"/>
                </a:solidFill>
                <a:latin typeface="+mj-lt"/>
                <a:ea typeface="+mj-ea"/>
                <a:cs typeface="+mj-cs"/>
              </a:rPr>
              <a:t>What are other adverse event reporting systems showing?</a:t>
            </a:r>
          </a:p>
        </p:txBody>
      </p:sp>
      <p:sp>
        <p:nvSpPr>
          <p:cNvPr id="46" name="Freeform: Shape 45">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48"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0"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2" name="Freeform: Shape 51">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54" name="Oval 53">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Date Placeholder 3">
            <a:extLst>
              <a:ext uri="{FF2B5EF4-FFF2-40B4-BE49-F238E27FC236}">
                <a16:creationId xmlns:a16="http://schemas.microsoft.com/office/drawing/2014/main" id="{B852DF5F-D61F-5546-9416-235CA8EB533C}"/>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chemeClr val="bg1"/>
                </a:solidFill>
              </a:rPr>
              <a:t>Update as of 12/24/21</a:t>
            </a:r>
          </a:p>
        </p:txBody>
      </p:sp>
      <p:grpSp>
        <p:nvGrpSpPr>
          <p:cNvPr id="5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59" name="Freeform: Shape 58">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552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443AA-2235-C84B-86E2-9080576FE3F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kern="1200" dirty="0" err="1">
                <a:solidFill>
                  <a:schemeClr val="bg1"/>
                </a:solidFill>
                <a:latin typeface="+mj-lt"/>
                <a:ea typeface="+mj-ea"/>
                <a:cs typeface="+mj-cs"/>
              </a:rPr>
              <a:t>Yellowcard</a:t>
            </a:r>
            <a:r>
              <a:rPr lang="en-US" sz="4000" kern="1200" dirty="0">
                <a:solidFill>
                  <a:schemeClr val="bg1"/>
                </a:solidFill>
                <a:latin typeface="+mj-lt"/>
                <a:ea typeface="+mj-ea"/>
                <a:cs typeface="+mj-cs"/>
              </a:rPr>
              <a:t> System – 1,331,470 reports</a:t>
            </a:r>
          </a:p>
        </p:txBody>
      </p:sp>
      <p:pic>
        <p:nvPicPr>
          <p:cNvPr id="7" name="Content Placeholder 6">
            <a:extLst>
              <a:ext uri="{FF2B5EF4-FFF2-40B4-BE49-F238E27FC236}">
                <a16:creationId xmlns:a16="http://schemas.microsoft.com/office/drawing/2014/main" id="{9719D81B-F4C1-8E4B-9661-BFB91E7901C3}"/>
              </a:ext>
            </a:extLst>
          </p:cNvPr>
          <p:cNvPicPr>
            <a:picLocks noGrp="1" noChangeAspect="1"/>
          </p:cNvPicPr>
          <p:nvPr>
            <p:ph idx="1"/>
          </p:nvPr>
        </p:nvPicPr>
        <p:blipFill>
          <a:blip r:embed="rId2"/>
          <a:stretch>
            <a:fillRect/>
          </a:stretch>
        </p:blipFill>
        <p:spPr>
          <a:xfrm>
            <a:off x="797859" y="1396588"/>
            <a:ext cx="10596282" cy="5059722"/>
          </a:xfrm>
          <a:prstGeom prst="rect">
            <a:avLst/>
          </a:prstGeom>
        </p:spPr>
      </p:pic>
      <p:sp>
        <p:nvSpPr>
          <p:cNvPr id="4" name="Date Placeholder 3">
            <a:extLst>
              <a:ext uri="{FF2B5EF4-FFF2-40B4-BE49-F238E27FC236}">
                <a16:creationId xmlns:a16="http://schemas.microsoft.com/office/drawing/2014/main" id="{8A175D6B-9F65-3340-9D3C-F482D898943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Update as of 12/08/21</a:t>
            </a:r>
          </a:p>
        </p:txBody>
      </p:sp>
      <p:sp>
        <p:nvSpPr>
          <p:cNvPr id="5" name="Footer Placeholder 4">
            <a:extLst>
              <a:ext uri="{FF2B5EF4-FFF2-40B4-BE49-F238E27FC236}">
                <a16:creationId xmlns:a16="http://schemas.microsoft.com/office/drawing/2014/main" id="{5B6C7C75-5B75-C742-BBAE-9CF6DA26AC3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Data source: Yellow Card/Analysis: Dr. Jessica Rose</a:t>
            </a:r>
          </a:p>
        </p:txBody>
      </p:sp>
      <p:sp>
        <p:nvSpPr>
          <p:cNvPr id="8" name="Frame 7">
            <a:extLst>
              <a:ext uri="{FF2B5EF4-FFF2-40B4-BE49-F238E27FC236}">
                <a16:creationId xmlns:a16="http://schemas.microsoft.com/office/drawing/2014/main" id="{AE3AF3A5-1218-E749-BD46-B2C7646A23D0}"/>
              </a:ext>
            </a:extLst>
          </p:cNvPr>
          <p:cNvSpPr/>
          <p:nvPr/>
        </p:nvSpPr>
        <p:spPr>
          <a:xfrm>
            <a:off x="9501809" y="4809781"/>
            <a:ext cx="1577007" cy="45133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139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27DD79-7F08-5D45-8856-F59BB7FA9594}"/>
              </a:ext>
            </a:extLst>
          </p:cNvPr>
          <p:cNvPicPr>
            <a:picLocks noChangeAspect="1"/>
          </p:cNvPicPr>
          <p:nvPr/>
        </p:nvPicPr>
        <p:blipFill>
          <a:blip r:embed="rId2"/>
          <a:stretch>
            <a:fillRect/>
          </a:stretch>
        </p:blipFill>
        <p:spPr>
          <a:xfrm>
            <a:off x="1254125" y="1844675"/>
            <a:ext cx="4816475" cy="2206625"/>
          </a:xfrm>
          <a:prstGeom prst="rect">
            <a:avLst/>
          </a:prstGeom>
        </p:spPr>
      </p:pic>
      <p:pic>
        <p:nvPicPr>
          <p:cNvPr id="14" name="Picture 13">
            <a:extLst>
              <a:ext uri="{FF2B5EF4-FFF2-40B4-BE49-F238E27FC236}">
                <a16:creationId xmlns:a16="http://schemas.microsoft.com/office/drawing/2014/main" id="{D699DF08-C8C6-FD44-B276-AB80DCE7ABC8}"/>
              </a:ext>
            </a:extLst>
          </p:cNvPr>
          <p:cNvPicPr>
            <a:picLocks noChangeAspect="1"/>
          </p:cNvPicPr>
          <p:nvPr/>
        </p:nvPicPr>
        <p:blipFill>
          <a:blip r:embed="rId3"/>
          <a:stretch>
            <a:fillRect/>
          </a:stretch>
        </p:blipFill>
        <p:spPr>
          <a:xfrm>
            <a:off x="6135688" y="1844675"/>
            <a:ext cx="4799013" cy="2206625"/>
          </a:xfrm>
          <a:prstGeom prst="rect">
            <a:avLst/>
          </a:prstGeom>
        </p:spPr>
      </p:pic>
      <p:pic>
        <p:nvPicPr>
          <p:cNvPr id="11" name="Picture 10">
            <a:extLst>
              <a:ext uri="{FF2B5EF4-FFF2-40B4-BE49-F238E27FC236}">
                <a16:creationId xmlns:a16="http://schemas.microsoft.com/office/drawing/2014/main" id="{3E0602CD-5F66-9044-90E5-F5E4B554DB47}"/>
              </a:ext>
            </a:extLst>
          </p:cNvPr>
          <p:cNvPicPr>
            <a:picLocks noChangeAspect="1"/>
          </p:cNvPicPr>
          <p:nvPr/>
        </p:nvPicPr>
        <p:blipFill>
          <a:blip r:embed="rId4"/>
          <a:stretch>
            <a:fillRect/>
          </a:stretch>
        </p:blipFill>
        <p:spPr>
          <a:xfrm>
            <a:off x="1254125" y="4116388"/>
            <a:ext cx="4805363" cy="2178050"/>
          </a:xfrm>
          <a:prstGeom prst="rect">
            <a:avLst/>
          </a:prstGeom>
        </p:spPr>
      </p:pic>
      <p:pic>
        <p:nvPicPr>
          <p:cNvPr id="7" name="Content Placeholder 6">
            <a:extLst>
              <a:ext uri="{FF2B5EF4-FFF2-40B4-BE49-F238E27FC236}">
                <a16:creationId xmlns:a16="http://schemas.microsoft.com/office/drawing/2014/main" id="{7373FAC6-0E42-1241-BA7F-290BA5E05F50}"/>
              </a:ext>
            </a:extLst>
          </p:cNvPr>
          <p:cNvPicPr>
            <a:picLocks noGrp="1" noChangeAspect="1"/>
          </p:cNvPicPr>
          <p:nvPr>
            <p:ph idx="1"/>
          </p:nvPr>
        </p:nvPicPr>
        <p:blipFill>
          <a:blip r:embed="rId5"/>
          <a:stretch>
            <a:fillRect/>
          </a:stretch>
        </p:blipFill>
        <p:spPr>
          <a:xfrm>
            <a:off x="6124575" y="4116388"/>
            <a:ext cx="4810125" cy="2178050"/>
          </a:xfrm>
          <a:prstGeom prst="rect">
            <a:avLst/>
          </a:prstGeom>
        </p:spPr>
      </p:pic>
      <p:sp>
        <p:nvSpPr>
          <p:cNvPr id="2" name="Title 1">
            <a:extLst>
              <a:ext uri="{FF2B5EF4-FFF2-40B4-BE49-F238E27FC236}">
                <a16:creationId xmlns:a16="http://schemas.microsoft.com/office/drawing/2014/main" id="{445F3AF5-E079-CA42-85DF-13D6D4060BFD}"/>
              </a:ext>
            </a:extLst>
          </p:cNvPr>
          <p:cNvSpPr>
            <a:spLocks noGrp="1"/>
          </p:cNvSpPr>
          <p:nvPr>
            <p:ph type="title"/>
          </p:nvPr>
        </p:nvSpPr>
        <p:spPr>
          <a:xfrm>
            <a:off x="838200" y="184805"/>
            <a:ext cx="10515600" cy="1505883"/>
          </a:xfrm>
          <a:solidFill>
            <a:srgbClr val="002060"/>
          </a:solidFill>
        </p:spPr>
        <p:txBody>
          <a:bodyPr vert="horz" lIns="91440" tIns="45720" rIns="91440" bIns="45720" rtlCol="0" anchor="ctr">
            <a:normAutofit/>
          </a:bodyPr>
          <a:lstStyle/>
          <a:p>
            <a:r>
              <a:rPr lang="en-US" b="1" kern="1200" dirty="0" err="1">
                <a:solidFill>
                  <a:schemeClr val="bg1"/>
                </a:solidFill>
                <a:latin typeface="+mj-lt"/>
                <a:ea typeface="+mj-ea"/>
                <a:cs typeface="+mj-cs"/>
              </a:rPr>
              <a:t>EudraVigilance</a:t>
            </a:r>
            <a:r>
              <a:rPr lang="en-US" b="1" kern="1200" dirty="0">
                <a:solidFill>
                  <a:schemeClr val="bg1"/>
                </a:solidFill>
                <a:latin typeface="+mj-lt"/>
                <a:ea typeface="+mj-ea"/>
                <a:cs typeface="+mj-cs"/>
              </a:rPr>
              <a:t> System – 1,304,635 reports up to December 25</a:t>
            </a:r>
            <a:r>
              <a:rPr lang="en-US" b="1" kern="1200" baseline="30000" dirty="0">
                <a:solidFill>
                  <a:schemeClr val="bg1"/>
                </a:solidFill>
                <a:latin typeface="+mj-lt"/>
                <a:ea typeface="+mj-ea"/>
                <a:cs typeface="+mj-cs"/>
              </a:rPr>
              <a:t>th</a:t>
            </a:r>
            <a:r>
              <a:rPr lang="en-US" b="1" kern="1200" dirty="0">
                <a:solidFill>
                  <a:schemeClr val="bg1"/>
                </a:solidFill>
                <a:latin typeface="+mj-lt"/>
                <a:ea typeface="+mj-ea"/>
                <a:cs typeface="+mj-cs"/>
              </a:rPr>
              <a:t>, 2021</a:t>
            </a:r>
          </a:p>
        </p:txBody>
      </p:sp>
      <p:sp>
        <p:nvSpPr>
          <p:cNvPr id="4" name="Date Placeholder 3">
            <a:extLst>
              <a:ext uri="{FF2B5EF4-FFF2-40B4-BE49-F238E27FC236}">
                <a16:creationId xmlns:a16="http://schemas.microsoft.com/office/drawing/2014/main" id="{D570546D-D262-F748-B4D1-752BAA602F8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dirty="0"/>
              <a:t>Update as of 12/25/21</a:t>
            </a:r>
          </a:p>
        </p:txBody>
      </p:sp>
      <p:sp>
        <p:nvSpPr>
          <p:cNvPr id="5" name="Footer Placeholder 4">
            <a:extLst>
              <a:ext uri="{FF2B5EF4-FFF2-40B4-BE49-F238E27FC236}">
                <a16:creationId xmlns:a16="http://schemas.microsoft.com/office/drawing/2014/main" id="{F04B6EE9-2FE8-5B4E-89C5-6F688ABB367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Data source: </a:t>
            </a:r>
            <a:r>
              <a:rPr lang="en-US" kern="1200" dirty="0" err="1">
                <a:solidFill>
                  <a:schemeClr val="tx1">
                    <a:tint val="75000"/>
                  </a:schemeClr>
                </a:solidFill>
                <a:latin typeface="+mn-lt"/>
                <a:ea typeface="+mn-ea"/>
                <a:cs typeface="+mn-cs"/>
              </a:rPr>
              <a:t>EudraVigilance</a:t>
            </a:r>
            <a:r>
              <a:rPr lang="en-US" kern="1200" dirty="0">
                <a:solidFill>
                  <a:schemeClr val="tx1">
                    <a:tint val="75000"/>
                  </a:schemeClr>
                </a:solidFill>
                <a:latin typeface="+mn-lt"/>
                <a:ea typeface="+mn-ea"/>
                <a:cs typeface="+mn-cs"/>
              </a:rPr>
              <a:t>/Analysis: Dr. Jessica Rose</a:t>
            </a:r>
          </a:p>
        </p:txBody>
      </p:sp>
      <p:sp>
        <p:nvSpPr>
          <p:cNvPr id="15" name="TextBox 14">
            <a:extLst>
              <a:ext uri="{FF2B5EF4-FFF2-40B4-BE49-F238E27FC236}">
                <a16:creationId xmlns:a16="http://schemas.microsoft.com/office/drawing/2014/main" id="{914ECB59-0499-CF40-B060-7112AC6C1347}"/>
              </a:ext>
            </a:extLst>
          </p:cNvPr>
          <p:cNvSpPr txBox="1"/>
          <p:nvPr/>
        </p:nvSpPr>
        <p:spPr>
          <a:xfrm>
            <a:off x="1254125" y="2847527"/>
            <a:ext cx="1726755" cy="369332"/>
          </a:xfrm>
          <a:prstGeom prst="rect">
            <a:avLst/>
          </a:prstGeom>
          <a:noFill/>
        </p:spPr>
        <p:txBody>
          <a:bodyPr wrap="none" rtlCol="0">
            <a:spAutoFit/>
          </a:bodyPr>
          <a:lstStyle/>
          <a:p>
            <a:r>
              <a:rPr lang="en-US" dirty="0"/>
              <a:t>Janssen - 42,114</a:t>
            </a:r>
          </a:p>
        </p:txBody>
      </p:sp>
      <p:sp>
        <p:nvSpPr>
          <p:cNvPr id="30" name="TextBox 29">
            <a:extLst>
              <a:ext uri="{FF2B5EF4-FFF2-40B4-BE49-F238E27FC236}">
                <a16:creationId xmlns:a16="http://schemas.microsoft.com/office/drawing/2014/main" id="{C4BDD54F-7597-644D-A85F-BD3679D2F44A}"/>
              </a:ext>
            </a:extLst>
          </p:cNvPr>
          <p:cNvSpPr txBox="1"/>
          <p:nvPr/>
        </p:nvSpPr>
        <p:spPr>
          <a:xfrm>
            <a:off x="6148184" y="2847527"/>
            <a:ext cx="2611292" cy="369332"/>
          </a:xfrm>
          <a:prstGeom prst="rect">
            <a:avLst/>
          </a:prstGeom>
          <a:noFill/>
        </p:spPr>
        <p:txBody>
          <a:bodyPr wrap="none" rtlCol="0">
            <a:spAutoFit/>
          </a:bodyPr>
          <a:lstStyle/>
          <a:p>
            <a:r>
              <a:rPr lang="en-US" dirty="0"/>
              <a:t>Pfizer/</a:t>
            </a:r>
            <a:r>
              <a:rPr lang="en-US" dirty="0" err="1"/>
              <a:t>BioNTech</a:t>
            </a:r>
            <a:r>
              <a:rPr lang="en-US" dirty="0"/>
              <a:t> - 654,735</a:t>
            </a:r>
          </a:p>
        </p:txBody>
      </p:sp>
      <p:sp>
        <p:nvSpPr>
          <p:cNvPr id="31" name="TextBox 30">
            <a:extLst>
              <a:ext uri="{FF2B5EF4-FFF2-40B4-BE49-F238E27FC236}">
                <a16:creationId xmlns:a16="http://schemas.microsoft.com/office/drawing/2014/main" id="{4BCB8EFA-6C18-1C48-B0FD-138D56554751}"/>
              </a:ext>
            </a:extLst>
          </p:cNvPr>
          <p:cNvSpPr txBox="1"/>
          <p:nvPr/>
        </p:nvSpPr>
        <p:spPr>
          <a:xfrm>
            <a:off x="6135688" y="5146688"/>
            <a:ext cx="2267095" cy="369332"/>
          </a:xfrm>
          <a:prstGeom prst="rect">
            <a:avLst/>
          </a:prstGeom>
          <a:noFill/>
        </p:spPr>
        <p:txBody>
          <a:bodyPr wrap="none" rtlCol="0">
            <a:spAutoFit/>
          </a:bodyPr>
          <a:lstStyle/>
          <a:p>
            <a:r>
              <a:rPr lang="en-US" dirty="0"/>
              <a:t>AstraZeneca - 425,561</a:t>
            </a:r>
          </a:p>
        </p:txBody>
      </p:sp>
      <p:sp>
        <p:nvSpPr>
          <p:cNvPr id="33" name="TextBox 32">
            <a:extLst>
              <a:ext uri="{FF2B5EF4-FFF2-40B4-BE49-F238E27FC236}">
                <a16:creationId xmlns:a16="http://schemas.microsoft.com/office/drawing/2014/main" id="{6AD2FD8D-9519-384A-8CFF-0A9CA093A939}"/>
              </a:ext>
            </a:extLst>
          </p:cNvPr>
          <p:cNvSpPr txBox="1"/>
          <p:nvPr/>
        </p:nvSpPr>
        <p:spPr>
          <a:xfrm>
            <a:off x="1265311" y="5146688"/>
            <a:ext cx="1989647" cy="369332"/>
          </a:xfrm>
          <a:prstGeom prst="rect">
            <a:avLst/>
          </a:prstGeom>
          <a:noFill/>
        </p:spPr>
        <p:txBody>
          <a:bodyPr wrap="none" rtlCol="0">
            <a:spAutoFit/>
          </a:bodyPr>
          <a:lstStyle/>
          <a:p>
            <a:r>
              <a:rPr lang="en-US" dirty="0" err="1"/>
              <a:t>Moderna</a:t>
            </a:r>
            <a:r>
              <a:rPr lang="en-US" dirty="0"/>
              <a:t> - 182,225</a:t>
            </a:r>
          </a:p>
        </p:txBody>
      </p:sp>
    </p:spTree>
    <p:extLst>
      <p:ext uri="{BB962C8B-B14F-4D97-AF65-F5344CB8AC3E}">
        <p14:creationId xmlns:p14="http://schemas.microsoft.com/office/powerpoint/2010/main" val="1346161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5DAEBB-0833-F54C-9522-A29308B22DF7}"/>
              </a:ext>
            </a:extLst>
          </p:cNvPr>
          <p:cNvSpPr>
            <a:spLocks noGrp="1"/>
          </p:cNvSpPr>
          <p:nvPr>
            <p:ph type="title"/>
          </p:nvPr>
        </p:nvSpPr>
        <p:spPr>
          <a:xfrm>
            <a:off x="838200" y="585216"/>
            <a:ext cx="10515600" cy="1325563"/>
          </a:xfrm>
        </p:spPr>
        <p:txBody>
          <a:bodyPr>
            <a:normAutofit fontScale="90000"/>
          </a:bodyPr>
          <a:lstStyle/>
          <a:p>
            <a:r>
              <a:rPr lang="en-US" b="1" dirty="0">
                <a:solidFill>
                  <a:schemeClr val="bg1"/>
                </a:solidFill>
              </a:rPr>
              <a:t>Canadian Adverse Events Following Immunization Surveillance System (CAEFISS) – 30,900 reports up to December 24</a:t>
            </a:r>
            <a:r>
              <a:rPr lang="en-US" b="1" baseline="30000" dirty="0">
                <a:solidFill>
                  <a:schemeClr val="bg1"/>
                </a:solidFill>
              </a:rPr>
              <a:t>th</a:t>
            </a:r>
            <a:r>
              <a:rPr lang="en-US" b="1" dirty="0">
                <a:solidFill>
                  <a:schemeClr val="bg1"/>
                </a:solidFill>
              </a:rPr>
              <a:t>, 2021</a:t>
            </a:r>
            <a:endParaRPr lang="en-US" dirty="0">
              <a:solidFill>
                <a:schemeClr val="bg1"/>
              </a:solidFill>
            </a:endParaRPr>
          </a:p>
        </p:txBody>
      </p:sp>
      <p:pic>
        <p:nvPicPr>
          <p:cNvPr id="11" name="Content Placeholder 10">
            <a:extLst>
              <a:ext uri="{FF2B5EF4-FFF2-40B4-BE49-F238E27FC236}">
                <a16:creationId xmlns:a16="http://schemas.microsoft.com/office/drawing/2014/main" id="{D6EDF76E-3C09-B140-99C6-AC999E8EE2BC}"/>
              </a:ext>
            </a:extLst>
          </p:cNvPr>
          <p:cNvPicPr>
            <a:picLocks noChangeAspect="1"/>
          </p:cNvPicPr>
          <p:nvPr/>
        </p:nvPicPr>
        <p:blipFill rotWithShape="1">
          <a:blip r:embed="rId2"/>
          <a:srcRect l="-268" t="-1" r="177" b="-1"/>
          <a:stretch/>
        </p:blipFill>
        <p:spPr>
          <a:xfrm>
            <a:off x="399393" y="2516777"/>
            <a:ext cx="7514897" cy="3660185"/>
          </a:xfrm>
          <a:prstGeom prst="rect">
            <a:avLst/>
          </a:prstGeom>
        </p:spPr>
      </p:pic>
      <p:sp>
        <p:nvSpPr>
          <p:cNvPr id="15" name="Content Placeholder 14">
            <a:extLst>
              <a:ext uri="{FF2B5EF4-FFF2-40B4-BE49-F238E27FC236}">
                <a16:creationId xmlns:a16="http://schemas.microsoft.com/office/drawing/2014/main" id="{FC1E3A31-2DF6-43B0-815A-EE6EE6F758AD}"/>
              </a:ext>
            </a:extLst>
          </p:cNvPr>
          <p:cNvSpPr>
            <a:spLocks noGrp="1"/>
          </p:cNvSpPr>
          <p:nvPr>
            <p:ph idx="1"/>
          </p:nvPr>
        </p:nvSpPr>
        <p:spPr>
          <a:xfrm>
            <a:off x="8151193" y="2516777"/>
            <a:ext cx="3803904" cy="3660185"/>
          </a:xfrm>
        </p:spPr>
        <p:txBody>
          <a:bodyPr anchor="ctr">
            <a:normAutofit/>
          </a:bodyPr>
          <a:lstStyle/>
          <a:p>
            <a:r>
              <a:rPr lang="en-US" sz="2400" dirty="0"/>
              <a:t>Data in Canada indicate a higher number of myocarditis reports in younger people (i.e. less than 40 years of age) </a:t>
            </a:r>
            <a:r>
              <a:rPr lang="en-US" sz="2400" b="1" dirty="0">
                <a:solidFill>
                  <a:srgbClr val="FF0000"/>
                </a:solidFill>
              </a:rPr>
              <a:t>than would normally be expected in this age group </a:t>
            </a:r>
            <a:r>
              <a:rPr lang="en-US" sz="2400" dirty="0"/>
              <a:t>in the general population.* </a:t>
            </a:r>
            <a:endParaRPr lang="en-US" sz="2200" dirty="0"/>
          </a:p>
        </p:txBody>
      </p:sp>
      <p:sp>
        <p:nvSpPr>
          <p:cNvPr id="4" name="Date Placeholder 3">
            <a:extLst>
              <a:ext uri="{FF2B5EF4-FFF2-40B4-BE49-F238E27FC236}">
                <a16:creationId xmlns:a16="http://schemas.microsoft.com/office/drawing/2014/main" id="{405E9E66-7282-4543-982E-2235C78C7390}"/>
              </a:ext>
            </a:extLst>
          </p:cNvPr>
          <p:cNvSpPr>
            <a:spLocks noGrp="1"/>
          </p:cNvSpPr>
          <p:nvPr>
            <p:ph type="dt" sz="half" idx="10"/>
          </p:nvPr>
        </p:nvSpPr>
        <p:spPr>
          <a:xfrm>
            <a:off x="838200" y="6356350"/>
            <a:ext cx="2743200" cy="365125"/>
          </a:xfrm>
        </p:spPr>
        <p:txBody>
          <a:bodyPr>
            <a:normAutofit/>
          </a:bodyPr>
          <a:lstStyle/>
          <a:p>
            <a:pPr>
              <a:spcAft>
                <a:spcPts val="600"/>
              </a:spcAft>
            </a:pPr>
            <a:r>
              <a:rPr lang="en-US"/>
              <a:t>Update as of 12/24/21</a:t>
            </a:r>
          </a:p>
        </p:txBody>
      </p:sp>
      <p:sp>
        <p:nvSpPr>
          <p:cNvPr id="5" name="Footer Placeholder 4">
            <a:extLst>
              <a:ext uri="{FF2B5EF4-FFF2-40B4-BE49-F238E27FC236}">
                <a16:creationId xmlns:a16="http://schemas.microsoft.com/office/drawing/2014/main" id="{A8BACCA8-7344-2944-B7B6-8891607D1E7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Data source: VAERS/Analysis: Dr. Jessica Rose</a:t>
            </a:r>
          </a:p>
        </p:txBody>
      </p:sp>
      <p:sp>
        <p:nvSpPr>
          <p:cNvPr id="12" name="TextBox 11">
            <a:extLst>
              <a:ext uri="{FF2B5EF4-FFF2-40B4-BE49-F238E27FC236}">
                <a16:creationId xmlns:a16="http://schemas.microsoft.com/office/drawing/2014/main" id="{7437ED0B-70C3-E248-A936-F2382A5DED33}"/>
              </a:ext>
            </a:extLst>
          </p:cNvPr>
          <p:cNvSpPr txBox="1"/>
          <p:nvPr/>
        </p:nvSpPr>
        <p:spPr>
          <a:xfrm>
            <a:off x="5887813" y="6562630"/>
            <a:ext cx="6421694" cy="338554"/>
          </a:xfrm>
          <a:prstGeom prst="rect">
            <a:avLst/>
          </a:prstGeom>
          <a:noFill/>
        </p:spPr>
        <p:txBody>
          <a:bodyPr wrap="none" rtlCol="0">
            <a:spAutoFit/>
          </a:bodyPr>
          <a:lstStyle/>
          <a:p>
            <a:r>
              <a:rPr lang="en-US" sz="1600" dirty="0"/>
              <a:t>*https://health-</a:t>
            </a:r>
            <a:r>
              <a:rPr lang="en-US" sz="1600" dirty="0" err="1"/>
              <a:t>infobase.canada.ca</a:t>
            </a:r>
            <a:r>
              <a:rPr lang="en-US" sz="1600" dirty="0"/>
              <a:t>/covid-19/vaccine-safety/</a:t>
            </a:r>
            <a:r>
              <a:rPr lang="en-US" sz="1600" dirty="0" err="1"/>
              <a:t>summary.html</a:t>
            </a:r>
            <a:endParaRPr lang="en-US" sz="1600" dirty="0"/>
          </a:p>
        </p:txBody>
      </p:sp>
      <p:sp>
        <p:nvSpPr>
          <p:cNvPr id="13" name="Frame 12">
            <a:extLst>
              <a:ext uri="{FF2B5EF4-FFF2-40B4-BE49-F238E27FC236}">
                <a16:creationId xmlns:a16="http://schemas.microsoft.com/office/drawing/2014/main" id="{64E4DB6E-AF56-2C4B-9194-02B31D7FBEB6}"/>
              </a:ext>
            </a:extLst>
          </p:cNvPr>
          <p:cNvSpPr/>
          <p:nvPr/>
        </p:nvSpPr>
        <p:spPr>
          <a:xfrm>
            <a:off x="6213565" y="2621640"/>
            <a:ext cx="1075509" cy="43107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2A92E93E-538B-D443-8E58-0A885468FAD8}"/>
              </a:ext>
            </a:extLst>
          </p:cNvPr>
          <p:cNvSpPr/>
          <p:nvPr/>
        </p:nvSpPr>
        <p:spPr>
          <a:xfrm>
            <a:off x="3140376" y="5875893"/>
            <a:ext cx="2032929" cy="369332"/>
          </a:xfrm>
          <a:prstGeom prst="rect">
            <a:avLst/>
          </a:prstGeom>
        </p:spPr>
        <p:txBody>
          <a:bodyPr wrap="none">
            <a:spAutoFit/>
          </a:bodyPr>
          <a:lstStyle/>
          <a:p>
            <a:r>
              <a:rPr lang="en-US" b="1" dirty="0"/>
              <a:t>December 24, 2021</a:t>
            </a:r>
          </a:p>
        </p:txBody>
      </p:sp>
    </p:spTree>
    <p:extLst>
      <p:ext uri="{BB962C8B-B14F-4D97-AF65-F5344CB8AC3E}">
        <p14:creationId xmlns:p14="http://schemas.microsoft.com/office/powerpoint/2010/main" val="121518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arth as a particle with gold and blue">
            <a:extLst>
              <a:ext uri="{FF2B5EF4-FFF2-40B4-BE49-F238E27FC236}">
                <a16:creationId xmlns:a16="http://schemas.microsoft.com/office/drawing/2014/main" id="{E30A7AFD-3909-4F7A-AF85-2C50E17BC6E6}"/>
              </a:ext>
            </a:extLst>
          </p:cNvPr>
          <p:cNvPicPr>
            <a:picLocks noChangeAspect="1"/>
          </p:cNvPicPr>
          <p:nvPr/>
        </p:nvPicPr>
        <p:blipFill rotWithShape="1">
          <a:blip r:embed="rId2">
            <a:alphaModFix amt="50000"/>
          </a:blip>
          <a:srcRect t="1702" b="14028"/>
          <a:stretch/>
        </p:blipFill>
        <p:spPr>
          <a:xfrm>
            <a:off x="20" y="1"/>
            <a:ext cx="12191980" cy="6857999"/>
          </a:xfrm>
          <a:prstGeom prst="rect">
            <a:avLst/>
          </a:prstGeom>
        </p:spPr>
      </p:pic>
      <p:sp>
        <p:nvSpPr>
          <p:cNvPr id="2" name="Title 1">
            <a:extLst>
              <a:ext uri="{FF2B5EF4-FFF2-40B4-BE49-F238E27FC236}">
                <a16:creationId xmlns:a16="http://schemas.microsoft.com/office/drawing/2014/main" id="{25CFFA28-93D7-B244-A67D-C8D21511C76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Global AE data picture = same picture </a:t>
            </a:r>
          </a:p>
        </p:txBody>
      </p:sp>
      <p:sp>
        <p:nvSpPr>
          <p:cNvPr id="4" name="Date Placeholder 3">
            <a:extLst>
              <a:ext uri="{FF2B5EF4-FFF2-40B4-BE49-F238E27FC236}">
                <a16:creationId xmlns:a16="http://schemas.microsoft.com/office/drawing/2014/main" id="{1E8FF5C9-79F8-2741-A254-F85A4867E5E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Update as of 12/24/21</a:t>
            </a:r>
          </a:p>
        </p:txBody>
      </p:sp>
      <p:sp>
        <p:nvSpPr>
          <p:cNvPr id="5" name="Footer Placeholder 4">
            <a:extLst>
              <a:ext uri="{FF2B5EF4-FFF2-40B4-BE49-F238E27FC236}">
                <a16:creationId xmlns:a16="http://schemas.microsoft.com/office/drawing/2014/main" id="{A2BEAECB-8E1A-1049-B956-B3679227585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250686456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4DCEC70C-9F4B-4A73-B4BD-AE50AD617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55" y="-18660"/>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CE696-FAE5-BE45-B1E2-066BE27DCA8B}"/>
              </a:ext>
            </a:extLst>
          </p:cNvPr>
          <p:cNvSpPr>
            <a:spLocks noGrp="1"/>
          </p:cNvSpPr>
          <p:nvPr>
            <p:ph type="title"/>
          </p:nvPr>
        </p:nvSpPr>
        <p:spPr>
          <a:xfrm>
            <a:off x="1157477" y="306277"/>
            <a:ext cx="4024032" cy="2885715"/>
          </a:xfrm>
        </p:spPr>
        <p:txBody>
          <a:bodyPr vert="horz" lIns="91440" tIns="45720" rIns="91440" bIns="45720" rtlCol="0" anchor="b">
            <a:normAutofit/>
          </a:bodyPr>
          <a:lstStyle/>
          <a:p>
            <a:pPr algn="ctr"/>
            <a:r>
              <a:rPr lang="en-US" sz="5400" kern="1200">
                <a:solidFill>
                  <a:schemeClr val="bg1"/>
                </a:solidFill>
                <a:latin typeface="+mj-lt"/>
                <a:ea typeface="+mj-ea"/>
                <a:cs typeface="+mj-cs"/>
              </a:rPr>
              <a:t>Back to VAERS</a:t>
            </a:r>
          </a:p>
        </p:txBody>
      </p:sp>
      <p:sp>
        <p:nvSpPr>
          <p:cNvPr id="3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Graphic 212">
            <a:extLst>
              <a:ext uri="{FF2B5EF4-FFF2-40B4-BE49-F238E27FC236}">
                <a16:creationId xmlns:a16="http://schemas.microsoft.com/office/drawing/2014/main" id="{4D525A72-77E7-4E14-BEE2-FC3A19EC4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5" name="Oval 34">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Back">
            <a:extLst>
              <a:ext uri="{FF2B5EF4-FFF2-40B4-BE49-F238E27FC236}">
                <a16:creationId xmlns:a16="http://schemas.microsoft.com/office/drawing/2014/main" id="{D462ABDA-4C0D-4EE5-AAAF-13C4DB1C24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5365" y="2474375"/>
            <a:ext cx="3083023" cy="3083023"/>
          </a:xfrm>
          <a:prstGeom prst="rect">
            <a:avLst/>
          </a:prstGeom>
        </p:spPr>
      </p:pic>
      <p:sp>
        <p:nvSpPr>
          <p:cNvPr id="4" name="Date Placeholder 3">
            <a:extLst>
              <a:ext uri="{FF2B5EF4-FFF2-40B4-BE49-F238E27FC236}">
                <a16:creationId xmlns:a16="http://schemas.microsoft.com/office/drawing/2014/main" id="{8221E880-A637-5141-99DA-51390C2BE530}"/>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bg1"/>
                </a:solidFill>
              </a:rPr>
              <a:t>Update as of 12/24/21</a:t>
            </a:r>
          </a:p>
        </p:txBody>
      </p:sp>
      <p:sp>
        <p:nvSpPr>
          <p:cNvPr id="5" name="Footer Placeholder 4">
            <a:extLst>
              <a:ext uri="{FF2B5EF4-FFF2-40B4-BE49-F238E27FC236}">
                <a16:creationId xmlns:a16="http://schemas.microsoft.com/office/drawing/2014/main" id="{00950C94-0D9E-8E4E-9C9E-EB2026E3833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bg1"/>
                </a:solidFill>
                <a:latin typeface="+mn-lt"/>
                <a:ea typeface="+mn-ea"/>
                <a:cs typeface="+mn-cs"/>
              </a:rPr>
              <a:t>Data source: VAERS/Analysis: Dr. Jessica Rose</a:t>
            </a:r>
          </a:p>
        </p:txBody>
      </p:sp>
      <p:sp>
        <p:nvSpPr>
          <p:cNvPr id="37" name="Oval 36">
            <a:extLst>
              <a:ext uri="{FF2B5EF4-FFF2-40B4-BE49-F238E27FC236}">
                <a16:creationId xmlns:a16="http://schemas.microsoft.com/office/drawing/2014/main" id="{DA31323F-03C2-4114-B2CC-79931D220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98EBCA3-8AAD-4596-8EBF-43A43542F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227397"/>
            <a:ext cx="1054466" cy="469689"/>
            <a:chOff x="9841624" y="4115729"/>
            <a:chExt cx="602169" cy="268223"/>
          </a:xfrm>
          <a:solidFill>
            <a:schemeClr val="bg1"/>
          </a:solidFill>
        </p:grpSpPr>
        <p:sp>
          <p:nvSpPr>
            <p:cNvPr id="42" name="Freeform: Shape 4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8" name="Oval 47">
            <a:extLst>
              <a:ext uri="{FF2B5EF4-FFF2-40B4-BE49-F238E27FC236}">
                <a16:creationId xmlns:a16="http://schemas.microsoft.com/office/drawing/2014/main" id="{9457709F-7F08-4A4A-9DB7-1AFB3FCF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80905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838200" y="506743"/>
            <a:ext cx="10515600" cy="64633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All age groups succumbing to AEs…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4" name="Picture 13">
            <a:extLst>
              <a:ext uri="{FF2B5EF4-FFF2-40B4-BE49-F238E27FC236}">
                <a16:creationId xmlns:a16="http://schemas.microsoft.com/office/drawing/2014/main" id="{6B37E2B1-D1EC-A44E-8047-19BFD9734AEE}"/>
              </a:ext>
            </a:extLst>
          </p:cNvPr>
          <p:cNvPicPr>
            <a:picLocks noChangeAspect="1"/>
          </p:cNvPicPr>
          <p:nvPr/>
        </p:nvPicPr>
        <p:blipFill>
          <a:blip r:embed="rId2"/>
          <a:stretch>
            <a:fillRect/>
          </a:stretch>
        </p:blipFill>
        <p:spPr>
          <a:xfrm>
            <a:off x="1" y="1768636"/>
            <a:ext cx="6096000" cy="4352625"/>
          </a:xfrm>
          <a:prstGeom prst="rect">
            <a:avLst/>
          </a:prstGeom>
        </p:spPr>
      </p:pic>
      <p:sp>
        <p:nvSpPr>
          <p:cNvPr id="16" name="Rectangle 15">
            <a:extLst>
              <a:ext uri="{FF2B5EF4-FFF2-40B4-BE49-F238E27FC236}">
                <a16:creationId xmlns:a16="http://schemas.microsoft.com/office/drawing/2014/main" id="{2A086BB2-EA77-C848-B6A9-388DC76657FD}"/>
              </a:ext>
            </a:extLst>
          </p:cNvPr>
          <p:cNvSpPr/>
          <p:nvPr/>
        </p:nvSpPr>
        <p:spPr>
          <a:xfrm>
            <a:off x="3902772" y="1388163"/>
            <a:ext cx="2193229" cy="584775"/>
          </a:xfrm>
          <a:prstGeom prst="rect">
            <a:avLst/>
          </a:prstGeom>
        </p:spPr>
        <p:txBody>
          <a:bodyPr wrap="none">
            <a:spAutoFit/>
          </a:bodyPr>
          <a:lstStyle/>
          <a:p>
            <a:r>
              <a:rPr lang="en-US" sz="3200" dirty="0"/>
              <a:t>N = 705,991</a:t>
            </a:r>
            <a:endParaRPr lang="en-US" sz="2800" dirty="0"/>
          </a:p>
        </p:txBody>
      </p:sp>
    </p:spTree>
    <p:extLst>
      <p:ext uri="{BB962C8B-B14F-4D97-AF65-F5344CB8AC3E}">
        <p14:creationId xmlns:p14="http://schemas.microsoft.com/office/powerpoint/2010/main" val="374282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12C1EB-DE3D-4648-9486-800702F29EBE}"/>
              </a:ext>
            </a:extLst>
          </p:cNvPr>
          <p:cNvPicPr>
            <a:picLocks noChangeAspect="1"/>
          </p:cNvPicPr>
          <p:nvPr/>
        </p:nvPicPr>
        <p:blipFill>
          <a:blip r:embed="rId2"/>
          <a:stretch>
            <a:fillRect/>
          </a:stretch>
        </p:blipFill>
        <p:spPr>
          <a:xfrm>
            <a:off x="6096000" y="1768636"/>
            <a:ext cx="6095999" cy="4352625"/>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838200" y="506743"/>
            <a:ext cx="10515600" cy="64633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All age groups succumbing to AEs including SAEs…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8" name="Rectangle 7">
            <a:extLst>
              <a:ext uri="{FF2B5EF4-FFF2-40B4-BE49-F238E27FC236}">
                <a16:creationId xmlns:a16="http://schemas.microsoft.com/office/drawing/2014/main" id="{9331D464-66D9-B042-B8F8-4DF09A479690}"/>
              </a:ext>
            </a:extLst>
          </p:cNvPr>
          <p:cNvSpPr/>
          <p:nvPr/>
        </p:nvSpPr>
        <p:spPr>
          <a:xfrm>
            <a:off x="9998772" y="1388163"/>
            <a:ext cx="2193229" cy="584775"/>
          </a:xfrm>
          <a:prstGeom prst="rect">
            <a:avLst/>
          </a:prstGeom>
        </p:spPr>
        <p:txBody>
          <a:bodyPr wrap="none">
            <a:spAutoFit/>
          </a:bodyPr>
          <a:lstStyle/>
          <a:p>
            <a:r>
              <a:rPr lang="en-US" sz="3200" dirty="0"/>
              <a:t>N = 126,418</a:t>
            </a:r>
            <a:endParaRPr lang="en-US" sz="2800" dirty="0"/>
          </a:p>
        </p:txBody>
      </p:sp>
      <p:pic>
        <p:nvPicPr>
          <p:cNvPr id="9" name="Picture 8">
            <a:extLst>
              <a:ext uri="{FF2B5EF4-FFF2-40B4-BE49-F238E27FC236}">
                <a16:creationId xmlns:a16="http://schemas.microsoft.com/office/drawing/2014/main" id="{D37AE850-E0BD-0C46-967F-0D54BFFCFA04}"/>
              </a:ext>
            </a:extLst>
          </p:cNvPr>
          <p:cNvPicPr>
            <a:picLocks noChangeAspect="1"/>
          </p:cNvPicPr>
          <p:nvPr/>
        </p:nvPicPr>
        <p:blipFill>
          <a:blip r:embed="rId3"/>
          <a:stretch>
            <a:fillRect/>
          </a:stretch>
        </p:blipFill>
        <p:spPr>
          <a:xfrm>
            <a:off x="1" y="1768636"/>
            <a:ext cx="6096000" cy="4352625"/>
          </a:xfrm>
          <a:prstGeom prst="rect">
            <a:avLst/>
          </a:prstGeom>
        </p:spPr>
      </p:pic>
      <p:sp>
        <p:nvSpPr>
          <p:cNvPr id="10" name="Rectangle 9">
            <a:extLst>
              <a:ext uri="{FF2B5EF4-FFF2-40B4-BE49-F238E27FC236}">
                <a16:creationId xmlns:a16="http://schemas.microsoft.com/office/drawing/2014/main" id="{A052C396-4809-3E49-8853-FED649D325F5}"/>
              </a:ext>
            </a:extLst>
          </p:cNvPr>
          <p:cNvSpPr/>
          <p:nvPr/>
        </p:nvSpPr>
        <p:spPr>
          <a:xfrm>
            <a:off x="3902772" y="1388163"/>
            <a:ext cx="2193229" cy="584775"/>
          </a:xfrm>
          <a:prstGeom prst="rect">
            <a:avLst/>
          </a:prstGeom>
        </p:spPr>
        <p:txBody>
          <a:bodyPr wrap="none">
            <a:spAutoFit/>
          </a:bodyPr>
          <a:lstStyle/>
          <a:p>
            <a:r>
              <a:rPr lang="en-US" sz="3200" dirty="0"/>
              <a:t>N = 705,991</a:t>
            </a:r>
            <a:endParaRPr lang="en-US" sz="2800" dirty="0"/>
          </a:p>
        </p:txBody>
      </p:sp>
    </p:spTree>
    <p:extLst>
      <p:ext uri="{BB962C8B-B14F-4D97-AF65-F5344CB8AC3E}">
        <p14:creationId xmlns:p14="http://schemas.microsoft.com/office/powerpoint/2010/main" val="56930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21B445-AC51-7946-B062-F67F02F78C83}"/>
              </a:ext>
            </a:extLst>
          </p:cNvPr>
          <p:cNvPicPr>
            <a:picLocks noChangeAspect="1"/>
          </p:cNvPicPr>
          <p:nvPr/>
        </p:nvPicPr>
        <p:blipFill>
          <a:blip r:embed="rId2"/>
          <a:stretch>
            <a:fillRect/>
          </a:stretch>
        </p:blipFill>
        <p:spPr>
          <a:xfrm>
            <a:off x="6128200" y="2052388"/>
            <a:ext cx="6027846" cy="4303962"/>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Hospitalizations and ER visits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2" name="Picture 11">
            <a:extLst>
              <a:ext uri="{FF2B5EF4-FFF2-40B4-BE49-F238E27FC236}">
                <a16:creationId xmlns:a16="http://schemas.microsoft.com/office/drawing/2014/main" id="{5E2A789D-40FD-4040-AA5F-C161785054EC}"/>
              </a:ext>
            </a:extLst>
          </p:cNvPr>
          <p:cNvPicPr>
            <a:picLocks noChangeAspect="1"/>
          </p:cNvPicPr>
          <p:nvPr/>
        </p:nvPicPr>
        <p:blipFill>
          <a:blip r:embed="rId3"/>
          <a:stretch>
            <a:fillRect/>
          </a:stretch>
        </p:blipFill>
        <p:spPr>
          <a:xfrm>
            <a:off x="64400" y="2052388"/>
            <a:ext cx="6027846" cy="4303962"/>
          </a:xfrm>
          <a:prstGeom prst="rect">
            <a:avLst/>
          </a:prstGeom>
        </p:spPr>
      </p:pic>
      <p:sp>
        <p:nvSpPr>
          <p:cNvPr id="15" name="TextBox 14">
            <a:extLst>
              <a:ext uri="{FF2B5EF4-FFF2-40B4-BE49-F238E27FC236}">
                <a16:creationId xmlns:a16="http://schemas.microsoft.com/office/drawing/2014/main" id="{7CDA6E4F-E4D8-D04F-BB80-3BCC43F1F324}"/>
              </a:ext>
            </a:extLst>
          </p:cNvPr>
          <p:cNvSpPr txBox="1"/>
          <p:nvPr/>
        </p:nvSpPr>
        <p:spPr>
          <a:xfrm>
            <a:off x="10207161" y="1771250"/>
            <a:ext cx="1984839" cy="584775"/>
          </a:xfrm>
          <a:prstGeom prst="rect">
            <a:avLst/>
          </a:prstGeom>
          <a:noFill/>
        </p:spPr>
        <p:txBody>
          <a:bodyPr wrap="none" rtlCol="0">
            <a:spAutoFit/>
          </a:bodyPr>
          <a:lstStyle/>
          <a:p>
            <a:r>
              <a:rPr lang="en-US" sz="3200" dirty="0"/>
              <a:t>N = 87,586</a:t>
            </a:r>
          </a:p>
        </p:txBody>
      </p:sp>
      <p:sp>
        <p:nvSpPr>
          <p:cNvPr id="8" name="TextBox 7">
            <a:extLst>
              <a:ext uri="{FF2B5EF4-FFF2-40B4-BE49-F238E27FC236}">
                <a16:creationId xmlns:a16="http://schemas.microsoft.com/office/drawing/2014/main" id="{763200A9-C807-6B4C-A353-B68BEE72177B}"/>
              </a:ext>
            </a:extLst>
          </p:cNvPr>
          <p:cNvSpPr txBox="1"/>
          <p:nvPr/>
        </p:nvSpPr>
        <p:spPr>
          <a:xfrm>
            <a:off x="4143361" y="1759999"/>
            <a:ext cx="1984839" cy="584775"/>
          </a:xfrm>
          <a:prstGeom prst="rect">
            <a:avLst/>
          </a:prstGeom>
          <a:noFill/>
        </p:spPr>
        <p:txBody>
          <a:bodyPr wrap="none" rtlCol="0">
            <a:spAutoFit/>
          </a:bodyPr>
          <a:lstStyle/>
          <a:p>
            <a:r>
              <a:rPr lang="en-US" sz="3200" dirty="0"/>
              <a:t>N = 46,202</a:t>
            </a:r>
          </a:p>
        </p:txBody>
      </p:sp>
    </p:spTree>
    <p:extLst>
      <p:ext uri="{BB962C8B-B14F-4D97-AF65-F5344CB8AC3E}">
        <p14:creationId xmlns:p14="http://schemas.microsoft.com/office/powerpoint/2010/main" val="65443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Cardiovascular and neurological AEs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2" name="TextBox 11">
            <a:extLst>
              <a:ext uri="{FF2B5EF4-FFF2-40B4-BE49-F238E27FC236}">
                <a16:creationId xmlns:a16="http://schemas.microsoft.com/office/drawing/2014/main" id="{07128136-FBCD-B048-A5D4-DE33D2A4B514}"/>
              </a:ext>
            </a:extLst>
          </p:cNvPr>
          <p:cNvSpPr txBox="1"/>
          <p:nvPr/>
        </p:nvSpPr>
        <p:spPr>
          <a:xfrm>
            <a:off x="3995744" y="1662474"/>
            <a:ext cx="2100255" cy="584775"/>
          </a:xfrm>
          <a:prstGeom prst="rect">
            <a:avLst/>
          </a:prstGeom>
          <a:noFill/>
        </p:spPr>
        <p:txBody>
          <a:bodyPr wrap="none" rtlCol="0">
            <a:spAutoFit/>
          </a:bodyPr>
          <a:lstStyle/>
          <a:p>
            <a:r>
              <a:rPr lang="en-US" sz="3200" dirty="0"/>
              <a:t>N= 276,985</a:t>
            </a:r>
          </a:p>
        </p:txBody>
      </p:sp>
      <p:sp>
        <p:nvSpPr>
          <p:cNvPr id="22" name="Rectangle 21">
            <a:extLst>
              <a:ext uri="{FF2B5EF4-FFF2-40B4-BE49-F238E27FC236}">
                <a16:creationId xmlns:a16="http://schemas.microsoft.com/office/drawing/2014/main" id="{92FA7D9D-B91D-B646-9008-C31112D8B929}"/>
              </a:ext>
            </a:extLst>
          </p:cNvPr>
          <p:cNvSpPr/>
          <p:nvPr/>
        </p:nvSpPr>
        <p:spPr>
          <a:xfrm>
            <a:off x="9914331" y="1662477"/>
            <a:ext cx="2193229" cy="584775"/>
          </a:xfrm>
          <a:prstGeom prst="rect">
            <a:avLst/>
          </a:prstGeom>
        </p:spPr>
        <p:txBody>
          <a:bodyPr wrap="none">
            <a:spAutoFit/>
          </a:bodyPr>
          <a:lstStyle/>
          <a:p>
            <a:r>
              <a:rPr lang="en-US" sz="3200" dirty="0"/>
              <a:t>N = 297,527</a:t>
            </a:r>
          </a:p>
        </p:txBody>
      </p:sp>
      <p:pic>
        <p:nvPicPr>
          <p:cNvPr id="23" name="Picture 22">
            <a:extLst>
              <a:ext uri="{FF2B5EF4-FFF2-40B4-BE49-F238E27FC236}">
                <a16:creationId xmlns:a16="http://schemas.microsoft.com/office/drawing/2014/main" id="{0EBF194E-59D3-D746-B11B-DA966D67821E}"/>
              </a:ext>
            </a:extLst>
          </p:cNvPr>
          <p:cNvPicPr>
            <a:picLocks noChangeAspect="1"/>
          </p:cNvPicPr>
          <p:nvPr/>
        </p:nvPicPr>
        <p:blipFill>
          <a:blip r:embed="rId2"/>
          <a:stretch>
            <a:fillRect/>
          </a:stretch>
        </p:blipFill>
        <p:spPr>
          <a:xfrm>
            <a:off x="1" y="2247251"/>
            <a:ext cx="6096000" cy="3764685"/>
          </a:xfrm>
          <a:prstGeom prst="rect">
            <a:avLst/>
          </a:prstGeom>
        </p:spPr>
      </p:pic>
      <p:pic>
        <p:nvPicPr>
          <p:cNvPr id="25" name="Picture 24">
            <a:extLst>
              <a:ext uri="{FF2B5EF4-FFF2-40B4-BE49-F238E27FC236}">
                <a16:creationId xmlns:a16="http://schemas.microsoft.com/office/drawing/2014/main" id="{C3BD08E2-0A12-724C-8528-FAA0234BBC05}"/>
              </a:ext>
            </a:extLst>
          </p:cNvPr>
          <p:cNvPicPr>
            <a:picLocks noChangeAspect="1"/>
          </p:cNvPicPr>
          <p:nvPr/>
        </p:nvPicPr>
        <p:blipFill>
          <a:blip r:embed="rId3"/>
          <a:stretch>
            <a:fillRect/>
          </a:stretch>
        </p:blipFill>
        <p:spPr>
          <a:xfrm>
            <a:off x="6095999" y="2247250"/>
            <a:ext cx="6096001" cy="3764685"/>
          </a:xfrm>
          <a:prstGeom prst="rect">
            <a:avLst/>
          </a:prstGeom>
        </p:spPr>
      </p:pic>
    </p:spTree>
    <p:extLst>
      <p:ext uri="{BB962C8B-B14F-4D97-AF65-F5344CB8AC3E}">
        <p14:creationId xmlns:p14="http://schemas.microsoft.com/office/powerpoint/2010/main" val="355739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1562807775"/>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834492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Immunological and reproductive AEs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0" name="Picture 9">
            <a:extLst>
              <a:ext uri="{FF2B5EF4-FFF2-40B4-BE49-F238E27FC236}">
                <a16:creationId xmlns:a16="http://schemas.microsoft.com/office/drawing/2014/main" id="{B7601C25-5FE4-7A44-9309-91A5714453A6}"/>
              </a:ext>
            </a:extLst>
          </p:cNvPr>
          <p:cNvPicPr>
            <a:picLocks noChangeAspect="1"/>
          </p:cNvPicPr>
          <p:nvPr/>
        </p:nvPicPr>
        <p:blipFill>
          <a:blip r:embed="rId2"/>
          <a:stretch>
            <a:fillRect/>
          </a:stretch>
        </p:blipFill>
        <p:spPr>
          <a:xfrm>
            <a:off x="6172408" y="2289717"/>
            <a:ext cx="6019594" cy="3717498"/>
          </a:xfrm>
          <a:prstGeom prst="rect">
            <a:avLst/>
          </a:prstGeom>
        </p:spPr>
      </p:pic>
      <p:pic>
        <p:nvPicPr>
          <p:cNvPr id="16" name="Picture 15">
            <a:extLst>
              <a:ext uri="{FF2B5EF4-FFF2-40B4-BE49-F238E27FC236}">
                <a16:creationId xmlns:a16="http://schemas.microsoft.com/office/drawing/2014/main" id="{5F6A168D-E795-B141-8466-6355F273F02E}"/>
              </a:ext>
            </a:extLst>
          </p:cNvPr>
          <p:cNvPicPr>
            <a:picLocks noChangeAspect="1"/>
          </p:cNvPicPr>
          <p:nvPr/>
        </p:nvPicPr>
        <p:blipFill>
          <a:blip r:embed="rId3"/>
          <a:stretch>
            <a:fillRect/>
          </a:stretch>
        </p:blipFill>
        <p:spPr>
          <a:xfrm>
            <a:off x="0" y="2289717"/>
            <a:ext cx="6172408" cy="3811871"/>
          </a:xfrm>
          <a:prstGeom prst="rect">
            <a:avLst/>
          </a:prstGeom>
        </p:spPr>
      </p:pic>
      <p:sp>
        <p:nvSpPr>
          <p:cNvPr id="12" name="TextBox 11">
            <a:extLst>
              <a:ext uri="{FF2B5EF4-FFF2-40B4-BE49-F238E27FC236}">
                <a16:creationId xmlns:a16="http://schemas.microsoft.com/office/drawing/2014/main" id="{07128136-FBCD-B048-A5D4-DE33D2A4B514}"/>
              </a:ext>
            </a:extLst>
          </p:cNvPr>
          <p:cNvSpPr txBox="1"/>
          <p:nvPr/>
        </p:nvSpPr>
        <p:spPr>
          <a:xfrm>
            <a:off x="3902771" y="1704942"/>
            <a:ext cx="2193229" cy="584775"/>
          </a:xfrm>
          <a:prstGeom prst="rect">
            <a:avLst/>
          </a:prstGeom>
          <a:noFill/>
        </p:spPr>
        <p:txBody>
          <a:bodyPr wrap="none" rtlCol="0">
            <a:spAutoFit/>
          </a:bodyPr>
          <a:lstStyle/>
          <a:p>
            <a:r>
              <a:rPr lang="en-US" sz="3200" dirty="0"/>
              <a:t>N = 349,175</a:t>
            </a:r>
          </a:p>
        </p:txBody>
      </p:sp>
      <p:sp>
        <p:nvSpPr>
          <p:cNvPr id="6" name="Rectangle 5">
            <a:extLst>
              <a:ext uri="{FF2B5EF4-FFF2-40B4-BE49-F238E27FC236}">
                <a16:creationId xmlns:a16="http://schemas.microsoft.com/office/drawing/2014/main" id="{EBACE917-D3F8-3A41-986F-F2C2801F4C0B}"/>
              </a:ext>
            </a:extLst>
          </p:cNvPr>
          <p:cNvSpPr/>
          <p:nvPr/>
        </p:nvSpPr>
        <p:spPr>
          <a:xfrm>
            <a:off x="10075179" y="1704942"/>
            <a:ext cx="1984839" cy="584775"/>
          </a:xfrm>
          <a:prstGeom prst="rect">
            <a:avLst/>
          </a:prstGeom>
        </p:spPr>
        <p:txBody>
          <a:bodyPr wrap="none">
            <a:spAutoFit/>
          </a:bodyPr>
          <a:lstStyle/>
          <a:p>
            <a:r>
              <a:rPr lang="en-US" sz="3200" dirty="0"/>
              <a:t>N = 12,227</a:t>
            </a:r>
          </a:p>
        </p:txBody>
      </p:sp>
    </p:spTree>
    <p:extLst>
      <p:ext uri="{BB962C8B-B14F-4D97-AF65-F5344CB8AC3E}">
        <p14:creationId xmlns:p14="http://schemas.microsoft.com/office/powerpoint/2010/main" val="217270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A5072C-CB04-BC40-B9C6-1F1A4DAA28FC}"/>
              </a:ext>
            </a:extLst>
          </p:cNvPr>
          <p:cNvSpPr/>
          <p:nvPr/>
        </p:nvSpPr>
        <p:spPr>
          <a:xfrm>
            <a:off x="648929" y="629266"/>
            <a:ext cx="3505495" cy="1622321"/>
          </a:xfrm>
          <a:prstGeom prst="rect">
            <a:avLst/>
          </a:prstGeom>
          <a:solidFill>
            <a:srgbClr val="002060"/>
          </a:solidFill>
        </p:spPr>
        <p:txBody>
          <a:bodyPr vert="horz" lIns="91440" tIns="45720" rIns="91440" bIns="45720" rtlCol="0" anchor="ctr">
            <a:normAutofit fontScale="92500"/>
          </a:bodyPr>
          <a:lstStyle/>
          <a:p>
            <a:pPr>
              <a:lnSpc>
                <a:spcPct val="90000"/>
              </a:lnSpc>
              <a:spcBef>
                <a:spcPct val="0"/>
              </a:spcBef>
              <a:spcAft>
                <a:spcPts val="600"/>
              </a:spcAft>
            </a:pPr>
            <a:r>
              <a:rPr lang="en-US" sz="3500" b="1" kern="1200" dirty="0">
                <a:solidFill>
                  <a:schemeClr val="bg1"/>
                </a:solidFill>
                <a:latin typeface="+mj-lt"/>
                <a:ea typeface="+mj-ea"/>
                <a:cs typeface="+mj-cs"/>
              </a:rPr>
              <a:t>KIDS</a:t>
            </a:r>
          </a:p>
          <a:p>
            <a:pPr>
              <a:lnSpc>
                <a:spcPct val="90000"/>
              </a:lnSpc>
              <a:spcBef>
                <a:spcPct val="0"/>
              </a:spcBef>
              <a:spcAft>
                <a:spcPts val="600"/>
              </a:spcAft>
            </a:pPr>
            <a:r>
              <a:rPr lang="en-US" sz="2400" kern="1200" dirty="0">
                <a:solidFill>
                  <a:schemeClr val="bg1"/>
                </a:solidFill>
                <a:latin typeface="+mj-lt"/>
                <a:ea typeface="+mj-ea"/>
                <a:cs typeface="+mj-cs"/>
              </a:rPr>
              <a:t>AEs in children aged 5-11 years are on the rise and being reported immediately</a:t>
            </a:r>
          </a:p>
        </p:txBody>
      </p:sp>
      <p:sp>
        <p:nvSpPr>
          <p:cNvPr id="8" name="TextBox 7">
            <a:extLst>
              <a:ext uri="{FF2B5EF4-FFF2-40B4-BE49-F238E27FC236}">
                <a16:creationId xmlns:a16="http://schemas.microsoft.com/office/drawing/2014/main" id="{8BF56DD1-A803-5F40-96F5-9CC32608C443}"/>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Children aged 0-18: 41,595</a:t>
            </a:r>
          </a:p>
          <a:p>
            <a:pPr indent="-228600">
              <a:lnSpc>
                <a:spcPct val="90000"/>
              </a:lnSpc>
              <a:spcAft>
                <a:spcPts val="600"/>
              </a:spcAft>
              <a:buFont typeface="Arial" panose="020B0604020202020204" pitchFamily="34" charset="0"/>
              <a:buChar char="•"/>
            </a:pPr>
            <a:r>
              <a:rPr lang="en-US" sz="2000"/>
              <a:t>With URF: 1,705,395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Children aged 5-11: 4,777</a:t>
            </a:r>
          </a:p>
          <a:p>
            <a:pPr indent="-228600">
              <a:lnSpc>
                <a:spcPct val="90000"/>
              </a:lnSpc>
              <a:spcAft>
                <a:spcPts val="600"/>
              </a:spcAft>
              <a:buFont typeface="Arial" panose="020B0604020202020204" pitchFamily="34" charset="0"/>
              <a:buChar char="•"/>
            </a:pPr>
            <a:r>
              <a:rPr lang="en-US" sz="2000"/>
              <a:t>With URF: 195,857</a:t>
            </a:r>
          </a:p>
        </p:txBody>
      </p:sp>
      <p:sp>
        <p:nvSpPr>
          <p:cNvPr id="29" name="Rectangle 2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F99D4E6-D2C5-8C46-9C17-580689312992}"/>
              </a:ext>
            </a:extLst>
          </p:cNvPr>
          <p:cNvPicPr>
            <a:picLocks noChangeAspect="1"/>
          </p:cNvPicPr>
          <p:nvPr/>
        </p:nvPicPr>
        <p:blipFill rotWithShape="1">
          <a:blip r:embed="rId2"/>
          <a:srcRect l="-1" t="-957" r="4" b="42"/>
          <a:stretch/>
        </p:blipFill>
        <p:spPr>
          <a:xfrm>
            <a:off x="5405862" y="1551848"/>
            <a:ext cx="6019331" cy="3751058"/>
          </a:xfrm>
          <a:prstGeom prst="rect">
            <a:avLst/>
          </a:prstGeom>
          <a:effectLst/>
        </p:spPr>
      </p:pic>
      <p:sp>
        <p:nvSpPr>
          <p:cNvPr id="16" name="Date Placeholder 15">
            <a:extLst>
              <a:ext uri="{FF2B5EF4-FFF2-40B4-BE49-F238E27FC236}">
                <a16:creationId xmlns:a16="http://schemas.microsoft.com/office/drawing/2014/main" id="{C85D37B6-01C8-5B4B-8195-CFB06072C9B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17" name="Footer Placeholder 16">
            <a:extLst>
              <a:ext uri="{FF2B5EF4-FFF2-40B4-BE49-F238E27FC236}">
                <a16:creationId xmlns:a16="http://schemas.microsoft.com/office/drawing/2014/main" id="{83500F9F-250B-DA41-BEDF-F3811D41ED0B}"/>
              </a:ext>
            </a:extLst>
          </p:cNvPr>
          <p:cNvSpPr>
            <a:spLocks noGrp="1"/>
          </p:cNvSpPr>
          <p:nvPr>
            <p:ph type="ftr" sz="quarter" idx="11"/>
          </p:nvPr>
        </p:nvSpPr>
        <p:spPr>
          <a:xfrm>
            <a:off x="5123688" y="6356350"/>
            <a:ext cx="4114800" cy="365125"/>
          </a:xfrm>
        </p:spPr>
        <p:txBody>
          <a:bodyPr vert="horz" lIns="91440" tIns="45720" rIns="91440" bIns="45720" rtlCol="0" anchor="ctr">
            <a:normAutofit/>
          </a:bodyPr>
          <a:lstStyle/>
          <a:p>
            <a:pPr algn="l">
              <a:spcAft>
                <a:spcPts val="600"/>
              </a:spcAft>
              <a:defRPr/>
            </a:pPr>
            <a:r>
              <a:rPr lang="en-US" kern="1200">
                <a:solidFill>
                  <a:srgbClr val="303030"/>
                </a:solidFill>
                <a:latin typeface="+mn-lt"/>
                <a:ea typeface="+mn-ea"/>
                <a:cs typeface="+mn-cs"/>
              </a:rPr>
              <a:t>Data source: VAERS/Analysis: Dr. Jessica Rose</a:t>
            </a:r>
          </a:p>
        </p:txBody>
      </p:sp>
    </p:spTree>
    <p:extLst>
      <p:ext uri="{BB962C8B-B14F-4D97-AF65-F5344CB8AC3E}">
        <p14:creationId xmlns:p14="http://schemas.microsoft.com/office/powerpoint/2010/main" val="1172396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D353-F4CA-944C-B6AB-56CE676EDFA5}"/>
              </a:ext>
            </a:extLst>
          </p:cNvPr>
          <p:cNvSpPr>
            <a:spLocks noGrp="1"/>
          </p:cNvSpPr>
          <p:nvPr>
            <p:ph type="title"/>
          </p:nvPr>
        </p:nvSpPr>
        <p:spPr>
          <a:xfrm>
            <a:off x="838200" y="585216"/>
            <a:ext cx="10515600" cy="1325563"/>
          </a:xfrm>
          <a:solidFill>
            <a:srgbClr val="002060"/>
          </a:solidFill>
        </p:spPr>
        <p:txBody>
          <a:bodyPr>
            <a:normAutofit/>
          </a:bodyPr>
          <a:lstStyle/>
          <a:p>
            <a:r>
              <a:rPr lang="en-US" dirty="0">
                <a:solidFill>
                  <a:schemeClr val="bg1"/>
                </a:solidFill>
              </a:rPr>
              <a:t>88% of adverse event reports filed to VAERS for 5-11 year </a:t>
            </a:r>
            <a:r>
              <a:rPr lang="en-US" dirty="0" err="1">
                <a:solidFill>
                  <a:schemeClr val="bg1"/>
                </a:solidFill>
              </a:rPr>
              <a:t>olds</a:t>
            </a:r>
            <a:r>
              <a:rPr lang="en-US" dirty="0">
                <a:solidFill>
                  <a:schemeClr val="bg1"/>
                </a:solidFill>
              </a:rPr>
              <a:t> - within 24 hours</a:t>
            </a:r>
          </a:p>
        </p:txBody>
      </p:sp>
      <p:pic>
        <p:nvPicPr>
          <p:cNvPr id="8" name="Content Placeholder 7">
            <a:extLst>
              <a:ext uri="{FF2B5EF4-FFF2-40B4-BE49-F238E27FC236}">
                <a16:creationId xmlns:a16="http://schemas.microsoft.com/office/drawing/2014/main" id="{7A857245-B77B-9447-8696-14A6ACF83A94}"/>
              </a:ext>
            </a:extLst>
          </p:cNvPr>
          <p:cNvPicPr>
            <a:picLocks noChangeAspect="1"/>
          </p:cNvPicPr>
          <p:nvPr/>
        </p:nvPicPr>
        <p:blipFill rotWithShape="1">
          <a:blip r:embed="rId2"/>
          <a:srcRect l="-1" t="1447" r="4" b="1020"/>
          <a:stretch/>
        </p:blipFill>
        <p:spPr>
          <a:xfrm>
            <a:off x="841248" y="2516777"/>
            <a:ext cx="6236208" cy="3756007"/>
          </a:xfrm>
          <a:prstGeom prst="rect">
            <a:avLst/>
          </a:prstGeom>
        </p:spPr>
      </p:pic>
      <p:graphicFrame>
        <p:nvGraphicFramePr>
          <p:cNvPr id="13" name="Content Placeholder 12">
            <a:extLst>
              <a:ext uri="{FF2B5EF4-FFF2-40B4-BE49-F238E27FC236}">
                <a16:creationId xmlns:a16="http://schemas.microsoft.com/office/drawing/2014/main" id="{CEF4995F-4884-F248-ADEE-8321E72845B1}"/>
              </a:ext>
            </a:extLst>
          </p:cNvPr>
          <p:cNvGraphicFramePr>
            <a:graphicFrameLocks noGrp="1"/>
          </p:cNvGraphicFramePr>
          <p:nvPr>
            <p:ph idx="1"/>
          </p:nvPr>
        </p:nvGraphicFramePr>
        <p:xfrm>
          <a:off x="7211027" y="3750151"/>
          <a:ext cx="4671007" cy="959011"/>
        </p:xfrm>
        <a:graphic>
          <a:graphicData uri="http://schemas.openxmlformats.org/drawingml/2006/table">
            <a:tbl>
              <a:tblPr>
                <a:tableStyleId>{775DCB02-9BB8-47FD-8907-85C794F793BA}</a:tableStyleId>
              </a:tblPr>
              <a:tblGrid>
                <a:gridCol w="1149323">
                  <a:extLst>
                    <a:ext uri="{9D8B030D-6E8A-4147-A177-3AD203B41FA5}">
                      <a16:colId xmlns:a16="http://schemas.microsoft.com/office/drawing/2014/main" val="790721001"/>
                    </a:ext>
                  </a:extLst>
                </a:gridCol>
                <a:gridCol w="388106">
                  <a:extLst>
                    <a:ext uri="{9D8B030D-6E8A-4147-A177-3AD203B41FA5}">
                      <a16:colId xmlns:a16="http://schemas.microsoft.com/office/drawing/2014/main" val="3758325614"/>
                    </a:ext>
                  </a:extLst>
                </a:gridCol>
                <a:gridCol w="1029844">
                  <a:extLst>
                    <a:ext uri="{9D8B030D-6E8A-4147-A177-3AD203B41FA5}">
                      <a16:colId xmlns:a16="http://schemas.microsoft.com/office/drawing/2014/main" val="1481974665"/>
                    </a:ext>
                  </a:extLst>
                </a:gridCol>
                <a:gridCol w="2103734">
                  <a:extLst>
                    <a:ext uri="{9D8B030D-6E8A-4147-A177-3AD203B41FA5}">
                      <a16:colId xmlns:a16="http://schemas.microsoft.com/office/drawing/2014/main" val="4197970863"/>
                    </a:ext>
                  </a:extLst>
                </a:gridCol>
              </a:tblGrid>
              <a:tr h="419985">
                <a:tc>
                  <a:txBody>
                    <a:bodyPr/>
                    <a:lstStyle/>
                    <a:p>
                      <a:pPr algn="ctr"/>
                      <a:r>
                        <a:rPr lang="en-US" sz="1200" dirty="0" err="1">
                          <a:effectLst/>
                        </a:rPr>
                        <a:t>diff_in_days</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n</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OBSERVED</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a:effectLst/>
                        </a:rPr>
                        <a:t>Percentage_OBSERVED</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687097"/>
                  </a:ext>
                </a:extLst>
              </a:tr>
              <a:tr h="269513">
                <a:tc>
                  <a:txBody>
                    <a:bodyPr/>
                    <a:lstStyle/>
                    <a:p>
                      <a:pPr algn="ctr"/>
                      <a:r>
                        <a:rPr lang="en-US" sz="1200">
                          <a:effectLst/>
                        </a:rPr>
                        <a:t>0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76.78524374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6807504"/>
                  </a:ext>
                </a:extLst>
              </a:tr>
              <a:tr h="269513">
                <a:tc>
                  <a:txBody>
                    <a:bodyPr/>
                    <a:lstStyle/>
                    <a:p>
                      <a:pPr algn="ctr"/>
                      <a:r>
                        <a:rPr lang="en-US" sz="1200">
                          <a:effectLst/>
                        </a:rPr>
                        <a:t>1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11.43610013</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590189"/>
                  </a:ext>
                </a:extLst>
              </a:tr>
            </a:tbl>
          </a:graphicData>
        </a:graphic>
      </p:graphicFrame>
      <p:sp>
        <p:nvSpPr>
          <p:cNvPr id="4" name="Date Placeholder 3">
            <a:extLst>
              <a:ext uri="{FF2B5EF4-FFF2-40B4-BE49-F238E27FC236}">
                <a16:creationId xmlns:a16="http://schemas.microsoft.com/office/drawing/2014/main" id="{CFE51A1E-9F9D-BE4D-823A-CE1BAC862A5B}"/>
              </a:ext>
            </a:extLst>
          </p:cNvPr>
          <p:cNvSpPr>
            <a:spLocks noGrp="1"/>
          </p:cNvSpPr>
          <p:nvPr>
            <p:ph type="dt" sz="half" idx="10"/>
          </p:nvPr>
        </p:nvSpPr>
        <p:spPr>
          <a:xfrm>
            <a:off x="838200" y="6356350"/>
            <a:ext cx="2743200" cy="365125"/>
          </a:xfrm>
        </p:spPr>
        <p:txBody>
          <a:bodyPr>
            <a:normAutofit/>
          </a:bodyPr>
          <a:lstStyle/>
          <a:p>
            <a:pPr>
              <a:spcAft>
                <a:spcPts val="600"/>
              </a:spcAft>
            </a:pPr>
            <a:fld id="{CA221EFE-6B4B-1049-87F0-102C440507E2}" type="datetime1">
              <a:rPr lang="en-US" smtClean="0"/>
              <a:pPr>
                <a:spcAft>
                  <a:spcPts val="600"/>
                </a:spcAft>
              </a:pPr>
              <a:t>12/28/21</a:t>
            </a:fld>
            <a:endParaRPr lang="en-US"/>
          </a:p>
        </p:txBody>
      </p:sp>
      <p:sp>
        <p:nvSpPr>
          <p:cNvPr id="5" name="Footer Placeholder 4">
            <a:extLst>
              <a:ext uri="{FF2B5EF4-FFF2-40B4-BE49-F238E27FC236}">
                <a16:creationId xmlns:a16="http://schemas.microsoft.com/office/drawing/2014/main" id="{BC455F64-E703-5F46-8924-B1CEBC7F5DB4}"/>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Source: VAERS Domestic Data/Analysis: Dr. Jessica Rose</a:t>
            </a:r>
          </a:p>
        </p:txBody>
      </p:sp>
      <p:sp>
        <p:nvSpPr>
          <p:cNvPr id="6" name="Slide Number Placeholder 5">
            <a:extLst>
              <a:ext uri="{FF2B5EF4-FFF2-40B4-BE49-F238E27FC236}">
                <a16:creationId xmlns:a16="http://schemas.microsoft.com/office/drawing/2014/main" id="{B0FC69C7-E162-CB42-947F-EE89259A00A5}"/>
              </a:ext>
            </a:extLst>
          </p:cNvPr>
          <p:cNvSpPr>
            <a:spLocks noGrp="1"/>
          </p:cNvSpPr>
          <p:nvPr>
            <p:ph type="sldNum" sz="quarter" idx="12"/>
          </p:nvPr>
        </p:nvSpPr>
        <p:spPr>
          <a:xfrm>
            <a:off x="8610600" y="6356350"/>
            <a:ext cx="2743200" cy="365125"/>
          </a:xfrm>
        </p:spPr>
        <p:txBody>
          <a:bodyPr>
            <a:normAutofit/>
          </a:bodyPr>
          <a:lstStyle/>
          <a:p>
            <a:pPr>
              <a:spcAft>
                <a:spcPts val="600"/>
              </a:spcAft>
            </a:pPr>
            <a:fld id="{84CCD03D-69DC-C540-8894-CD3278485F7A}" type="slidenum">
              <a:rPr lang="en-US" smtClean="0"/>
              <a:pPr>
                <a:spcAft>
                  <a:spcPts val="600"/>
                </a:spcAft>
              </a:pPr>
              <a:t>32</a:t>
            </a:fld>
            <a:endParaRPr lang="en-US"/>
          </a:p>
        </p:txBody>
      </p:sp>
    </p:spTree>
    <p:extLst>
      <p:ext uri="{BB962C8B-B14F-4D97-AF65-F5344CB8AC3E}">
        <p14:creationId xmlns:p14="http://schemas.microsoft.com/office/powerpoint/2010/main" val="407139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E4A7AB-E8EA-6641-AB1E-69C8483AB13D}"/>
              </a:ext>
            </a:extLst>
          </p:cNvPr>
          <p:cNvPicPr>
            <a:picLocks noChangeAspect="1"/>
          </p:cNvPicPr>
          <p:nvPr/>
        </p:nvPicPr>
        <p:blipFill>
          <a:blip r:embed="rId2"/>
          <a:stretch>
            <a:fillRect/>
          </a:stretch>
        </p:blipFill>
        <p:spPr>
          <a:xfrm>
            <a:off x="2625436" y="1534843"/>
            <a:ext cx="6941127" cy="4956057"/>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60400" y="342900"/>
            <a:ext cx="11125200" cy="1167469"/>
          </a:xfrm>
          <a:prstGeom prst="rect">
            <a:avLst/>
          </a:prstGeom>
          <a:solidFill>
            <a:srgbClr val="002060"/>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Deaths are being reported at rates not seen in the context of ALL vaccines for the past 30 years…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6" name="Rectangle 5">
            <a:extLst>
              <a:ext uri="{FF2B5EF4-FFF2-40B4-BE49-F238E27FC236}">
                <a16:creationId xmlns:a16="http://schemas.microsoft.com/office/drawing/2014/main" id="{9799F7F5-BE54-044F-AFFB-9541CCE07078}"/>
              </a:ext>
            </a:extLst>
          </p:cNvPr>
          <p:cNvSpPr/>
          <p:nvPr/>
        </p:nvSpPr>
        <p:spPr>
          <a:xfrm>
            <a:off x="3581400" y="2182550"/>
            <a:ext cx="1984839" cy="584775"/>
          </a:xfrm>
          <a:prstGeom prst="rect">
            <a:avLst/>
          </a:prstGeom>
        </p:spPr>
        <p:txBody>
          <a:bodyPr wrap="none">
            <a:spAutoFit/>
          </a:bodyPr>
          <a:lstStyle/>
          <a:p>
            <a:r>
              <a:rPr lang="en-US" sz="3200" dirty="0"/>
              <a:t>N = 10,856</a:t>
            </a:r>
          </a:p>
        </p:txBody>
      </p:sp>
    </p:spTree>
    <p:extLst>
      <p:ext uri="{BB962C8B-B14F-4D97-AF65-F5344CB8AC3E}">
        <p14:creationId xmlns:p14="http://schemas.microsoft.com/office/powerpoint/2010/main" val="228153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A32D05-9789-F042-8A05-AC990059A2C0}"/>
              </a:ext>
            </a:extLst>
          </p:cNvPr>
          <p:cNvSpPr txBox="1"/>
          <p:nvPr/>
        </p:nvSpPr>
        <p:spPr>
          <a:xfrm>
            <a:off x="771524" y="217515"/>
            <a:ext cx="10648950" cy="707886"/>
          </a:xfrm>
          <a:prstGeom prst="rect">
            <a:avLst/>
          </a:prstGeom>
          <a:noFill/>
        </p:spPr>
        <p:txBody>
          <a:bodyPr wrap="square" rtlCol="0">
            <a:spAutoFit/>
          </a:bodyPr>
          <a:lstStyle/>
          <a:p>
            <a:r>
              <a:rPr lang="en-US" sz="4000" b="1" dirty="0"/>
              <a:t>Lost safety signals </a:t>
            </a:r>
            <a:r>
              <a:rPr lang="en-US" sz="4000" b="1" dirty="0">
                <a:sym typeface="Wingdings" pitchFamily="2" charset="2"/>
              </a:rPr>
              <a:t></a:t>
            </a:r>
            <a:endParaRPr lang="en-US" sz="3600" dirty="0"/>
          </a:p>
        </p:txBody>
      </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517931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53991-842B-D84E-9B54-0EEF386B6529}"/>
              </a:ext>
            </a:extLst>
          </p:cNvPr>
          <p:cNvPicPr>
            <a:picLocks noChangeAspect="1"/>
          </p:cNvPicPr>
          <p:nvPr/>
        </p:nvPicPr>
        <p:blipFill rotWithShape="1">
          <a:blip r:embed="rId2"/>
          <a:srcRect l="13555" t="32535" r="81023" b="21952"/>
          <a:stretch/>
        </p:blipFill>
        <p:spPr>
          <a:xfrm>
            <a:off x="45523" y="1818938"/>
            <a:ext cx="792674" cy="4158488"/>
          </a:xfrm>
          <a:prstGeom prst="rect">
            <a:avLst/>
          </a:prstGeom>
        </p:spPr>
      </p:pic>
      <p:sp>
        <p:nvSpPr>
          <p:cNvPr id="6" name="TextBox 5">
            <a:extLst>
              <a:ext uri="{FF2B5EF4-FFF2-40B4-BE49-F238E27FC236}">
                <a16:creationId xmlns:a16="http://schemas.microsoft.com/office/drawing/2014/main" id="{51A32D05-9789-F042-8A05-AC990059A2C0}"/>
              </a:ext>
            </a:extLst>
          </p:cNvPr>
          <p:cNvSpPr txBox="1"/>
          <p:nvPr/>
        </p:nvSpPr>
        <p:spPr>
          <a:xfrm>
            <a:off x="771524" y="217515"/>
            <a:ext cx="10648950" cy="707886"/>
          </a:xfrm>
          <a:prstGeom prst="rect">
            <a:avLst/>
          </a:prstGeom>
          <a:noFill/>
        </p:spPr>
        <p:txBody>
          <a:bodyPr wrap="square" rtlCol="0">
            <a:spAutoFit/>
          </a:bodyPr>
          <a:lstStyle/>
          <a:p>
            <a:r>
              <a:rPr lang="en-US" sz="4000" b="1" dirty="0"/>
              <a:t>Lost safety signals</a:t>
            </a:r>
            <a:endParaRPr lang="en-US" sz="3600" dirty="0"/>
          </a:p>
        </p:txBody>
      </p:sp>
      <p:grpSp>
        <p:nvGrpSpPr>
          <p:cNvPr id="4" name="Group 3">
            <a:extLst>
              <a:ext uri="{FF2B5EF4-FFF2-40B4-BE49-F238E27FC236}">
                <a16:creationId xmlns:a16="http://schemas.microsoft.com/office/drawing/2014/main" id="{04CC4BDF-26FE-2B48-B27A-405409FA6F5A}"/>
              </a:ext>
            </a:extLst>
          </p:cNvPr>
          <p:cNvGrpSpPr/>
          <p:nvPr/>
        </p:nvGrpSpPr>
        <p:grpSpPr>
          <a:xfrm>
            <a:off x="4159014" y="1647558"/>
            <a:ext cx="1909690" cy="1043077"/>
            <a:chOff x="10165592" y="817679"/>
            <a:chExt cx="1909690" cy="1043077"/>
          </a:xfrm>
        </p:grpSpPr>
        <p:cxnSp>
          <p:nvCxnSpPr>
            <p:cNvPr id="13" name="Straight Arrow Connector 12">
              <a:extLst>
                <a:ext uri="{FF2B5EF4-FFF2-40B4-BE49-F238E27FC236}">
                  <a16:creationId xmlns:a16="http://schemas.microsoft.com/office/drawing/2014/main" id="{54501EA0-ADD8-4646-9171-B9183E833897}"/>
                </a:ext>
              </a:extLst>
            </p:cNvPr>
            <p:cNvCxnSpPr>
              <a:cxnSpLocks/>
            </p:cNvCxnSpPr>
            <p:nvPr/>
          </p:nvCxnSpPr>
          <p:spPr>
            <a:xfrm>
              <a:off x="11120437" y="1171575"/>
              <a:ext cx="0" cy="6891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D3CDE3-6001-B84A-874C-530FC5870D94}"/>
                </a:ext>
              </a:extLst>
            </p:cNvPr>
            <p:cNvSpPr txBox="1"/>
            <p:nvPr/>
          </p:nvSpPr>
          <p:spPr>
            <a:xfrm>
              <a:off x="10165592" y="817679"/>
              <a:ext cx="1909690" cy="369332"/>
            </a:xfrm>
            <a:prstGeom prst="rect">
              <a:avLst/>
            </a:prstGeom>
            <a:noFill/>
          </p:spPr>
          <p:txBody>
            <a:bodyPr wrap="none" rtlCol="0">
              <a:spAutoFit/>
            </a:bodyPr>
            <a:lstStyle/>
            <a:p>
              <a:r>
                <a:rPr lang="en-US" dirty="0">
                  <a:solidFill>
                    <a:srgbClr val="FF0000"/>
                  </a:solidFill>
                </a:rPr>
                <a:t>Individual updates</a:t>
              </a:r>
            </a:p>
          </p:txBody>
        </p:sp>
      </p:gr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a:t>Data source: VAERS/Analysis: Dr. Jessica Rose</a:t>
            </a:r>
          </a:p>
        </p:txBody>
      </p:sp>
      <p:pic>
        <p:nvPicPr>
          <p:cNvPr id="11" name="Picture 10">
            <a:extLst>
              <a:ext uri="{FF2B5EF4-FFF2-40B4-BE49-F238E27FC236}">
                <a16:creationId xmlns:a16="http://schemas.microsoft.com/office/drawing/2014/main" id="{8680C379-6119-7442-A581-1BF671D07617}"/>
              </a:ext>
            </a:extLst>
          </p:cNvPr>
          <p:cNvPicPr>
            <a:picLocks noChangeAspect="1"/>
          </p:cNvPicPr>
          <p:nvPr/>
        </p:nvPicPr>
        <p:blipFill rotWithShape="1">
          <a:blip r:embed="rId2"/>
          <a:srcRect l="13555" t="70505" r="45056" b="21952"/>
          <a:stretch/>
        </p:blipFill>
        <p:spPr>
          <a:xfrm>
            <a:off x="45524" y="5281634"/>
            <a:ext cx="6050476" cy="689181"/>
          </a:xfrm>
          <a:prstGeom prst="rect">
            <a:avLst/>
          </a:prstGeom>
        </p:spPr>
      </p:pic>
      <p:sp>
        <p:nvSpPr>
          <p:cNvPr id="7" name="Freeform 6">
            <a:extLst>
              <a:ext uri="{FF2B5EF4-FFF2-40B4-BE49-F238E27FC236}">
                <a16:creationId xmlns:a16="http://schemas.microsoft.com/office/drawing/2014/main" id="{37077047-30DB-C64E-8293-382217EB2342}"/>
              </a:ext>
            </a:extLst>
          </p:cNvPr>
          <p:cNvSpPr/>
          <p:nvPr/>
        </p:nvSpPr>
        <p:spPr>
          <a:xfrm>
            <a:off x="1214651" y="2579427"/>
            <a:ext cx="4026089" cy="2593074"/>
          </a:xfrm>
          <a:custGeom>
            <a:avLst/>
            <a:gdLst>
              <a:gd name="connsiteX0" fmla="*/ 0 w 4026089"/>
              <a:gd name="connsiteY0" fmla="*/ 2593074 h 2593074"/>
              <a:gd name="connsiteX1" fmla="*/ 1214650 w 4026089"/>
              <a:gd name="connsiteY1" fmla="*/ 2442949 h 2593074"/>
              <a:gd name="connsiteX2" fmla="*/ 2306471 w 4026089"/>
              <a:gd name="connsiteY2" fmla="*/ 2060812 h 2593074"/>
              <a:gd name="connsiteX3" fmla="*/ 3193576 w 4026089"/>
              <a:gd name="connsiteY3" fmla="*/ 941695 h 2593074"/>
              <a:gd name="connsiteX4" fmla="*/ 4026089 w 4026089"/>
              <a:gd name="connsiteY4" fmla="*/ 0 h 2593074"/>
              <a:gd name="connsiteX5" fmla="*/ 4026089 w 4026089"/>
              <a:gd name="connsiteY5" fmla="*/ 0 h 259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6089" h="2593074">
                <a:moveTo>
                  <a:pt x="0" y="2593074"/>
                </a:moveTo>
                <a:cubicBezTo>
                  <a:pt x="415119" y="2562366"/>
                  <a:pt x="830238" y="2531659"/>
                  <a:pt x="1214650" y="2442949"/>
                </a:cubicBezTo>
                <a:cubicBezTo>
                  <a:pt x="1599062" y="2354239"/>
                  <a:pt x="1976650" y="2311021"/>
                  <a:pt x="2306471" y="2060812"/>
                </a:cubicBezTo>
                <a:cubicBezTo>
                  <a:pt x="2636292" y="1810603"/>
                  <a:pt x="2906973" y="1285164"/>
                  <a:pt x="3193576" y="941695"/>
                </a:cubicBezTo>
                <a:cubicBezTo>
                  <a:pt x="3480179" y="598226"/>
                  <a:pt x="4026089" y="0"/>
                  <a:pt x="4026089" y="0"/>
                </a:cubicBezTo>
                <a:lnTo>
                  <a:pt x="4026089"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A1989C0-21EF-F34D-808F-096FD094C611}"/>
              </a:ext>
            </a:extLst>
          </p:cNvPr>
          <p:cNvSpPr txBox="1"/>
          <p:nvPr/>
        </p:nvSpPr>
        <p:spPr>
          <a:xfrm>
            <a:off x="7832537" y="2690635"/>
            <a:ext cx="3587937" cy="923330"/>
          </a:xfrm>
          <a:prstGeom prst="rect">
            <a:avLst/>
          </a:prstGeom>
          <a:noFill/>
        </p:spPr>
        <p:txBody>
          <a:bodyPr wrap="square" rtlCol="0">
            <a:spAutoFit/>
          </a:bodyPr>
          <a:lstStyle/>
          <a:p>
            <a:r>
              <a:rPr lang="en-US" dirty="0">
                <a:solidFill>
                  <a:srgbClr val="FF0000"/>
                </a:solidFill>
              </a:rPr>
              <a:t>Individual updates: every week, the VAERS data is updated… so a new set of data every week!</a:t>
            </a:r>
          </a:p>
        </p:txBody>
      </p:sp>
    </p:spTree>
    <p:extLst>
      <p:ext uri="{BB962C8B-B14F-4D97-AF65-F5344CB8AC3E}">
        <p14:creationId xmlns:p14="http://schemas.microsoft.com/office/powerpoint/2010/main" val="4038344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53991-842B-D84E-9B54-0EEF386B6529}"/>
              </a:ext>
            </a:extLst>
          </p:cNvPr>
          <p:cNvPicPr>
            <a:picLocks noChangeAspect="1"/>
          </p:cNvPicPr>
          <p:nvPr/>
        </p:nvPicPr>
        <p:blipFill rotWithShape="1">
          <a:blip r:embed="rId2"/>
          <a:srcRect l="13555" t="32535" r="81023" b="21952"/>
          <a:stretch/>
        </p:blipFill>
        <p:spPr>
          <a:xfrm>
            <a:off x="45523" y="1818938"/>
            <a:ext cx="792674" cy="4158488"/>
          </a:xfrm>
          <a:prstGeom prst="rect">
            <a:avLst/>
          </a:prstGeom>
        </p:spPr>
      </p:pic>
      <p:sp>
        <p:nvSpPr>
          <p:cNvPr id="6" name="TextBox 5">
            <a:extLst>
              <a:ext uri="{FF2B5EF4-FFF2-40B4-BE49-F238E27FC236}">
                <a16:creationId xmlns:a16="http://schemas.microsoft.com/office/drawing/2014/main" id="{51A32D05-9789-F042-8A05-AC990059A2C0}"/>
              </a:ext>
            </a:extLst>
          </p:cNvPr>
          <p:cNvSpPr txBox="1"/>
          <p:nvPr/>
        </p:nvSpPr>
        <p:spPr>
          <a:xfrm>
            <a:off x="771524" y="217515"/>
            <a:ext cx="10648950" cy="1323439"/>
          </a:xfrm>
          <a:prstGeom prst="rect">
            <a:avLst/>
          </a:prstGeom>
          <a:noFill/>
        </p:spPr>
        <p:txBody>
          <a:bodyPr wrap="square" rtlCol="0">
            <a:spAutoFit/>
          </a:bodyPr>
          <a:lstStyle/>
          <a:p>
            <a:r>
              <a:rPr lang="en-US" sz="4000" dirty="0"/>
              <a:t>We would expect the two data trajectories to follow each other…</a:t>
            </a:r>
            <a:endParaRPr lang="en-US" sz="3600" dirty="0"/>
          </a:p>
        </p:txBody>
      </p:sp>
      <p:grpSp>
        <p:nvGrpSpPr>
          <p:cNvPr id="4" name="Group 3">
            <a:extLst>
              <a:ext uri="{FF2B5EF4-FFF2-40B4-BE49-F238E27FC236}">
                <a16:creationId xmlns:a16="http://schemas.microsoft.com/office/drawing/2014/main" id="{04CC4BDF-26FE-2B48-B27A-405409FA6F5A}"/>
              </a:ext>
            </a:extLst>
          </p:cNvPr>
          <p:cNvGrpSpPr/>
          <p:nvPr/>
        </p:nvGrpSpPr>
        <p:grpSpPr>
          <a:xfrm>
            <a:off x="2922047" y="1784210"/>
            <a:ext cx="2039854" cy="910567"/>
            <a:chOff x="8423658" y="1146833"/>
            <a:chExt cx="2039854" cy="910567"/>
          </a:xfrm>
        </p:grpSpPr>
        <p:cxnSp>
          <p:nvCxnSpPr>
            <p:cNvPr id="12" name="Straight Arrow Connector 11">
              <a:extLst>
                <a:ext uri="{FF2B5EF4-FFF2-40B4-BE49-F238E27FC236}">
                  <a16:creationId xmlns:a16="http://schemas.microsoft.com/office/drawing/2014/main" id="{4978F91A-1E98-A847-B5DA-5B1040866D5E}"/>
                </a:ext>
              </a:extLst>
            </p:cNvPr>
            <p:cNvCxnSpPr/>
            <p:nvPr/>
          </p:nvCxnSpPr>
          <p:spPr>
            <a:xfrm>
              <a:off x="10425112" y="1171575"/>
              <a:ext cx="0" cy="8858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667217-39F6-F640-AFBB-0B439FEF9C30}"/>
                </a:ext>
              </a:extLst>
            </p:cNvPr>
            <p:cNvSpPr txBox="1"/>
            <p:nvPr/>
          </p:nvSpPr>
          <p:spPr>
            <a:xfrm>
              <a:off x="8423658" y="1146833"/>
              <a:ext cx="2039854" cy="369332"/>
            </a:xfrm>
            <a:prstGeom prst="rect">
              <a:avLst/>
            </a:prstGeom>
            <a:noFill/>
          </p:spPr>
          <p:txBody>
            <a:bodyPr wrap="none" rtlCol="0">
              <a:spAutoFit/>
            </a:bodyPr>
            <a:lstStyle/>
            <a:p>
              <a:r>
                <a:rPr lang="en-US" dirty="0">
                  <a:solidFill>
                    <a:srgbClr val="0070C0"/>
                  </a:solidFill>
                </a:rPr>
                <a:t>Most recent update</a:t>
              </a:r>
            </a:p>
          </p:txBody>
        </p:sp>
      </p:gr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a:t>Data source: VAERS/Analysis: Dr. Jessica Rose</a:t>
            </a:r>
          </a:p>
        </p:txBody>
      </p:sp>
      <p:pic>
        <p:nvPicPr>
          <p:cNvPr id="11" name="Picture 10">
            <a:extLst>
              <a:ext uri="{FF2B5EF4-FFF2-40B4-BE49-F238E27FC236}">
                <a16:creationId xmlns:a16="http://schemas.microsoft.com/office/drawing/2014/main" id="{8680C379-6119-7442-A581-1BF671D07617}"/>
              </a:ext>
            </a:extLst>
          </p:cNvPr>
          <p:cNvPicPr>
            <a:picLocks noChangeAspect="1"/>
          </p:cNvPicPr>
          <p:nvPr/>
        </p:nvPicPr>
        <p:blipFill rotWithShape="1">
          <a:blip r:embed="rId2"/>
          <a:srcRect l="13555" t="70505" r="45056" b="21952"/>
          <a:stretch/>
        </p:blipFill>
        <p:spPr>
          <a:xfrm>
            <a:off x="45524" y="5281634"/>
            <a:ext cx="6050476" cy="689181"/>
          </a:xfrm>
          <a:prstGeom prst="rect">
            <a:avLst/>
          </a:prstGeom>
        </p:spPr>
      </p:pic>
      <p:sp>
        <p:nvSpPr>
          <p:cNvPr id="7" name="Freeform 6">
            <a:extLst>
              <a:ext uri="{FF2B5EF4-FFF2-40B4-BE49-F238E27FC236}">
                <a16:creationId xmlns:a16="http://schemas.microsoft.com/office/drawing/2014/main" id="{37077047-30DB-C64E-8293-382217EB2342}"/>
              </a:ext>
            </a:extLst>
          </p:cNvPr>
          <p:cNvSpPr/>
          <p:nvPr/>
        </p:nvSpPr>
        <p:spPr>
          <a:xfrm>
            <a:off x="1214651" y="2579427"/>
            <a:ext cx="4026089" cy="2593074"/>
          </a:xfrm>
          <a:custGeom>
            <a:avLst/>
            <a:gdLst>
              <a:gd name="connsiteX0" fmla="*/ 0 w 4026089"/>
              <a:gd name="connsiteY0" fmla="*/ 2593074 h 2593074"/>
              <a:gd name="connsiteX1" fmla="*/ 1214650 w 4026089"/>
              <a:gd name="connsiteY1" fmla="*/ 2442949 h 2593074"/>
              <a:gd name="connsiteX2" fmla="*/ 2306471 w 4026089"/>
              <a:gd name="connsiteY2" fmla="*/ 2060812 h 2593074"/>
              <a:gd name="connsiteX3" fmla="*/ 3193576 w 4026089"/>
              <a:gd name="connsiteY3" fmla="*/ 941695 h 2593074"/>
              <a:gd name="connsiteX4" fmla="*/ 4026089 w 4026089"/>
              <a:gd name="connsiteY4" fmla="*/ 0 h 2593074"/>
              <a:gd name="connsiteX5" fmla="*/ 4026089 w 4026089"/>
              <a:gd name="connsiteY5" fmla="*/ 0 h 259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6089" h="2593074">
                <a:moveTo>
                  <a:pt x="0" y="2593074"/>
                </a:moveTo>
                <a:cubicBezTo>
                  <a:pt x="415119" y="2562366"/>
                  <a:pt x="830238" y="2531659"/>
                  <a:pt x="1214650" y="2442949"/>
                </a:cubicBezTo>
                <a:cubicBezTo>
                  <a:pt x="1599062" y="2354239"/>
                  <a:pt x="1976650" y="2311021"/>
                  <a:pt x="2306471" y="2060812"/>
                </a:cubicBezTo>
                <a:cubicBezTo>
                  <a:pt x="2636292" y="1810603"/>
                  <a:pt x="2906973" y="1285164"/>
                  <a:pt x="3193576" y="941695"/>
                </a:cubicBezTo>
                <a:cubicBezTo>
                  <a:pt x="3480179" y="598226"/>
                  <a:pt x="4026089" y="0"/>
                  <a:pt x="4026089" y="0"/>
                </a:cubicBezTo>
                <a:lnTo>
                  <a:pt x="4026089"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C9311A7-5079-AB49-864C-DD3D3AEA88E3}"/>
              </a:ext>
            </a:extLst>
          </p:cNvPr>
          <p:cNvSpPr txBox="1"/>
          <p:nvPr/>
        </p:nvSpPr>
        <p:spPr>
          <a:xfrm>
            <a:off x="7773467" y="2606722"/>
            <a:ext cx="3713465" cy="923330"/>
          </a:xfrm>
          <a:prstGeom prst="rect">
            <a:avLst/>
          </a:prstGeom>
          <a:noFill/>
        </p:spPr>
        <p:txBody>
          <a:bodyPr wrap="square" rtlCol="0">
            <a:spAutoFit/>
          </a:bodyPr>
          <a:lstStyle/>
          <a:p>
            <a:r>
              <a:rPr lang="en-US" dirty="0">
                <a:solidFill>
                  <a:srgbClr val="0070C0"/>
                </a:solidFill>
              </a:rPr>
              <a:t>Most recent update: this file contains all the data from the beginning – or one would hope. </a:t>
            </a:r>
          </a:p>
        </p:txBody>
      </p:sp>
      <p:sp>
        <p:nvSpPr>
          <p:cNvPr id="18" name="Freeform 17">
            <a:extLst>
              <a:ext uri="{FF2B5EF4-FFF2-40B4-BE49-F238E27FC236}">
                <a16:creationId xmlns:a16="http://schemas.microsoft.com/office/drawing/2014/main" id="{DCFAE386-F573-D841-B98B-BC5A6C65F213}"/>
              </a:ext>
            </a:extLst>
          </p:cNvPr>
          <p:cNvSpPr/>
          <p:nvPr/>
        </p:nvSpPr>
        <p:spPr>
          <a:xfrm>
            <a:off x="1214651" y="2571948"/>
            <a:ext cx="3916907" cy="2477724"/>
          </a:xfrm>
          <a:custGeom>
            <a:avLst/>
            <a:gdLst>
              <a:gd name="connsiteX0" fmla="*/ 0 w 4026089"/>
              <a:gd name="connsiteY0" fmla="*/ 2593074 h 2593074"/>
              <a:gd name="connsiteX1" fmla="*/ 1214650 w 4026089"/>
              <a:gd name="connsiteY1" fmla="*/ 2442949 h 2593074"/>
              <a:gd name="connsiteX2" fmla="*/ 2306471 w 4026089"/>
              <a:gd name="connsiteY2" fmla="*/ 2060812 h 2593074"/>
              <a:gd name="connsiteX3" fmla="*/ 3193576 w 4026089"/>
              <a:gd name="connsiteY3" fmla="*/ 941695 h 2593074"/>
              <a:gd name="connsiteX4" fmla="*/ 4026089 w 4026089"/>
              <a:gd name="connsiteY4" fmla="*/ 0 h 2593074"/>
              <a:gd name="connsiteX5" fmla="*/ 4026089 w 4026089"/>
              <a:gd name="connsiteY5" fmla="*/ 0 h 259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6089" h="2593074">
                <a:moveTo>
                  <a:pt x="0" y="2593074"/>
                </a:moveTo>
                <a:cubicBezTo>
                  <a:pt x="415119" y="2562366"/>
                  <a:pt x="830238" y="2531659"/>
                  <a:pt x="1214650" y="2442949"/>
                </a:cubicBezTo>
                <a:cubicBezTo>
                  <a:pt x="1599062" y="2354239"/>
                  <a:pt x="1976650" y="2311021"/>
                  <a:pt x="2306471" y="2060812"/>
                </a:cubicBezTo>
                <a:cubicBezTo>
                  <a:pt x="2636292" y="1810603"/>
                  <a:pt x="2906973" y="1285164"/>
                  <a:pt x="3193576" y="941695"/>
                </a:cubicBezTo>
                <a:cubicBezTo>
                  <a:pt x="3480179" y="598226"/>
                  <a:pt x="4026089" y="0"/>
                  <a:pt x="4026089" y="0"/>
                </a:cubicBezTo>
                <a:lnTo>
                  <a:pt x="4026089"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B519B"/>
              </a:solidFill>
            </a:endParaRPr>
          </a:p>
        </p:txBody>
      </p:sp>
    </p:spTree>
    <p:extLst>
      <p:ext uri="{BB962C8B-B14F-4D97-AF65-F5344CB8AC3E}">
        <p14:creationId xmlns:p14="http://schemas.microsoft.com/office/powerpoint/2010/main" val="2319988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53991-842B-D84E-9B54-0EEF386B6529}"/>
              </a:ext>
            </a:extLst>
          </p:cNvPr>
          <p:cNvPicPr>
            <a:picLocks noChangeAspect="1"/>
          </p:cNvPicPr>
          <p:nvPr/>
        </p:nvPicPr>
        <p:blipFill rotWithShape="1">
          <a:blip r:embed="rId2"/>
          <a:srcRect l="13555" t="32535" r="81023" b="21952"/>
          <a:stretch/>
        </p:blipFill>
        <p:spPr>
          <a:xfrm>
            <a:off x="45523" y="1818938"/>
            <a:ext cx="792674" cy="4158488"/>
          </a:xfrm>
          <a:prstGeom prst="rect">
            <a:avLst/>
          </a:prstGeom>
        </p:spPr>
      </p:pic>
      <p:sp>
        <p:nvSpPr>
          <p:cNvPr id="6" name="TextBox 5">
            <a:extLst>
              <a:ext uri="{FF2B5EF4-FFF2-40B4-BE49-F238E27FC236}">
                <a16:creationId xmlns:a16="http://schemas.microsoft.com/office/drawing/2014/main" id="{51A32D05-9789-F042-8A05-AC990059A2C0}"/>
              </a:ext>
            </a:extLst>
          </p:cNvPr>
          <p:cNvSpPr txBox="1"/>
          <p:nvPr/>
        </p:nvSpPr>
        <p:spPr>
          <a:xfrm>
            <a:off x="771524" y="217515"/>
            <a:ext cx="10648950" cy="707886"/>
          </a:xfrm>
          <a:prstGeom prst="rect">
            <a:avLst/>
          </a:prstGeom>
          <a:noFill/>
        </p:spPr>
        <p:txBody>
          <a:bodyPr wrap="square" rtlCol="0">
            <a:spAutoFit/>
          </a:bodyPr>
          <a:lstStyle/>
          <a:p>
            <a:r>
              <a:rPr lang="en-US" sz="4000" b="1" dirty="0"/>
              <a:t>But they don’t…</a:t>
            </a:r>
            <a:endParaRPr lang="en-US" sz="3600" dirty="0"/>
          </a:p>
        </p:txBody>
      </p:sp>
      <p:grpSp>
        <p:nvGrpSpPr>
          <p:cNvPr id="4" name="Group 3">
            <a:extLst>
              <a:ext uri="{FF2B5EF4-FFF2-40B4-BE49-F238E27FC236}">
                <a16:creationId xmlns:a16="http://schemas.microsoft.com/office/drawing/2014/main" id="{04CC4BDF-26FE-2B48-B27A-405409FA6F5A}"/>
              </a:ext>
            </a:extLst>
          </p:cNvPr>
          <p:cNvGrpSpPr/>
          <p:nvPr/>
        </p:nvGrpSpPr>
        <p:grpSpPr>
          <a:xfrm>
            <a:off x="2417080" y="1976712"/>
            <a:ext cx="2039854" cy="910567"/>
            <a:chOff x="8423658" y="1146833"/>
            <a:chExt cx="2039854" cy="910567"/>
          </a:xfrm>
        </p:grpSpPr>
        <p:cxnSp>
          <p:nvCxnSpPr>
            <p:cNvPr id="12" name="Straight Arrow Connector 11">
              <a:extLst>
                <a:ext uri="{FF2B5EF4-FFF2-40B4-BE49-F238E27FC236}">
                  <a16:creationId xmlns:a16="http://schemas.microsoft.com/office/drawing/2014/main" id="{4978F91A-1E98-A847-B5DA-5B1040866D5E}"/>
                </a:ext>
              </a:extLst>
            </p:cNvPr>
            <p:cNvCxnSpPr/>
            <p:nvPr/>
          </p:nvCxnSpPr>
          <p:spPr>
            <a:xfrm>
              <a:off x="10425112" y="1171575"/>
              <a:ext cx="0" cy="8858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667217-39F6-F640-AFBB-0B439FEF9C30}"/>
                </a:ext>
              </a:extLst>
            </p:cNvPr>
            <p:cNvSpPr txBox="1"/>
            <p:nvPr/>
          </p:nvSpPr>
          <p:spPr>
            <a:xfrm>
              <a:off x="8423658" y="1146833"/>
              <a:ext cx="2039854" cy="369332"/>
            </a:xfrm>
            <a:prstGeom prst="rect">
              <a:avLst/>
            </a:prstGeom>
            <a:noFill/>
          </p:spPr>
          <p:txBody>
            <a:bodyPr wrap="none" rtlCol="0">
              <a:spAutoFit/>
            </a:bodyPr>
            <a:lstStyle/>
            <a:p>
              <a:r>
                <a:rPr lang="en-US" dirty="0">
                  <a:solidFill>
                    <a:srgbClr val="0070C0"/>
                  </a:solidFill>
                </a:rPr>
                <a:t>Most recent update</a:t>
              </a:r>
            </a:p>
          </p:txBody>
        </p:sp>
      </p:gr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a:t>Data source: VAERS/Analysis: Dr. Jessica Rose</a:t>
            </a:r>
          </a:p>
        </p:txBody>
      </p:sp>
      <p:pic>
        <p:nvPicPr>
          <p:cNvPr id="11" name="Picture 10">
            <a:extLst>
              <a:ext uri="{FF2B5EF4-FFF2-40B4-BE49-F238E27FC236}">
                <a16:creationId xmlns:a16="http://schemas.microsoft.com/office/drawing/2014/main" id="{8680C379-6119-7442-A581-1BF671D07617}"/>
              </a:ext>
            </a:extLst>
          </p:cNvPr>
          <p:cNvPicPr>
            <a:picLocks noChangeAspect="1"/>
          </p:cNvPicPr>
          <p:nvPr/>
        </p:nvPicPr>
        <p:blipFill rotWithShape="1">
          <a:blip r:embed="rId2"/>
          <a:srcRect l="13555" t="70505" r="45056" b="21952"/>
          <a:stretch/>
        </p:blipFill>
        <p:spPr>
          <a:xfrm>
            <a:off x="45524" y="5281634"/>
            <a:ext cx="6050476" cy="689181"/>
          </a:xfrm>
          <a:prstGeom prst="rect">
            <a:avLst/>
          </a:prstGeom>
        </p:spPr>
      </p:pic>
      <p:sp>
        <p:nvSpPr>
          <p:cNvPr id="7" name="Freeform 6">
            <a:extLst>
              <a:ext uri="{FF2B5EF4-FFF2-40B4-BE49-F238E27FC236}">
                <a16:creationId xmlns:a16="http://schemas.microsoft.com/office/drawing/2014/main" id="{37077047-30DB-C64E-8293-382217EB2342}"/>
              </a:ext>
            </a:extLst>
          </p:cNvPr>
          <p:cNvSpPr/>
          <p:nvPr/>
        </p:nvSpPr>
        <p:spPr>
          <a:xfrm>
            <a:off x="1214651" y="2579427"/>
            <a:ext cx="4026089" cy="2593074"/>
          </a:xfrm>
          <a:custGeom>
            <a:avLst/>
            <a:gdLst>
              <a:gd name="connsiteX0" fmla="*/ 0 w 4026089"/>
              <a:gd name="connsiteY0" fmla="*/ 2593074 h 2593074"/>
              <a:gd name="connsiteX1" fmla="*/ 1214650 w 4026089"/>
              <a:gd name="connsiteY1" fmla="*/ 2442949 h 2593074"/>
              <a:gd name="connsiteX2" fmla="*/ 2306471 w 4026089"/>
              <a:gd name="connsiteY2" fmla="*/ 2060812 h 2593074"/>
              <a:gd name="connsiteX3" fmla="*/ 3193576 w 4026089"/>
              <a:gd name="connsiteY3" fmla="*/ 941695 h 2593074"/>
              <a:gd name="connsiteX4" fmla="*/ 4026089 w 4026089"/>
              <a:gd name="connsiteY4" fmla="*/ 0 h 2593074"/>
              <a:gd name="connsiteX5" fmla="*/ 4026089 w 4026089"/>
              <a:gd name="connsiteY5" fmla="*/ 0 h 259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6089" h="2593074">
                <a:moveTo>
                  <a:pt x="0" y="2593074"/>
                </a:moveTo>
                <a:cubicBezTo>
                  <a:pt x="415119" y="2562366"/>
                  <a:pt x="830238" y="2531659"/>
                  <a:pt x="1214650" y="2442949"/>
                </a:cubicBezTo>
                <a:cubicBezTo>
                  <a:pt x="1599062" y="2354239"/>
                  <a:pt x="1976650" y="2311021"/>
                  <a:pt x="2306471" y="2060812"/>
                </a:cubicBezTo>
                <a:cubicBezTo>
                  <a:pt x="2636292" y="1810603"/>
                  <a:pt x="2906973" y="1285164"/>
                  <a:pt x="3193576" y="941695"/>
                </a:cubicBezTo>
                <a:cubicBezTo>
                  <a:pt x="3480179" y="598226"/>
                  <a:pt x="4026089" y="0"/>
                  <a:pt x="4026089" y="0"/>
                </a:cubicBezTo>
                <a:lnTo>
                  <a:pt x="4026089"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93E4D631-B030-CD4F-9DA8-FE023B179414}"/>
              </a:ext>
            </a:extLst>
          </p:cNvPr>
          <p:cNvSpPr/>
          <p:nvPr/>
        </p:nvSpPr>
        <p:spPr>
          <a:xfrm>
            <a:off x="1201003" y="2606722"/>
            <a:ext cx="4026090" cy="2524836"/>
          </a:xfrm>
          <a:custGeom>
            <a:avLst/>
            <a:gdLst>
              <a:gd name="connsiteX0" fmla="*/ 0 w 4026090"/>
              <a:gd name="connsiteY0" fmla="*/ 2524836 h 2524836"/>
              <a:gd name="connsiteX1" fmla="*/ 1705970 w 4026090"/>
              <a:gd name="connsiteY1" fmla="*/ 1433015 h 2524836"/>
              <a:gd name="connsiteX2" fmla="*/ 2279176 w 4026090"/>
              <a:gd name="connsiteY2" fmla="*/ 764275 h 2524836"/>
              <a:gd name="connsiteX3" fmla="*/ 4026090 w 4026090"/>
              <a:gd name="connsiteY3" fmla="*/ 0 h 2524836"/>
              <a:gd name="connsiteX4" fmla="*/ 4026090 w 4026090"/>
              <a:gd name="connsiteY4" fmla="*/ 0 h 2524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6090" h="2524836">
                <a:moveTo>
                  <a:pt x="0" y="2524836"/>
                </a:moveTo>
                <a:cubicBezTo>
                  <a:pt x="663054" y="2125639"/>
                  <a:pt x="1326108" y="1726442"/>
                  <a:pt x="1705970" y="1433015"/>
                </a:cubicBezTo>
                <a:cubicBezTo>
                  <a:pt x="2085832" y="1139588"/>
                  <a:pt x="1892489" y="1003111"/>
                  <a:pt x="2279176" y="764275"/>
                </a:cubicBezTo>
                <a:cubicBezTo>
                  <a:pt x="2665863" y="525439"/>
                  <a:pt x="4026090" y="0"/>
                  <a:pt x="4026090" y="0"/>
                </a:cubicBezTo>
                <a:lnTo>
                  <a:pt x="4026090" y="0"/>
                </a:ln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C9311A7-5079-AB49-864C-DD3D3AEA88E3}"/>
              </a:ext>
            </a:extLst>
          </p:cNvPr>
          <p:cNvSpPr txBox="1"/>
          <p:nvPr/>
        </p:nvSpPr>
        <p:spPr>
          <a:xfrm>
            <a:off x="7773467" y="2606722"/>
            <a:ext cx="3713465" cy="923330"/>
          </a:xfrm>
          <a:prstGeom prst="rect">
            <a:avLst/>
          </a:prstGeom>
          <a:noFill/>
        </p:spPr>
        <p:txBody>
          <a:bodyPr wrap="square" rtlCol="0">
            <a:spAutoFit/>
          </a:bodyPr>
          <a:lstStyle/>
          <a:p>
            <a:r>
              <a:rPr lang="en-US" dirty="0">
                <a:solidFill>
                  <a:srgbClr val="0070C0"/>
                </a:solidFill>
              </a:rPr>
              <a:t>Most recent update: this file contains all the data from the beginning – or one would hope. </a:t>
            </a:r>
          </a:p>
        </p:txBody>
      </p:sp>
    </p:spTree>
    <p:extLst>
      <p:ext uri="{BB962C8B-B14F-4D97-AF65-F5344CB8AC3E}">
        <p14:creationId xmlns:p14="http://schemas.microsoft.com/office/powerpoint/2010/main" val="1605444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53991-842B-D84E-9B54-0EEF386B6529}"/>
              </a:ext>
            </a:extLst>
          </p:cNvPr>
          <p:cNvPicPr>
            <a:picLocks noChangeAspect="1"/>
          </p:cNvPicPr>
          <p:nvPr/>
        </p:nvPicPr>
        <p:blipFill rotWithShape="1">
          <a:blip r:embed="rId2"/>
          <a:srcRect l="13555" t="32535" r="45056" b="21952"/>
          <a:stretch/>
        </p:blipFill>
        <p:spPr>
          <a:xfrm>
            <a:off x="45523" y="1818938"/>
            <a:ext cx="6050476" cy="4158488"/>
          </a:xfrm>
          <a:prstGeom prst="rect">
            <a:avLst/>
          </a:prstGeom>
        </p:spPr>
      </p:pic>
      <p:sp>
        <p:nvSpPr>
          <p:cNvPr id="6" name="TextBox 5">
            <a:extLst>
              <a:ext uri="{FF2B5EF4-FFF2-40B4-BE49-F238E27FC236}">
                <a16:creationId xmlns:a16="http://schemas.microsoft.com/office/drawing/2014/main" id="{51A32D05-9789-F042-8A05-AC990059A2C0}"/>
              </a:ext>
            </a:extLst>
          </p:cNvPr>
          <p:cNvSpPr txBox="1"/>
          <p:nvPr/>
        </p:nvSpPr>
        <p:spPr>
          <a:xfrm>
            <a:off x="771524" y="217515"/>
            <a:ext cx="10648950" cy="1261884"/>
          </a:xfrm>
          <a:prstGeom prst="rect">
            <a:avLst/>
          </a:prstGeom>
          <a:noFill/>
        </p:spPr>
        <p:txBody>
          <a:bodyPr wrap="square" rtlCol="0">
            <a:spAutoFit/>
          </a:bodyPr>
          <a:lstStyle/>
          <a:p>
            <a:r>
              <a:rPr lang="en-US" sz="4000" b="1" dirty="0"/>
              <a:t>Lost safety signals</a:t>
            </a:r>
            <a:r>
              <a:rPr lang="en-US" sz="3600" dirty="0"/>
              <a:t>: VAERS data is being added retroactively due to large backlog of data </a:t>
            </a:r>
          </a:p>
        </p:txBody>
      </p:sp>
      <p:grpSp>
        <p:nvGrpSpPr>
          <p:cNvPr id="4" name="Group 3">
            <a:extLst>
              <a:ext uri="{FF2B5EF4-FFF2-40B4-BE49-F238E27FC236}">
                <a16:creationId xmlns:a16="http://schemas.microsoft.com/office/drawing/2014/main" id="{04CC4BDF-26FE-2B48-B27A-405409FA6F5A}"/>
              </a:ext>
            </a:extLst>
          </p:cNvPr>
          <p:cNvGrpSpPr/>
          <p:nvPr/>
        </p:nvGrpSpPr>
        <p:grpSpPr>
          <a:xfrm>
            <a:off x="2417080" y="1647558"/>
            <a:ext cx="3651624" cy="1239721"/>
            <a:chOff x="8423658" y="817679"/>
            <a:chExt cx="3651624" cy="1239721"/>
          </a:xfrm>
        </p:grpSpPr>
        <p:cxnSp>
          <p:nvCxnSpPr>
            <p:cNvPr id="12" name="Straight Arrow Connector 11">
              <a:extLst>
                <a:ext uri="{FF2B5EF4-FFF2-40B4-BE49-F238E27FC236}">
                  <a16:creationId xmlns:a16="http://schemas.microsoft.com/office/drawing/2014/main" id="{4978F91A-1E98-A847-B5DA-5B1040866D5E}"/>
                </a:ext>
              </a:extLst>
            </p:cNvPr>
            <p:cNvCxnSpPr/>
            <p:nvPr/>
          </p:nvCxnSpPr>
          <p:spPr>
            <a:xfrm>
              <a:off x="10425112" y="1171575"/>
              <a:ext cx="0" cy="8858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501EA0-ADD8-4646-9171-B9183E833897}"/>
                </a:ext>
              </a:extLst>
            </p:cNvPr>
            <p:cNvCxnSpPr>
              <a:cxnSpLocks/>
            </p:cNvCxnSpPr>
            <p:nvPr/>
          </p:nvCxnSpPr>
          <p:spPr>
            <a:xfrm>
              <a:off x="11120437" y="1171575"/>
              <a:ext cx="0" cy="6891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667217-39F6-F640-AFBB-0B439FEF9C30}"/>
                </a:ext>
              </a:extLst>
            </p:cNvPr>
            <p:cNvSpPr txBox="1"/>
            <p:nvPr/>
          </p:nvSpPr>
          <p:spPr>
            <a:xfrm>
              <a:off x="8423658" y="1146833"/>
              <a:ext cx="2039854" cy="369332"/>
            </a:xfrm>
            <a:prstGeom prst="rect">
              <a:avLst/>
            </a:prstGeom>
            <a:noFill/>
          </p:spPr>
          <p:txBody>
            <a:bodyPr wrap="none" rtlCol="0">
              <a:spAutoFit/>
            </a:bodyPr>
            <a:lstStyle/>
            <a:p>
              <a:r>
                <a:rPr lang="en-US" dirty="0">
                  <a:solidFill>
                    <a:srgbClr val="0070C0"/>
                  </a:solidFill>
                </a:rPr>
                <a:t>Most recent update</a:t>
              </a:r>
            </a:p>
          </p:txBody>
        </p:sp>
        <p:sp>
          <p:nvSpPr>
            <p:cNvPr id="15" name="TextBox 14">
              <a:extLst>
                <a:ext uri="{FF2B5EF4-FFF2-40B4-BE49-F238E27FC236}">
                  <a16:creationId xmlns:a16="http://schemas.microsoft.com/office/drawing/2014/main" id="{30D3CDE3-6001-B84A-874C-530FC5870D94}"/>
                </a:ext>
              </a:extLst>
            </p:cNvPr>
            <p:cNvSpPr txBox="1"/>
            <p:nvPr/>
          </p:nvSpPr>
          <p:spPr>
            <a:xfrm>
              <a:off x="10165592" y="817679"/>
              <a:ext cx="1909690" cy="369332"/>
            </a:xfrm>
            <a:prstGeom prst="rect">
              <a:avLst/>
            </a:prstGeom>
            <a:noFill/>
          </p:spPr>
          <p:txBody>
            <a:bodyPr wrap="none" rtlCol="0">
              <a:spAutoFit/>
            </a:bodyPr>
            <a:lstStyle/>
            <a:p>
              <a:r>
                <a:rPr lang="en-US" dirty="0">
                  <a:solidFill>
                    <a:srgbClr val="FF0000"/>
                  </a:solidFill>
                </a:rPr>
                <a:t>Individual updates</a:t>
              </a:r>
            </a:p>
          </p:txBody>
        </p:sp>
      </p:gr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2702920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153991-842B-D84E-9B54-0EEF386B6529}"/>
              </a:ext>
            </a:extLst>
          </p:cNvPr>
          <p:cNvPicPr>
            <a:picLocks noChangeAspect="1"/>
          </p:cNvPicPr>
          <p:nvPr/>
        </p:nvPicPr>
        <p:blipFill rotWithShape="1">
          <a:blip r:embed="rId3"/>
          <a:srcRect l="13555" t="32534" r="3667" b="22488"/>
          <a:stretch/>
        </p:blipFill>
        <p:spPr>
          <a:xfrm>
            <a:off x="45522" y="1832347"/>
            <a:ext cx="12100953" cy="4109500"/>
          </a:xfrm>
          <a:prstGeom prst="rect">
            <a:avLst/>
          </a:prstGeom>
        </p:spPr>
      </p:pic>
      <p:grpSp>
        <p:nvGrpSpPr>
          <p:cNvPr id="4" name="Group 3">
            <a:extLst>
              <a:ext uri="{FF2B5EF4-FFF2-40B4-BE49-F238E27FC236}">
                <a16:creationId xmlns:a16="http://schemas.microsoft.com/office/drawing/2014/main" id="{AC889F61-F9EA-FE48-98DC-776D137618E7}"/>
              </a:ext>
            </a:extLst>
          </p:cNvPr>
          <p:cNvGrpSpPr/>
          <p:nvPr/>
        </p:nvGrpSpPr>
        <p:grpSpPr>
          <a:xfrm>
            <a:off x="8341772" y="1589337"/>
            <a:ext cx="3651624" cy="1239721"/>
            <a:chOff x="8369067" y="1125311"/>
            <a:chExt cx="3651624" cy="1239721"/>
          </a:xfrm>
        </p:grpSpPr>
        <p:cxnSp>
          <p:nvCxnSpPr>
            <p:cNvPr id="12" name="Straight Arrow Connector 11">
              <a:extLst>
                <a:ext uri="{FF2B5EF4-FFF2-40B4-BE49-F238E27FC236}">
                  <a16:creationId xmlns:a16="http://schemas.microsoft.com/office/drawing/2014/main" id="{4978F91A-1E98-A847-B5DA-5B1040866D5E}"/>
                </a:ext>
              </a:extLst>
            </p:cNvPr>
            <p:cNvCxnSpPr/>
            <p:nvPr/>
          </p:nvCxnSpPr>
          <p:spPr>
            <a:xfrm>
              <a:off x="10370521" y="1479207"/>
              <a:ext cx="0" cy="8858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501EA0-ADD8-4646-9171-B9183E833897}"/>
                </a:ext>
              </a:extLst>
            </p:cNvPr>
            <p:cNvCxnSpPr>
              <a:cxnSpLocks/>
            </p:cNvCxnSpPr>
            <p:nvPr/>
          </p:nvCxnSpPr>
          <p:spPr>
            <a:xfrm>
              <a:off x="11065846" y="1479207"/>
              <a:ext cx="0" cy="6891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F667217-39F6-F640-AFBB-0B439FEF9C30}"/>
                </a:ext>
              </a:extLst>
            </p:cNvPr>
            <p:cNvSpPr txBox="1"/>
            <p:nvPr/>
          </p:nvSpPr>
          <p:spPr>
            <a:xfrm>
              <a:off x="8369067" y="1454465"/>
              <a:ext cx="2039854" cy="369332"/>
            </a:xfrm>
            <a:prstGeom prst="rect">
              <a:avLst/>
            </a:prstGeom>
            <a:noFill/>
          </p:spPr>
          <p:txBody>
            <a:bodyPr wrap="none" rtlCol="0">
              <a:spAutoFit/>
            </a:bodyPr>
            <a:lstStyle/>
            <a:p>
              <a:r>
                <a:rPr lang="en-US" dirty="0">
                  <a:solidFill>
                    <a:srgbClr val="0070C0"/>
                  </a:solidFill>
                </a:rPr>
                <a:t>Most recent update</a:t>
              </a:r>
            </a:p>
          </p:txBody>
        </p:sp>
        <p:sp>
          <p:nvSpPr>
            <p:cNvPr id="15" name="TextBox 14">
              <a:extLst>
                <a:ext uri="{FF2B5EF4-FFF2-40B4-BE49-F238E27FC236}">
                  <a16:creationId xmlns:a16="http://schemas.microsoft.com/office/drawing/2014/main" id="{30D3CDE3-6001-B84A-874C-530FC5870D94}"/>
                </a:ext>
              </a:extLst>
            </p:cNvPr>
            <p:cNvSpPr txBox="1"/>
            <p:nvPr/>
          </p:nvSpPr>
          <p:spPr>
            <a:xfrm>
              <a:off x="10111001" y="1125311"/>
              <a:ext cx="1909690" cy="369332"/>
            </a:xfrm>
            <a:prstGeom prst="rect">
              <a:avLst/>
            </a:prstGeom>
            <a:noFill/>
          </p:spPr>
          <p:txBody>
            <a:bodyPr wrap="none" rtlCol="0">
              <a:spAutoFit/>
            </a:bodyPr>
            <a:lstStyle/>
            <a:p>
              <a:r>
                <a:rPr lang="en-US" dirty="0">
                  <a:solidFill>
                    <a:srgbClr val="FF0000"/>
                  </a:solidFill>
                </a:rPr>
                <a:t>Individual updates</a:t>
              </a:r>
            </a:p>
          </p:txBody>
        </p:sp>
      </p:grpSp>
      <p:sp>
        <p:nvSpPr>
          <p:cNvPr id="2" name="Date Placeholder 1">
            <a:extLst>
              <a:ext uri="{FF2B5EF4-FFF2-40B4-BE49-F238E27FC236}">
                <a16:creationId xmlns:a16="http://schemas.microsoft.com/office/drawing/2014/main" id="{5CAE5D2E-0D7E-4B47-A183-D6B232417EC0}"/>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0F975E6A-C1A9-BB4F-A2ED-F22102FFD120}"/>
              </a:ext>
            </a:extLst>
          </p:cNvPr>
          <p:cNvSpPr>
            <a:spLocks noGrp="1"/>
          </p:cNvSpPr>
          <p:nvPr>
            <p:ph type="ftr" sz="quarter" idx="11"/>
          </p:nvPr>
        </p:nvSpPr>
        <p:spPr/>
        <p:txBody>
          <a:bodyPr/>
          <a:lstStyle/>
          <a:p>
            <a:r>
              <a:rPr lang="en-US" dirty="0"/>
              <a:t>Data source: VAERS/Analysis: Dr. Jessica Rose</a:t>
            </a:r>
          </a:p>
        </p:txBody>
      </p:sp>
      <p:sp>
        <p:nvSpPr>
          <p:cNvPr id="16" name="TextBox 15">
            <a:extLst>
              <a:ext uri="{FF2B5EF4-FFF2-40B4-BE49-F238E27FC236}">
                <a16:creationId xmlns:a16="http://schemas.microsoft.com/office/drawing/2014/main" id="{39AF3DE3-7FEA-0D4B-99A5-230EB5EE926F}"/>
              </a:ext>
            </a:extLst>
          </p:cNvPr>
          <p:cNvSpPr txBox="1"/>
          <p:nvPr/>
        </p:nvSpPr>
        <p:spPr>
          <a:xfrm>
            <a:off x="771524" y="217515"/>
            <a:ext cx="10648950" cy="1261884"/>
          </a:xfrm>
          <a:prstGeom prst="rect">
            <a:avLst/>
          </a:prstGeom>
          <a:noFill/>
        </p:spPr>
        <p:txBody>
          <a:bodyPr wrap="square" rtlCol="0">
            <a:spAutoFit/>
          </a:bodyPr>
          <a:lstStyle/>
          <a:p>
            <a:r>
              <a:rPr lang="en-US" sz="4000" b="1" dirty="0"/>
              <a:t>Lost safety signals</a:t>
            </a:r>
            <a:r>
              <a:rPr lang="en-US" sz="3600" dirty="0"/>
              <a:t>: VAERS data is being added retroactively due to large backlog of data </a:t>
            </a:r>
          </a:p>
        </p:txBody>
      </p:sp>
    </p:spTree>
    <p:extLst>
      <p:ext uri="{BB962C8B-B14F-4D97-AF65-F5344CB8AC3E}">
        <p14:creationId xmlns:p14="http://schemas.microsoft.com/office/powerpoint/2010/main" val="35232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221512" y="2544799"/>
            <a:ext cx="11748976" cy="1325563"/>
          </a:xfrm>
          <a:solidFill>
            <a:srgbClr val="1B3463"/>
          </a:solidFill>
        </p:spPr>
        <p:txBody>
          <a:bodyPr/>
          <a:lstStyle/>
          <a:p>
            <a:pPr algn="ctr"/>
            <a:r>
              <a:rPr lang="en-US" dirty="0">
                <a:solidFill>
                  <a:schemeClr val="bg1"/>
                </a:solidFill>
                <a:latin typeface="+mn-lt"/>
              </a:rPr>
              <a:t>Safety and efficacy in biologicals development and administration</a:t>
            </a:r>
          </a:p>
        </p:txBody>
      </p:sp>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1200216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730139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pic>
        <p:nvPicPr>
          <p:cNvPr id="6" name="Picture 5">
            <a:extLst>
              <a:ext uri="{FF2B5EF4-FFF2-40B4-BE49-F238E27FC236}">
                <a16:creationId xmlns:a16="http://schemas.microsoft.com/office/drawing/2014/main" id="{B86EF19C-8F68-8441-80C2-3E181096048A}"/>
              </a:ext>
            </a:extLst>
          </p:cNvPr>
          <p:cNvPicPr>
            <a:picLocks noChangeAspect="1"/>
          </p:cNvPicPr>
          <p:nvPr/>
        </p:nvPicPr>
        <p:blipFill>
          <a:blip r:embed="rId2"/>
          <a:stretch>
            <a:fillRect/>
          </a:stretch>
        </p:blipFill>
        <p:spPr>
          <a:xfrm>
            <a:off x="0" y="1379839"/>
            <a:ext cx="7256222" cy="4831830"/>
          </a:xfrm>
          <a:prstGeom prst="rect">
            <a:avLst/>
          </a:prstGeom>
        </p:spPr>
      </p:pic>
      <p:grpSp>
        <p:nvGrpSpPr>
          <p:cNvPr id="11" name="Group 10">
            <a:extLst>
              <a:ext uri="{FF2B5EF4-FFF2-40B4-BE49-F238E27FC236}">
                <a16:creationId xmlns:a16="http://schemas.microsoft.com/office/drawing/2014/main" id="{3D55B932-5C51-6D46-A2C4-806450F3C5C3}"/>
              </a:ext>
            </a:extLst>
          </p:cNvPr>
          <p:cNvGrpSpPr/>
          <p:nvPr/>
        </p:nvGrpSpPr>
        <p:grpSpPr>
          <a:xfrm>
            <a:off x="0" y="1664230"/>
            <a:ext cx="5688106" cy="2988451"/>
            <a:chOff x="0" y="1664230"/>
            <a:chExt cx="5688106" cy="2988451"/>
          </a:xfrm>
        </p:grpSpPr>
        <p:sp>
          <p:nvSpPr>
            <p:cNvPr id="8" name="Rectangle 7">
              <a:extLst>
                <a:ext uri="{FF2B5EF4-FFF2-40B4-BE49-F238E27FC236}">
                  <a16:creationId xmlns:a16="http://schemas.microsoft.com/office/drawing/2014/main" id="{E91ACB6C-A0B3-764F-AF4A-7D1A32801961}"/>
                </a:ext>
              </a:extLst>
            </p:cNvPr>
            <p:cNvSpPr/>
            <p:nvPr/>
          </p:nvSpPr>
          <p:spPr>
            <a:xfrm>
              <a:off x="0" y="4303058"/>
              <a:ext cx="5688106" cy="349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3A4694-F858-AD4E-8FF4-305BDAD40DCE}"/>
                </a:ext>
              </a:extLst>
            </p:cNvPr>
            <p:cNvSpPr/>
            <p:nvPr/>
          </p:nvSpPr>
          <p:spPr>
            <a:xfrm>
              <a:off x="4545106" y="1664230"/>
              <a:ext cx="1143000" cy="349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sp>
        <p:nvSpPr>
          <p:cNvPr id="12" name="Rectangle 11">
            <a:extLst>
              <a:ext uri="{FF2B5EF4-FFF2-40B4-BE49-F238E27FC236}">
                <a16:creationId xmlns:a16="http://schemas.microsoft.com/office/drawing/2014/main" id="{40175488-18FD-5546-A3A2-172A242E0111}"/>
              </a:ext>
            </a:extLst>
          </p:cNvPr>
          <p:cNvSpPr/>
          <p:nvPr/>
        </p:nvSpPr>
        <p:spPr>
          <a:xfrm>
            <a:off x="2129246" y="6612240"/>
            <a:ext cx="10062754" cy="253916"/>
          </a:xfrm>
          <a:prstGeom prst="rect">
            <a:avLst/>
          </a:prstGeom>
        </p:spPr>
        <p:txBody>
          <a:bodyPr wrap="square">
            <a:spAutoFit/>
          </a:bodyPr>
          <a:lstStyle/>
          <a:p>
            <a:pPr algn="r"/>
            <a:r>
              <a:rPr lang="en-US" sz="1050" b="1" dirty="0">
                <a:latin typeface="Arial" panose="020B0604020202020204" pitchFamily="34" charset="0"/>
              </a:rPr>
              <a:t>Vaccines and Related Biological Products Advisory Committee Meeting December 10, 2020. FDA Briefing Document Pfizer-BioNTech COVID-19 Vaccine </a:t>
            </a:r>
            <a:endParaRPr lang="en-US" sz="1050" dirty="0"/>
          </a:p>
        </p:txBody>
      </p:sp>
    </p:spTree>
    <p:extLst>
      <p:ext uri="{BB962C8B-B14F-4D97-AF65-F5344CB8AC3E}">
        <p14:creationId xmlns:p14="http://schemas.microsoft.com/office/powerpoint/2010/main" val="4023838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pic>
        <p:nvPicPr>
          <p:cNvPr id="6" name="Picture 5">
            <a:extLst>
              <a:ext uri="{FF2B5EF4-FFF2-40B4-BE49-F238E27FC236}">
                <a16:creationId xmlns:a16="http://schemas.microsoft.com/office/drawing/2014/main" id="{B86EF19C-8F68-8441-80C2-3E181096048A}"/>
              </a:ext>
            </a:extLst>
          </p:cNvPr>
          <p:cNvPicPr>
            <a:picLocks noChangeAspect="1"/>
          </p:cNvPicPr>
          <p:nvPr/>
        </p:nvPicPr>
        <p:blipFill>
          <a:blip r:embed="rId2">
            <a:alphaModFix amt="20000"/>
          </a:blip>
          <a:stretch>
            <a:fillRect/>
          </a:stretch>
        </p:blipFill>
        <p:spPr>
          <a:xfrm>
            <a:off x="0" y="1379839"/>
            <a:ext cx="7256222" cy="4831830"/>
          </a:xfrm>
          <a:prstGeom prst="rect">
            <a:avLst/>
          </a:prstGeom>
        </p:spPr>
      </p:pic>
      <p:sp>
        <p:nvSpPr>
          <p:cNvPr id="9" name="TextBox 8">
            <a:extLst>
              <a:ext uri="{FF2B5EF4-FFF2-40B4-BE49-F238E27FC236}">
                <a16:creationId xmlns:a16="http://schemas.microsoft.com/office/drawing/2014/main" id="{0AEF1519-39EA-6A46-A3D9-A24FC4C038EB}"/>
              </a:ext>
            </a:extLst>
          </p:cNvPr>
          <p:cNvSpPr txBox="1"/>
          <p:nvPr/>
        </p:nvSpPr>
        <p:spPr>
          <a:xfrm>
            <a:off x="7256222" y="1495263"/>
            <a:ext cx="4598679" cy="4955203"/>
          </a:xfrm>
          <a:prstGeom prst="rect">
            <a:avLst/>
          </a:prstGeom>
          <a:noFill/>
        </p:spPr>
        <p:txBody>
          <a:bodyPr wrap="square" lIns="0" tIns="0" rIns="0" bIns="0" rtlCol="0">
            <a:spAutoFit/>
          </a:bodyPr>
          <a:lstStyle/>
          <a:p>
            <a:r>
              <a:rPr lang="en-US" sz="1600" b="0" dirty="0"/>
              <a:t>124/18801 = 0.7% = Pfizer rate of SAE incidence</a:t>
            </a:r>
          </a:p>
          <a:p>
            <a:endParaRPr lang="en-US" sz="1600" dirty="0"/>
          </a:p>
          <a:p>
            <a:r>
              <a:rPr lang="en-US" sz="1600" dirty="0"/>
              <a:t>Calculation of expected number of SAEs based on Pfizer SAE rate</a:t>
            </a:r>
          </a:p>
          <a:p>
            <a:endParaRPr lang="en-US" sz="1600" dirty="0"/>
          </a:p>
          <a:p>
            <a:r>
              <a:rPr lang="en-US" sz="1600" dirty="0"/>
              <a:t>0.7% * # of Pfizer doses administered (as of August 10</a:t>
            </a:r>
            <a:r>
              <a:rPr lang="en-US" sz="1600" baseline="30000" dirty="0"/>
              <a:t>th</a:t>
            </a:r>
            <a:r>
              <a:rPr lang="en-US" sz="1600" dirty="0"/>
              <a:t>, 2021) = </a:t>
            </a:r>
          </a:p>
          <a:p>
            <a:r>
              <a:rPr lang="en-US" sz="1600" dirty="0"/>
              <a:t>0.7% * 351,400,000 = 2,459,800</a:t>
            </a:r>
          </a:p>
          <a:p>
            <a:endParaRPr lang="en-US" sz="1600" dirty="0"/>
          </a:p>
          <a:p>
            <a:r>
              <a:rPr lang="en-US" sz="1600" dirty="0"/>
              <a:t>Observed number of as of August 10</a:t>
            </a:r>
            <a:r>
              <a:rPr lang="en-US" sz="1600" baseline="30000" dirty="0"/>
              <a:t>th</a:t>
            </a:r>
            <a:r>
              <a:rPr lang="en-US" sz="1600" dirty="0"/>
              <a:t>, 2021 = 80011</a:t>
            </a:r>
          </a:p>
          <a:p>
            <a:endParaRPr lang="en-US" sz="1600" dirty="0"/>
          </a:p>
          <a:p>
            <a:r>
              <a:rPr lang="en-US" sz="1600" dirty="0"/>
              <a:t>∴ URF = Expected/Observed = 2,459,800/80011 = 31</a:t>
            </a:r>
          </a:p>
          <a:p>
            <a:endParaRPr lang="en-US" sz="1600" dirty="0"/>
          </a:p>
          <a:p>
            <a:r>
              <a:rPr lang="en-US" sz="1600" dirty="0"/>
              <a:t>∴ 31 is the Under-Reporting Factor (URF)</a:t>
            </a:r>
          </a:p>
          <a:p>
            <a:endParaRPr lang="en-US" sz="1600" dirty="0"/>
          </a:p>
          <a:p>
            <a:r>
              <a:rPr lang="en-US" sz="1600" dirty="0"/>
              <a:t>Since under-reporting of Mild Adverse Events is likely higher than for SAEs, this factor is not inappropriate for any AE.</a:t>
            </a:r>
          </a:p>
          <a:p>
            <a:endParaRPr lang="en-US" sz="1600" dirty="0"/>
          </a:p>
          <a:p>
            <a:endParaRPr lang="en-US" sz="1600" dirty="0"/>
          </a:p>
        </p:txBody>
      </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sp>
        <p:nvSpPr>
          <p:cNvPr id="12" name="Rectangle 11">
            <a:extLst>
              <a:ext uri="{FF2B5EF4-FFF2-40B4-BE49-F238E27FC236}">
                <a16:creationId xmlns:a16="http://schemas.microsoft.com/office/drawing/2014/main" id="{44294398-AD7E-F44D-9C1B-405074F6E802}"/>
              </a:ext>
            </a:extLst>
          </p:cNvPr>
          <p:cNvSpPr/>
          <p:nvPr/>
        </p:nvSpPr>
        <p:spPr>
          <a:xfrm>
            <a:off x="2129246" y="6612240"/>
            <a:ext cx="10062754" cy="253916"/>
          </a:xfrm>
          <a:prstGeom prst="rect">
            <a:avLst/>
          </a:prstGeom>
        </p:spPr>
        <p:txBody>
          <a:bodyPr wrap="square">
            <a:spAutoFit/>
          </a:bodyPr>
          <a:lstStyle/>
          <a:p>
            <a:pPr algn="r"/>
            <a:r>
              <a:rPr lang="en-US" sz="1050" b="1" dirty="0">
                <a:latin typeface="Arial" panose="020B0604020202020204" pitchFamily="34" charset="0"/>
              </a:rPr>
              <a:t>Vaccines and Related Biological Products Advisory Committee Meeting December 10, 2020. FDA Briefing Document Pfizer-BioNTech COVID-19 Vaccine </a:t>
            </a:r>
            <a:endParaRPr lang="en-US" sz="1050" dirty="0"/>
          </a:p>
        </p:txBody>
      </p:sp>
    </p:spTree>
    <p:extLst>
      <p:ext uri="{BB962C8B-B14F-4D97-AF65-F5344CB8AC3E}">
        <p14:creationId xmlns:p14="http://schemas.microsoft.com/office/powerpoint/2010/main" val="2804070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6BFC2-D2FE-EF43-80D6-21310BD190FA}"/>
              </a:ext>
            </a:extLst>
          </p:cNvPr>
          <p:cNvSpPr>
            <a:spLocks noGrp="1"/>
          </p:cNvSpPr>
          <p:nvPr>
            <p:ph type="title"/>
          </p:nvPr>
        </p:nvSpPr>
        <p:spPr>
          <a:xfrm>
            <a:off x="838200" y="585216"/>
            <a:ext cx="10515600" cy="1325563"/>
          </a:xfrm>
        </p:spPr>
        <p:txBody>
          <a:bodyPr>
            <a:normAutofit/>
          </a:bodyPr>
          <a:lstStyle/>
          <a:p>
            <a:r>
              <a:rPr lang="en-US" b="1">
                <a:solidFill>
                  <a:schemeClr val="bg1"/>
                </a:solidFill>
              </a:rPr>
              <a:t>Some examples of the URF  conversion </a:t>
            </a:r>
          </a:p>
        </p:txBody>
      </p:sp>
      <p:pic>
        <p:nvPicPr>
          <p:cNvPr id="8" name="Picture 7">
            <a:extLst>
              <a:ext uri="{FF2B5EF4-FFF2-40B4-BE49-F238E27FC236}">
                <a16:creationId xmlns:a16="http://schemas.microsoft.com/office/drawing/2014/main" id="{21E7887F-EB7A-3444-B7B9-B6D66FA00A4D}"/>
              </a:ext>
            </a:extLst>
          </p:cNvPr>
          <p:cNvPicPr>
            <a:picLocks noChangeAspect="1"/>
          </p:cNvPicPr>
          <p:nvPr/>
        </p:nvPicPr>
        <p:blipFill rotWithShape="1">
          <a:blip r:embed="rId2"/>
          <a:srcRect r="3" b="4954"/>
          <a:stretch/>
        </p:blipFill>
        <p:spPr>
          <a:xfrm>
            <a:off x="841248" y="2516777"/>
            <a:ext cx="6236208" cy="3660185"/>
          </a:xfrm>
          <a:prstGeom prst="rect">
            <a:avLst/>
          </a:prstGeom>
        </p:spPr>
      </p:pic>
      <p:sp>
        <p:nvSpPr>
          <p:cNvPr id="3" name="Date Placeholder 2">
            <a:extLst>
              <a:ext uri="{FF2B5EF4-FFF2-40B4-BE49-F238E27FC236}">
                <a16:creationId xmlns:a16="http://schemas.microsoft.com/office/drawing/2014/main" id="{1FE01D5C-AD54-FB4D-B17B-AC3614AD6DA5}"/>
              </a:ext>
            </a:extLst>
          </p:cNvPr>
          <p:cNvSpPr>
            <a:spLocks noGrp="1"/>
          </p:cNvSpPr>
          <p:nvPr>
            <p:ph type="dt" sz="half" idx="10"/>
          </p:nvPr>
        </p:nvSpPr>
        <p:spPr>
          <a:xfrm>
            <a:off x="838200" y="6356350"/>
            <a:ext cx="2743200" cy="365125"/>
          </a:xfrm>
        </p:spPr>
        <p:txBody>
          <a:bodyPr>
            <a:normAutofit/>
          </a:bodyPr>
          <a:lstStyle/>
          <a:p>
            <a:pPr>
              <a:spcAft>
                <a:spcPts val="600"/>
              </a:spcAft>
            </a:pPr>
            <a:r>
              <a:rPr lang="en-US"/>
              <a:t>Update as of 12/24/21</a:t>
            </a:r>
          </a:p>
        </p:txBody>
      </p:sp>
      <p:sp>
        <p:nvSpPr>
          <p:cNvPr id="5" name="Footer Placeholder 4">
            <a:extLst>
              <a:ext uri="{FF2B5EF4-FFF2-40B4-BE49-F238E27FC236}">
                <a16:creationId xmlns:a16="http://schemas.microsoft.com/office/drawing/2014/main" id="{1F38E914-4395-8D46-B9EE-FE7D7E3D061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Data source: VAERS/Analysis: Dr. Jessica Rose</a:t>
            </a:r>
          </a:p>
        </p:txBody>
      </p:sp>
      <p:graphicFrame>
        <p:nvGraphicFramePr>
          <p:cNvPr id="10" name="TextBox 5">
            <a:extLst>
              <a:ext uri="{FF2B5EF4-FFF2-40B4-BE49-F238E27FC236}">
                <a16:creationId xmlns:a16="http://schemas.microsoft.com/office/drawing/2014/main" id="{E6808A9A-3023-4CBF-88CF-ACA30612384E}"/>
              </a:ext>
            </a:extLst>
          </p:cNvPr>
          <p:cNvGraphicFramePr/>
          <p:nvPr>
            <p:extLst>
              <p:ext uri="{D42A27DB-BD31-4B8C-83A1-F6EECF244321}">
                <p14:modId xmlns:p14="http://schemas.microsoft.com/office/powerpoint/2010/main" val="3214656320"/>
              </p:ext>
            </p:extLst>
          </p:nvPr>
        </p:nvGraphicFramePr>
        <p:xfrm>
          <a:off x="7077456" y="2516777"/>
          <a:ext cx="5114543" cy="3660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026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C5B53CE-9CC8-9044-9B97-57496A32FA8D}"/>
              </a:ext>
            </a:extLst>
          </p:cNvPr>
          <p:cNvGraphicFramePr>
            <a:graphicFrameLocks noGrp="1"/>
          </p:cNvGraphicFramePr>
          <p:nvPr/>
        </p:nvGraphicFramePr>
        <p:xfrm>
          <a:off x="6245440" y="233441"/>
          <a:ext cx="5747385" cy="6148400"/>
        </p:xfrm>
        <a:graphic>
          <a:graphicData uri="http://schemas.openxmlformats.org/drawingml/2006/table">
            <a:tbl>
              <a:tblPr firstRow="1" firstCol="1" bandRow="1">
                <a:tableStyleId>{5C22544A-7EE6-4342-B048-85BDC9FD1C3A}</a:tableStyleId>
              </a:tblPr>
              <a:tblGrid>
                <a:gridCol w="2880995">
                  <a:extLst>
                    <a:ext uri="{9D8B030D-6E8A-4147-A177-3AD203B41FA5}">
                      <a16:colId xmlns:a16="http://schemas.microsoft.com/office/drawing/2014/main" val="3745875266"/>
                    </a:ext>
                  </a:extLst>
                </a:gridCol>
                <a:gridCol w="1737995">
                  <a:extLst>
                    <a:ext uri="{9D8B030D-6E8A-4147-A177-3AD203B41FA5}">
                      <a16:colId xmlns:a16="http://schemas.microsoft.com/office/drawing/2014/main" val="539858183"/>
                    </a:ext>
                  </a:extLst>
                </a:gridCol>
                <a:gridCol w="1128395">
                  <a:extLst>
                    <a:ext uri="{9D8B030D-6E8A-4147-A177-3AD203B41FA5}">
                      <a16:colId xmlns:a16="http://schemas.microsoft.com/office/drawing/2014/main" val="3770344432"/>
                    </a:ext>
                  </a:extLst>
                </a:gridCol>
              </a:tblGrid>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Adverse Event</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Absolute number</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URF applied</a:t>
                      </a:r>
                    </a:p>
                  </a:txBody>
                  <a:tcPr marL="68580" marR="68580" marT="0" marB="0"/>
                </a:tc>
                <a:extLst>
                  <a:ext uri="{0D108BD9-81ED-4DB2-BD59-A6C34878D82A}">
                    <a16:rowId xmlns:a16="http://schemas.microsoft.com/office/drawing/2014/main" val="276278342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Bell’s Palsy</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2,637</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81,747</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850883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Herpes zoster</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4,807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149,017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26301663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Tinnitus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6,523</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202,213</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25966530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Female Reproductive Issues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6,549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203,019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9147990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Death</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6,639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205,809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926339050"/>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Cough</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9,637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298,747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07498138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Paraesthesia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9,860</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305,660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9520068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Lymphadenopathy</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10,420</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323,020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65517022"/>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Chest pain</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11,492</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356,252</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624171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Breakthrough COVID-19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11,805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365,955</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1938918"/>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Diarrhoea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13,495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418,345</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5867822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Injection site pruritis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15,549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482,019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155213254"/>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Myalgia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17,047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528,457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07746512"/>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Pruritus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18,103</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561,193</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4367674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err="1">
                          <a:effectLst/>
                          <a:latin typeface="+mn-lt"/>
                        </a:rPr>
                        <a:t>Dyspnoea</a:t>
                      </a:r>
                      <a:r>
                        <a:rPr lang="en-US" sz="1200" dirty="0">
                          <a:effectLst/>
                          <a:latin typeface="+mn-lt"/>
                        </a:rPr>
                        <a:t> (difficulty breathing)</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20,674</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640,894</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888913930"/>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Pain</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40,084</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1,242,604</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0166890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Fatigue</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61,900</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1,918,900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96251469"/>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Chills</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61,972</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1,921,132</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9619951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Headache</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73,565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2,280,515</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4248433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Hospital</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26,402</a:t>
                      </a: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200" dirty="0">
                          <a:effectLst/>
                          <a:latin typeface="+mn-lt"/>
                          <a:ea typeface="Times New Roman" panose="02020603050405020304" pitchFamily="18" charset="0"/>
                        </a:rPr>
                        <a:t>818,462</a:t>
                      </a:r>
                    </a:p>
                  </a:txBody>
                  <a:tcPr marL="68580" marR="68580" marT="0" marB="0"/>
                </a:tc>
                <a:extLst>
                  <a:ext uri="{0D108BD9-81ED-4DB2-BD59-A6C34878D82A}">
                    <a16:rowId xmlns:a16="http://schemas.microsoft.com/office/drawing/2014/main" val="105679803"/>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ER</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59,061</a:t>
                      </a: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200" dirty="0">
                          <a:effectLst/>
                          <a:latin typeface="+mn-lt"/>
                          <a:ea typeface="Times New Roman" panose="02020603050405020304" pitchFamily="18" charset="0"/>
                        </a:rPr>
                        <a:t>1,830,891</a:t>
                      </a:r>
                    </a:p>
                  </a:txBody>
                  <a:tcPr marL="68580" marR="68580" marT="0" marB="0"/>
                </a:tc>
                <a:extLst>
                  <a:ext uri="{0D108BD9-81ED-4DB2-BD59-A6C34878D82A}">
                    <a16:rowId xmlns:a16="http://schemas.microsoft.com/office/drawing/2014/main" val="3544820898"/>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Life-threatening events</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7,423</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230,113</a:t>
                      </a:r>
                    </a:p>
                  </a:txBody>
                  <a:tcPr marL="68580" marR="68580" marT="0" marB="0"/>
                </a:tc>
                <a:extLst>
                  <a:ext uri="{0D108BD9-81ED-4DB2-BD59-A6C34878D82A}">
                    <a16:rowId xmlns:a16="http://schemas.microsoft.com/office/drawing/2014/main" val="319953866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Disabled</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6,861</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212,691</a:t>
                      </a:r>
                    </a:p>
                  </a:txBody>
                  <a:tcPr marL="68580" marR="68580" marT="0" marB="0"/>
                </a:tc>
                <a:extLst>
                  <a:ext uri="{0D108BD9-81ED-4DB2-BD59-A6C34878D82A}">
                    <a16:rowId xmlns:a16="http://schemas.microsoft.com/office/drawing/2014/main" val="68882234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Birth defects</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258</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7.998</a:t>
                      </a:r>
                    </a:p>
                  </a:txBody>
                  <a:tcPr marL="68580" marR="68580" marT="0" marB="0"/>
                </a:tc>
                <a:extLst>
                  <a:ext uri="{0D108BD9-81ED-4DB2-BD59-A6C34878D82A}">
                    <a16:rowId xmlns:a16="http://schemas.microsoft.com/office/drawing/2014/main" val="1292533621"/>
                  </a:ext>
                </a:extLst>
              </a:tr>
            </a:tbl>
          </a:graphicData>
        </a:graphic>
      </p:graphicFrame>
      <p:sp>
        <p:nvSpPr>
          <p:cNvPr id="4" name="Rectangle 3">
            <a:extLst>
              <a:ext uri="{FF2B5EF4-FFF2-40B4-BE49-F238E27FC236}">
                <a16:creationId xmlns:a16="http://schemas.microsoft.com/office/drawing/2014/main" id="{CA3EA42B-59BA-0943-8CD5-06272AD41329}"/>
              </a:ext>
            </a:extLst>
          </p:cNvPr>
          <p:cNvSpPr/>
          <p:nvPr/>
        </p:nvSpPr>
        <p:spPr>
          <a:xfrm>
            <a:off x="6400800" y="6590670"/>
            <a:ext cx="5791200" cy="261610"/>
          </a:xfrm>
          <a:prstGeom prst="rect">
            <a:avLst/>
          </a:prstGeom>
        </p:spPr>
        <p:txBody>
          <a:bodyPr wrap="square">
            <a:spAutoFit/>
          </a:bodyPr>
          <a:lstStyle/>
          <a:p>
            <a:pPr algn="r"/>
            <a:r>
              <a:rPr lang="en-US" sz="1050" b="1" dirty="0">
                <a:latin typeface="Arial" panose="020B0604020202020204" pitchFamily="34" charset="0"/>
              </a:rPr>
              <a:t>Data analysis: Steve Kirsch/Dr. Jessica Rose</a:t>
            </a:r>
            <a:endParaRPr lang="en-US" sz="1050" b="1" dirty="0"/>
          </a:p>
        </p:txBody>
      </p:sp>
      <p:sp>
        <p:nvSpPr>
          <p:cNvPr id="3" name="Date Placeholder 2">
            <a:extLst>
              <a:ext uri="{FF2B5EF4-FFF2-40B4-BE49-F238E27FC236}">
                <a16:creationId xmlns:a16="http://schemas.microsoft.com/office/drawing/2014/main" id="{1FE01D5C-AD54-FB4D-B17B-AC3614AD6DA5}"/>
              </a:ext>
            </a:extLst>
          </p:cNvPr>
          <p:cNvSpPr>
            <a:spLocks noGrp="1"/>
          </p:cNvSpPr>
          <p:nvPr>
            <p:ph type="dt" sz="half" idx="10"/>
          </p:nvPr>
        </p:nvSpPr>
        <p:spPr/>
        <p:txBody>
          <a:bodyPr/>
          <a:lstStyle/>
          <a:p>
            <a:r>
              <a:rPr lang="en-US" dirty="0"/>
              <a:t>Update as of 08/27/21</a:t>
            </a:r>
          </a:p>
        </p:txBody>
      </p:sp>
      <p:sp>
        <p:nvSpPr>
          <p:cNvPr id="5" name="Footer Placeholder 4">
            <a:extLst>
              <a:ext uri="{FF2B5EF4-FFF2-40B4-BE49-F238E27FC236}">
                <a16:creationId xmlns:a16="http://schemas.microsoft.com/office/drawing/2014/main" id="{1F38E914-4395-8D46-B9EE-FE7D7E3D061D}"/>
              </a:ext>
            </a:extLst>
          </p:cNvPr>
          <p:cNvSpPr>
            <a:spLocks noGrp="1"/>
          </p:cNvSpPr>
          <p:nvPr>
            <p:ph type="ftr" sz="quarter" idx="11"/>
          </p:nvPr>
        </p:nvSpPr>
        <p:spPr/>
        <p:txBody>
          <a:bodyPr/>
          <a:lstStyle/>
          <a:p>
            <a:r>
              <a:rPr lang="en-US"/>
              <a:t>Data source: VAERS/Analysis: Dr. Jessica Rose</a:t>
            </a:r>
          </a:p>
        </p:txBody>
      </p:sp>
      <p:sp>
        <p:nvSpPr>
          <p:cNvPr id="7" name="Rectangle 6">
            <a:extLst>
              <a:ext uri="{FF2B5EF4-FFF2-40B4-BE49-F238E27FC236}">
                <a16:creationId xmlns:a16="http://schemas.microsoft.com/office/drawing/2014/main" id="{2C7DD4DC-FE45-9A45-AF56-45AA2B56C6D3}"/>
              </a:ext>
            </a:extLst>
          </p:cNvPr>
          <p:cNvSpPr/>
          <p:nvPr/>
        </p:nvSpPr>
        <p:spPr>
          <a:xfrm>
            <a:off x="10477805" y="6391507"/>
            <a:ext cx="1778051" cy="253916"/>
          </a:xfrm>
          <a:prstGeom prst="rect">
            <a:avLst/>
          </a:prstGeom>
        </p:spPr>
        <p:txBody>
          <a:bodyPr wrap="none">
            <a:spAutoFit/>
          </a:bodyPr>
          <a:lstStyle/>
          <a:p>
            <a:r>
              <a:rPr lang="en-US" sz="1050" b="1" dirty="0"/>
              <a:t>*updated August 27</a:t>
            </a:r>
            <a:r>
              <a:rPr lang="en-US" sz="1050" b="1" baseline="30000" dirty="0"/>
              <a:t>th</a:t>
            </a:r>
            <a:r>
              <a:rPr lang="en-US" sz="1050" b="1" dirty="0"/>
              <a:t>, 2021 </a:t>
            </a:r>
          </a:p>
        </p:txBody>
      </p:sp>
      <p:sp>
        <p:nvSpPr>
          <p:cNvPr id="12" name="Title 1">
            <a:extLst>
              <a:ext uri="{FF2B5EF4-FFF2-40B4-BE49-F238E27FC236}">
                <a16:creationId xmlns:a16="http://schemas.microsoft.com/office/drawing/2014/main" id="{576BC5F1-5321-C14F-A66D-CF930035BDB8}"/>
              </a:ext>
            </a:extLst>
          </p:cNvPr>
          <p:cNvSpPr>
            <a:spLocks noGrp="1"/>
          </p:cNvSpPr>
          <p:nvPr>
            <p:ph type="title"/>
          </p:nvPr>
        </p:nvSpPr>
        <p:spPr>
          <a:xfrm>
            <a:off x="593757" y="308129"/>
            <a:ext cx="5502243" cy="1625721"/>
          </a:xfrm>
        </p:spPr>
        <p:txBody>
          <a:bodyPr>
            <a:normAutofit/>
          </a:bodyPr>
          <a:lstStyle/>
          <a:p>
            <a:r>
              <a:rPr lang="en-US" sz="3600" b="1" dirty="0"/>
              <a:t>Some examples of the URF  conversion </a:t>
            </a:r>
          </a:p>
        </p:txBody>
      </p:sp>
    </p:spTree>
    <p:extLst>
      <p:ext uri="{BB962C8B-B14F-4D97-AF65-F5344CB8AC3E}">
        <p14:creationId xmlns:p14="http://schemas.microsoft.com/office/powerpoint/2010/main" val="3655544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0F6A-C6E1-F740-96F9-01AB52889769}"/>
              </a:ext>
            </a:extLst>
          </p:cNvPr>
          <p:cNvSpPr>
            <a:spLocks noGrp="1"/>
          </p:cNvSpPr>
          <p:nvPr>
            <p:ph type="title"/>
          </p:nvPr>
        </p:nvSpPr>
        <p:spPr>
          <a:xfrm>
            <a:off x="838200" y="365125"/>
            <a:ext cx="5370075" cy="1325563"/>
          </a:xfrm>
          <a:solidFill>
            <a:srgbClr val="002060"/>
          </a:solidFill>
        </p:spPr>
        <p:txBody>
          <a:bodyPr/>
          <a:lstStyle/>
          <a:p>
            <a:r>
              <a:rPr lang="en-US" dirty="0">
                <a:solidFill>
                  <a:schemeClr val="bg1"/>
                </a:solidFill>
              </a:rPr>
              <a:t>The PRR is currently &gt;1</a:t>
            </a:r>
          </a:p>
        </p:txBody>
      </p:sp>
      <p:sp>
        <p:nvSpPr>
          <p:cNvPr id="3" name="Content Placeholder 2">
            <a:extLst>
              <a:ext uri="{FF2B5EF4-FFF2-40B4-BE49-F238E27FC236}">
                <a16:creationId xmlns:a16="http://schemas.microsoft.com/office/drawing/2014/main" id="{1394DCA9-E1A4-BB42-84B7-6012F4E55C75}"/>
              </a:ext>
            </a:extLst>
          </p:cNvPr>
          <p:cNvSpPr>
            <a:spLocks noGrp="1"/>
          </p:cNvSpPr>
          <p:nvPr>
            <p:ph idx="1"/>
          </p:nvPr>
        </p:nvSpPr>
        <p:spPr>
          <a:xfrm>
            <a:off x="838200" y="2005012"/>
            <a:ext cx="5628861" cy="4351338"/>
          </a:xfrm>
        </p:spPr>
        <p:txBody>
          <a:bodyPr>
            <a:normAutofit fontScale="92500" lnSpcReduction="10000"/>
          </a:bodyPr>
          <a:lstStyle/>
          <a:p>
            <a:r>
              <a:rPr lang="en-US" dirty="0"/>
              <a:t>The proportional reporting ratio (PRR)* is used to define safety signals originating from VAERS.</a:t>
            </a:r>
            <a:br>
              <a:rPr lang="en-US" dirty="0"/>
            </a:br>
            <a:endParaRPr lang="en-US" dirty="0"/>
          </a:p>
          <a:p>
            <a:r>
              <a:rPr lang="en-US" dirty="0"/>
              <a:t>PRR &gt; 1 – Death is more commonly reported for individuals taking COVID-19 injections, relative to all other injections for 2021.</a:t>
            </a:r>
          </a:p>
          <a:p>
            <a:endParaRPr lang="en-US" dirty="0"/>
          </a:p>
          <a:p>
            <a:r>
              <a:rPr lang="en-US" dirty="0"/>
              <a:t>This indicates that Death is caused by the COVID-19 injections and therefore a "side effect”.</a:t>
            </a:r>
          </a:p>
        </p:txBody>
      </p:sp>
      <p:sp>
        <p:nvSpPr>
          <p:cNvPr id="4" name="Date Placeholder 3">
            <a:extLst>
              <a:ext uri="{FF2B5EF4-FFF2-40B4-BE49-F238E27FC236}">
                <a16:creationId xmlns:a16="http://schemas.microsoft.com/office/drawing/2014/main" id="{FECED5BE-F9E1-F94B-B003-3ADDB97301BA}"/>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BC36D8CE-8559-494E-BC01-70011A15A17D}"/>
              </a:ext>
            </a:extLst>
          </p:cNvPr>
          <p:cNvSpPr>
            <a:spLocks noGrp="1"/>
          </p:cNvSpPr>
          <p:nvPr>
            <p:ph type="ftr" sz="quarter" idx="11"/>
          </p:nvPr>
        </p:nvSpPr>
        <p:spPr/>
        <p:txBody>
          <a:bodyPr/>
          <a:lstStyle/>
          <a:p>
            <a:r>
              <a:rPr lang="en-US"/>
              <a:t>Data source: VAERS/Analysis: Dr. Jessica Rose</a:t>
            </a:r>
          </a:p>
        </p:txBody>
      </p:sp>
      <p:sp>
        <p:nvSpPr>
          <p:cNvPr id="6" name="Rectangle 5">
            <a:extLst>
              <a:ext uri="{FF2B5EF4-FFF2-40B4-BE49-F238E27FC236}">
                <a16:creationId xmlns:a16="http://schemas.microsoft.com/office/drawing/2014/main" id="{95C3D6AD-DCB1-DA40-8249-C2F5DBDC2B6B}"/>
              </a:ext>
            </a:extLst>
          </p:cNvPr>
          <p:cNvSpPr/>
          <p:nvPr/>
        </p:nvSpPr>
        <p:spPr>
          <a:xfrm>
            <a:off x="51919" y="6489826"/>
            <a:ext cx="12140081" cy="369332"/>
          </a:xfrm>
          <a:prstGeom prst="rect">
            <a:avLst/>
          </a:prstGeom>
        </p:spPr>
        <p:txBody>
          <a:bodyPr wrap="square">
            <a:spAutoFit/>
          </a:bodyPr>
          <a:lstStyle/>
          <a:p>
            <a:pPr algn="r"/>
            <a:r>
              <a:rPr lang="en-US" sz="900" dirty="0"/>
              <a:t>*section 2.3.1 in the SOP: https://</a:t>
            </a:r>
            <a:r>
              <a:rPr lang="en-US" sz="900" dirty="0" err="1"/>
              <a:t>www.cdc.gov</a:t>
            </a:r>
            <a:r>
              <a:rPr lang="en-US" sz="900" dirty="0"/>
              <a:t>/</a:t>
            </a:r>
            <a:r>
              <a:rPr lang="en-US" sz="900" dirty="0" err="1"/>
              <a:t>vaccinesafety</a:t>
            </a:r>
            <a:r>
              <a:rPr lang="en-US" sz="900" dirty="0"/>
              <a:t>/pdf/VAERS-v2-SOP.pdf</a:t>
            </a:r>
          </a:p>
          <a:p>
            <a:pPr algn="r"/>
            <a:r>
              <a:rPr lang="en-US" sz="900" dirty="0"/>
              <a:t>Evans SJ, Waller PC, Davis S. 2001. Use of proportional reporting ratios (PRRs) for signal generation from spontaneous adverse drug reaction reports. </a:t>
            </a:r>
            <a:r>
              <a:rPr lang="en-US" sz="900" dirty="0" err="1"/>
              <a:t>Pharmacoepidemiol</a:t>
            </a:r>
            <a:r>
              <a:rPr lang="en-US" sz="900" dirty="0"/>
              <a:t> Drug </a:t>
            </a:r>
            <a:r>
              <a:rPr lang="en-US" sz="900" dirty="0" err="1"/>
              <a:t>Saf</a:t>
            </a:r>
            <a:r>
              <a:rPr lang="en-US" sz="900" dirty="0"/>
              <a:t>. Oct–Nov;10(6):483–6. </a:t>
            </a:r>
            <a:r>
              <a:rPr lang="en-US" sz="900" dirty="0" err="1"/>
              <a:t>doi</a:t>
            </a:r>
            <a:r>
              <a:rPr lang="en-US" sz="900" dirty="0"/>
              <a:t>: 10.1002/pds.677. PMID: 11828828.</a:t>
            </a:r>
          </a:p>
        </p:txBody>
      </p:sp>
      <p:pic>
        <p:nvPicPr>
          <p:cNvPr id="8" name="Picture 7">
            <a:extLst>
              <a:ext uri="{FF2B5EF4-FFF2-40B4-BE49-F238E27FC236}">
                <a16:creationId xmlns:a16="http://schemas.microsoft.com/office/drawing/2014/main" id="{887DD7A9-F504-D348-B0BE-9FDAF37619E6}"/>
              </a:ext>
            </a:extLst>
          </p:cNvPr>
          <p:cNvPicPr>
            <a:picLocks noChangeAspect="1"/>
          </p:cNvPicPr>
          <p:nvPr/>
        </p:nvPicPr>
        <p:blipFill rotWithShape="1">
          <a:blip r:embed="rId2"/>
          <a:srcRect l="408" t="18122" r="-408" b="50327"/>
          <a:stretch/>
        </p:blipFill>
        <p:spPr>
          <a:xfrm>
            <a:off x="6463391" y="2663181"/>
            <a:ext cx="3957012" cy="1715997"/>
          </a:xfrm>
          <a:prstGeom prst="rect">
            <a:avLst/>
          </a:prstGeom>
        </p:spPr>
      </p:pic>
      <p:pic>
        <p:nvPicPr>
          <p:cNvPr id="10" name="Picture 9">
            <a:extLst>
              <a:ext uri="{FF2B5EF4-FFF2-40B4-BE49-F238E27FC236}">
                <a16:creationId xmlns:a16="http://schemas.microsoft.com/office/drawing/2014/main" id="{B94990BD-61D6-664E-AE0B-FA9F27EF3B14}"/>
              </a:ext>
            </a:extLst>
          </p:cNvPr>
          <p:cNvPicPr>
            <a:picLocks noChangeAspect="1"/>
          </p:cNvPicPr>
          <p:nvPr/>
        </p:nvPicPr>
        <p:blipFill>
          <a:blip r:embed="rId3"/>
          <a:stretch>
            <a:fillRect/>
          </a:stretch>
        </p:blipFill>
        <p:spPr>
          <a:xfrm>
            <a:off x="6467061" y="297802"/>
            <a:ext cx="3949672" cy="2321767"/>
          </a:xfrm>
          <a:prstGeom prst="rect">
            <a:avLst/>
          </a:prstGeom>
        </p:spPr>
      </p:pic>
      <p:sp>
        <p:nvSpPr>
          <p:cNvPr id="11" name="TextBox 10">
            <a:extLst>
              <a:ext uri="{FF2B5EF4-FFF2-40B4-BE49-F238E27FC236}">
                <a16:creationId xmlns:a16="http://schemas.microsoft.com/office/drawing/2014/main" id="{A7ABC1F9-BB75-CD49-A4EA-2DA195CDA806}"/>
              </a:ext>
            </a:extLst>
          </p:cNvPr>
          <p:cNvSpPr txBox="1"/>
          <p:nvPr/>
        </p:nvSpPr>
        <p:spPr>
          <a:xfrm>
            <a:off x="6744974" y="4379178"/>
            <a:ext cx="3393845" cy="1754326"/>
          </a:xfrm>
          <a:prstGeom prst="rect">
            <a:avLst/>
          </a:prstGeom>
          <a:noFill/>
        </p:spPr>
        <p:txBody>
          <a:bodyPr wrap="square" rtlCol="0">
            <a:spAutoFit/>
          </a:bodyPr>
          <a:lstStyle/>
          <a:p>
            <a:pPr algn="ctr"/>
            <a:r>
              <a:rPr lang="en-US" i="1" dirty="0"/>
              <a:t>a -&gt; Death count COVID = 10,856</a:t>
            </a:r>
          </a:p>
          <a:p>
            <a:pPr algn="ctr"/>
            <a:r>
              <a:rPr lang="en-US" i="1" dirty="0"/>
              <a:t>b -&gt; All AEs = 705,991</a:t>
            </a:r>
          </a:p>
          <a:p>
            <a:pPr algn="ctr"/>
            <a:r>
              <a:rPr lang="en-US" i="1" dirty="0"/>
              <a:t>c -&gt; Death count non-COVID = 334 </a:t>
            </a:r>
          </a:p>
          <a:p>
            <a:pPr algn="ctr"/>
            <a:r>
              <a:rPr lang="en-US" i="1" dirty="0"/>
              <a:t>d -&gt; All AEs non-COVID = 41,784</a:t>
            </a:r>
          </a:p>
          <a:p>
            <a:pPr algn="ctr"/>
            <a:endParaRPr lang="en-US" i="1" dirty="0"/>
          </a:p>
          <a:p>
            <a:pPr algn="r"/>
            <a:r>
              <a:rPr lang="en-US" i="1" dirty="0"/>
              <a:t>PRR = 1.9 </a:t>
            </a:r>
            <a:r>
              <a:rPr lang="en-US" dirty="0"/>
              <a:t>for 2021</a:t>
            </a:r>
          </a:p>
        </p:txBody>
      </p:sp>
    </p:spTree>
    <p:extLst>
      <p:ext uri="{BB962C8B-B14F-4D97-AF65-F5344CB8AC3E}">
        <p14:creationId xmlns:p14="http://schemas.microsoft.com/office/powerpoint/2010/main" val="2044259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extLst>
              <p:ext uri="{D42A27DB-BD31-4B8C-83A1-F6EECF244321}">
                <p14:modId xmlns:p14="http://schemas.microsoft.com/office/powerpoint/2010/main" val="23511412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8" name="TextBox 7">
            <a:extLst>
              <a:ext uri="{FF2B5EF4-FFF2-40B4-BE49-F238E27FC236}">
                <a16:creationId xmlns:a16="http://schemas.microsoft.com/office/drawing/2014/main" id="{DBE4219F-7ACA-CC42-991C-7D00F737C767}"/>
              </a:ext>
            </a:extLst>
          </p:cNvPr>
          <p:cNvSpPr txBox="1"/>
          <p:nvPr/>
        </p:nvSpPr>
        <p:spPr>
          <a:xfrm>
            <a:off x="6096000" y="1410517"/>
            <a:ext cx="5518245" cy="501675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AEs atypically high and number continue to grow</a:t>
            </a:r>
          </a:p>
          <a:p>
            <a:pPr marL="457200" indent="-457200">
              <a:buFont typeface="Arial" panose="020B0604020202020204" pitchFamily="34" charset="0"/>
              <a:buChar char="•"/>
            </a:pPr>
            <a:r>
              <a:rPr lang="en-US" sz="3200" dirty="0"/>
              <a:t>Injection-induced injury rates increasing anew in spite of waning injections</a:t>
            </a:r>
          </a:p>
          <a:p>
            <a:pPr marL="457200" indent="-457200">
              <a:buFont typeface="Arial" panose="020B0604020202020204" pitchFamily="34" charset="0"/>
              <a:buChar char="•"/>
            </a:pPr>
            <a:r>
              <a:rPr lang="en-US" sz="3200" dirty="0"/>
              <a:t>This is not just happening in the elderly</a:t>
            </a:r>
          </a:p>
          <a:p>
            <a:pPr marL="457200" indent="-457200">
              <a:buFont typeface="Arial" panose="020B0604020202020204" pitchFamily="34" charset="0"/>
              <a:buChar char="•"/>
            </a:pPr>
            <a:r>
              <a:rPr lang="en-US" sz="3200" dirty="0"/>
              <a:t>The backlog of data is resulting in lost safety signals</a:t>
            </a:r>
          </a:p>
          <a:p>
            <a:pPr marL="457200" indent="-457200">
              <a:buFont typeface="Arial" panose="020B0604020202020204" pitchFamily="34" charset="0"/>
              <a:buChar char="•"/>
            </a:pPr>
            <a:r>
              <a:rPr lang="en-US" sz="3200" dirty="0"/>
              <a:t>The URF is telling</a:t>
            </a:r>
          </a:p>
        </p:txBody>
      </p:sp>
      <p:sp>
        <p:nvSpPr>
          <p:cNvPr id="9" name="Title 1">
            <a:extLst>
              <a:ext uri="{FF2B5EF4-FFF2-40B4-BE49-F238E27FC236}">
                <a16:creationId xmlns:a16="http://schemas.microsoft.com/office/drawing/2014/main" id="{93C4D65B-ABC9-3441-B49E-1F6A675BD096}"/>
              </a:ext>
            </a:extLst>
          </p:cNvPr>
          <p:cNvSpPr txBox="1">
            <a:spLocks/>
          </p:cNvSpPr>
          <p:nvPr/>
        </p:nvSpPr>
        <p:spPr>
          <a:xfrm>
            <a:off x="660400" y="342900"/>
            <a:ext cx="11125200" cy="11674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Summary</a:t>
            </a:r>
          </a:p>
        </p:txBody>
      </p:sp>
    </p:spTree>
    <p:extLst>
      <p:ext uri="{BB962C8B-B14F-4D97-AF65-F5344CB8AC3E}">
        <p14:creationId xmlns:p14="http://schemas.microsoft.com/office/powerpoint/2010/main" val="486009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361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0" name="TextBox 9">
            <a:extLst>
              <a:ext uri="{FF2B5EF4-FFF2-40B4-BE49-F238E27FC236}">
                <a16:creationId xmlns:a16="http://schemas.microsoft.com/office/drawing/2014/main" id="{39EC7B60-50AF-F04A-ABE6-88155E9477C5}"/>
              </a:ext>
            </a:extLst>
          </p:cNvPr>
          <p:cNvSpPr txBox="1"/>
          <p:nvPr/>
        </p:nvSpPr>
        <p:spPr>
          <a:xfrm>
            <a:off x="685800" y="1150719"/>
            <a:ext cx="10352314" cy="5570756"/>
          </a:xfrm>
          <a:prstGeom prst="rect">
            <a:avLst/>
          </a:prstGeom>
          <a:noFill/>
        </p:spPr>
        <p:txBody>
          <a:bodyPr wrap="square" rtlCol="0">
            <a:spAutoFit/>
          </a:bodyPr>
          <a:lstStyle/>
          <a:p>
            <a:pPr algn="ctr"/>
            <a:r>
              <a:rPr lang="en-US" sz="2000" dirty="0"/>
              <a:t>Causation by Bradford Hill Criteria</a:t>
            </a:r>
          </a:p>
          <a:p>
            <a:pPr marL="342900" indent="-342900">
              <a:buFont typeface="+mj-lt"/>
              <a:buAutoNum type="arabicPeriod"/>
            </a:pPr>
            <a:endParaRPr lang="en-US" sz="1600" dirty="0"/>
          </a:p>
          <a:p>
            <a:pPr marL="342900" indent="-342900">
              <a:buFont typeface="+mj-lt"/>
              <a:buAutoNum type="arabicPeriod"/>
            </a:pPr>
            <a:r>
              <a:rPr lang="en-US" sz="1600" b="1" dirty="0"/>
              <a:t>Strength</a:t>
            </a:r>
            <a:r>
              <a:rPr lang="en-US" sz="1600" dirty="0"/>
              <a:t> (</a:t>
            </a:r>
            <a:r>
              <a:rPr lang="en-US" sz="1600" dirty="0">
                <a:hlinkClick r:id="rId2" tooltip="Effect size"/>
              </a:rPr>
              <a:t>effect size</a:t>
            </a:r>
            <a:r>
              <a:rPr lang="en-US" sz="1600" dirty="0"/>
              <a:t>): A small association does not mean that there is not a causal effect, though the larger the association, the more likely that it is causal.</a:t>
            </a:r>
          </a:p>
          <a:p>
            <a:pPr marL="342900" indent="-342900">
              <a:buFont typeface="+mj-lt"/>
              <a:buAutoNum type="arabicPeriod"/>
            </a:pPr>
            <a:r>
              <a:rPr lang="en-US" sz="1600" b="1" dirty="0"/>
              <a:t>Consistency</a:t>
            </a:r>
            <a:r>
              <a:rPr lang="en-US" sz="1600" dirty="0"/>
              <a:t> (</a:t>
            </a:r>
            <a:r>
              <a:rPr lang="en-US" sz="1600" dirty="0">
                <a:hlinkClick r:id="rId3" tooltip="Reproducibility"/>
              </a:rPr>
              <a:t>reproducibility</a:t>
            </a:r>
            <a:r>
              <a:rPr lang="en-US" sz="1600" dirty="0"/>
              <a:t>): Consistent findings observed by different persons in different places with different samples strengthens the likelihood of an effect.</a:t>
            </a:r>
          </a:p>
          <a:p>
            <a:pPr marL="342900" indent="-342900">
              <a:buFont typeface="+mj-lt"/>
              <a:buAutoNum type="arabicPeriod"/>
            </a:pPr>
            <a:r>
              <a:rPr lang="en-US" sz="1600" b="1" dirty="0"/>
              <a:t>Specificity</a:t>
            </a:r>
            <a:r>
              <a:rPr lang="en-US" sz="1600" dirty="0"/>
              <a:t>: Causation is likely if there is a very specific population at a specific site and disease with no other likely explanation. The more specific an association between a factor and an effect is, the bigger the probability of a causal relationship.</a:t>
            </a:r>
            <a:r>
              <a:rPr lang="en-US" sz="1600" baseline="30000" dirty="0">
                <a:hlinkClick r:id="rId4"/>
              </a:rPr>
              <a:t>[1]</a:t>
            </a:r>
            <a:endParaRPr lang="en-US" sz="1600" dirty="0"/>
          </a:p>
          <a:p>
            <a:pPr marL="342900" indent="-342900">
              <a:buFont typeface="+mj-lt"/>
              <a:buAutoNum type="arabicPeriod"/>
            </a:pPr>
            <a:r>
              <a:rPr lang="en-US" sz="1600" b="1" dirty="0"/>
              <a:t>Temporality</a:t>
            </a:r>
            <a:r>
              <a:rPr lang="en-US" sz="1600" dirty="0"/>
              <a:t>: The effect has to occur after the cause (and if there is an expected delay between the cause and expected effect, then the effect must occur after that delay).</a:t>
            </a:r>
          </a:p>
          <a:p>
            <a:pPr marL="342900" indent="-342900">
              <a:buFont typeface="+mj-lt"/>
              <a:buAutoNum type="arabicPeriod"/>
            </a:pPr>
            <a:r>
              <a:rPr lang="en-US" sz="1600" b="1" dirty="0"/>
              <a:t>Biological gradient</a:t>
            </a:r>
            <a:r>
              <a:rPr lang="en-US" sz="1600" dirty="0"/>
              <a:t> (</a:t>
            </a:r>
            <a:r>
              <a:rPr lang="en-US" sz="1600" dirty="0">
                <a:hlinkClick r:id="rId5" tooltip="Dose–response relationship"/>
              </a:rPr>
              <a:t>dose-response relationship</a:t>
            </a:r>
            <a:r>
              <a:rPr lang="en-US" sz="1600" dirty="0"/>
              <a:t>): Greater exposure should generally lead to greater incidence of the effect. However, in some cases, the mere presence of the factor can trigger the effect. In other cases, an inverse proportion is observed: greater exposure leads to lower incidence.</a:t>
            </a:r>
            <a:r>
              <a:rPr lang="en-US" sz="1600" baseline="30000" dirty="0">
                <a:hlinkClick r:id="rId4"/>
              </a:rPr>
              <a:t>[1]</a:t>
            </a:r>
            <a:endParaRPr lang="en-US" sz="1600" dirty="0"/>
          </a:p>
          <a:p>
            <a:pPr marL="342900" indent="-342900">
              <a:buFont typeface="+mj-lt"/>
              <a:buAutoNum type="arabicPeriod"/>
            </a:pPr>
            <a:r>
              <a:rPr lang="en-US" sz="1600" b="1" dirty="0">
                <a:hlinkClick r:id="rId6" tooltip="Biological plausibility"/>
              </a:rPr>
              <a:t>Plausibility</a:t>
            </a:r>
            <a:r>
              <a:rPr lang="en-US" sz="1600" dirty="0"/>
              <a:t>: A plausible mechanism between cause and effect is helpful (but Hill noted that knowledge of the mechanism is limited by current knowledge).</a:t>
            </a:r>
          </a:p>
          <a:p>
            <a:pPr marL="342900" indent="-342900">
              <a:buFont typeface="+mj-lt"/>
              <a:buAutoNum type="arabicPeriod"/>
            </a:pPr>
            <a:r>
              <a:rPr lang="en-US" sz="1600" b="1" dirty="0"/>
              <a:t>Coherence</a:t>
            </a:r>
            <a:r>
              <a:rPr lang="en-US" sz="1600" dirty="0"/>
              <a:t>: Coherence between epidemiological and laboratory findings increases the likelihood of an effect. However, Hill noted that "... lack of such [laboratory] evidence cannot nullify the epidemiological effect on associations".</a:t>
            </a:r>
          </a:p>
          <a:p>
            <a:pPr marL="342900" indent="-342900">
              <a:buFont typeface="+mj-lt"/>
              <a:buAutoNum type="arabicPeriod"/>
            </a:pPr>
            <a:r>
              <a:rPr lang="en-US" sz="1600" b="1" dirty="0"/>
              <a:t>Experiment</a:t>
            </a:r>
            <a:r>
              <a:rPr lang="en-US" sz="1600" dirty="0"/>
              <a:t>: "Occasionally it is possible to appeal to experimental evidence".</a:t>
            </a:r>
          </a:p>
          <a:p>
            <a:pPr marL="342900" indent="-342900">
              <a:buFont typeface="+mj-lt"/>
              <a:buAutoNum type="arabicPeriod"/>
            </a:pPr>
            <a:r>
              <a:rPr lang="en-US" sz="1600" b="1" dirty="0"/>
              <a:t>Analogy</a:t>
            </a:r>
            <a:r>
              <a:rPr lang="en-US" sz="1600" dirty="0"/>
              <a:t>: The use of analogies or similarities between the observed association and any other associations.</a:t>
            </a:r>
          </a:p>
          <a:p>
            <a:pPr marL="342900" indent="-342900">
              <a:buFont typeface="+mj-lt"/>
              <a:buAutoNum type="arabicPeriod"/>
            </a:pPr>
            <a:r>
              <a:rPr lang="en-US" sz="1600" b="1" dirty="0"/>
              <a:t>Reversibility</a:t>
            </a:r>
            <a:r>
              <a:rPr lang="en-US" sz="1600" dirty="0"/>
              <a:t>: If the cause is deleted then the effect should disappear as well.</a:t>
            </a:r>
          </a:p>
          <a:p>
            <a:pPr algn="ctr"/>
            <a:endParaRPr lang="en-US" sz="1600" dirty="0"/>
          </a:p>
        </p:txBody>
      </p:sp>
    </p:spTree>
    <p:extLst>
      <p:ext uri="{BB962C8B-B14F-4D97-AF65-F5344CB8AC3E}">
        <p14:creationId xmlns:p14="http://schemas.microsoft.com/office/powerpoint/2010/main" val="33625042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0" name="TextBox 9">
            <a:extLst>
              <a:ext uri="{FF2B5EF4-FFF2-40B4-BE49-F238E27FC236}">
                <a16:creationId xmlns:a16="http://schemas.microsoft.com/office/drawing/2014/main" id="{39EC7B60-50AF-F04A-ABE6-88155E9477C5}"/>
              </a:ext>
            </a:extLst>
          </p:cNvPr>
          <p:cNvSpPr txBox="1"/>
          <p:nvPr/>
        </p:nvSpPr>
        <p:spPr>
          <a:xfrm>
            <a:off x="685800" y="1150719"/>
            <a:ext cx="10352314" cy="5632311"/>
          </a:xfrm>
          <a:prstGeom prst="rect">
            <a:avLst/>
          </a:prstGeom>
          <a:noFill/>
        </p:spPr>
        <p:txBody>
          <a:bodyPr wrap="square" rtlCol="0">
            <a:spAutoFit/>
          </a:bodyPr>
          <a:lstStyle/>
          <a:p>
            <a:pPr algn="ctr"/>
            <a:r>
              <a:rPr lang="en-US" sz="2000" dirty="0"/>
              <a:t>Causation by Bradford Hill Criteria</a:t>
            </a:r>
          </a:p>
          <a:p>
            <a:pPr marL="342900" indent="-342900">
              <a:buFont typeface="+mj-lt"/>
              <a:buAutoNum type="arabicPeriod"/>
            </a:pPr>
            <a:endParaRPr lang="en-US" sz="1600" dirty="0"/>
          </a:p>
          <a:p>
            <a:pPr marL="342900" indent="-342900">
              <a:buFont typeface="+mj-lt"/>
              <a:buAutoNum type="arabicPeriod"/>
            </a:pPr>
            <a:r>
              <a:rPr lang="en-US" sz="1600" b="1" dirty="0">
                <a:solidFill>
                  <a:schemeClr val="bg2"/>
                </a:solidFill>
              </a:rPr>
              <a:t>Strength</a:t>
            </a:r>
            <a:r>
              <a:rPr lang="en-US" sz="1600" dirty="0">
                <a:solidFill>
                  <a:schemeClr val="bg2"/>
                </a:solidFill>
              </a:rPr>
              <a:t> (</a:t>
            </a:r>
            <a:r>
              <a:rPr lang="en-US" sz="1600" dirty="0">
                <a:solidFill>
                  <a:schemeClr val="bg2"/>
                </a:solidFill>
                <a:hlinkClick r:id="rId2" tooltip="Effect size">
                  <a:extLst>
                    <a:ext uri="{A12FA001-AC4F-418D-AE19-62706E023703}">
                      <ahyp:hlinkClr xmlns:ahyp="http://schemas.microsoft.com/office/drawing/2018/hyperlinkcolor" val="tx"/>
                    </a:ext>
                  </a:extLst>
                </a:hlinkClick>
              </a:rPr>
              <a:t>effect size</a:t>
            </a:r>
            <a:r>
              <a:rPr lang="en-US" sz="1600" dirty="0">
                <a:solidFill>
                  <a:schemeClr val="bg2"/>
                </a:solidFill>
              </a:rPr>
              <a:t>): A small association does not mean that there is not a causal effect, though the larger the association, the more likely that it is causal.</a:t>
            </a:r>
          </a:p>
          <a:p>
            <a:pPr marL="342900" indent="-342900">
              <a:buFont typeface="+mj-lt"/>
              <a:buAutoNum type="arabicPeriod"/>
            </a:pPr>
            <a:r>
              <a:rPr lang="en-US" sz="1600" b="1" dirty="0">
                <a:solidFill>
                  <a:schemeClr val="bg2"/>
                </a:solidFill>
              </a:rPr>
              <a:t>Consistency</a:t>
            </a:r>
            <a:r>
              <a:rPr lang="en-US" sz="1600" dirty="0">
                <a:solidFill>
                  <a:schemeClr val="bg2"/>
                </a:solidFill>
              </a:rPr>
              <a:t> (</a:t>
            </a:r>
            <a:r>
              <a:rPr lang="en-US" sz="1600" dirty="0">
                <a:solidFill>
                  <a:schemeClr val="bg2"/>
                </a:solidFill>
                <a:hlinkClick r:id="rId3" tooltip="Reproducibility">
                  <a:extLst>
                    <a:ext uri="{A12FA001-AC4F-418D-AE19-62706E023703}">
                      <ahyp:hlinkClr xmlns:ahyp="http://schemas.microsoft.com/office/drawing/2018/hyperlinkcolor" val="tx"/>
                    </a:ext>
                  </a:extLst>
                </a:hlinkClick>
              </a:rPr>
              <a:t>reproducibility</a:t>
            </a:r>
            <a:r>
              <a:rPr lang="en-US" sz="1600" dirty="0">
                <a:solidFill>
                  <a:schemeClr val="bg2"/>
                </a:solidFill>
              </a:rPr>
              <a:t>): Consistent findings observed by different persons in different places with different samples strengthens the likelihood of an effect.</a:t>
            </a:r>
          </a:p>
          <a:p>
            <a:pPr marL="342900" indent="-342900">
              <a:buFont typeface="+mj-lt"/>
              <a:buAutoNum type="arabicPeriod"/>
            </a:pPr>
            <a:r>
              <a:rPr lang="en-US" sz="1600" b="1" dirty="0">
                <a:solidFill>
                  <a:schemeClr val="bg2"/>
                </a:solidFill>
              </a:rPr>
              <a:t>Specificity</a:t>
            </a:r>
            <a:r>
              <a:rPr lang="en-US" sz="1600" dirty="0">
                <a:solidFill>
                  <a:schemeClr val="bg2"/>
                </a:solidFill>
              </a:rPr>
              <a:t>: Causation is likely if there is a very specific population at a specific site and disease with no other likely explanation. The more specific an association between a factor and an effect is, the bigger the probability of a causal relationship.</a:t>
            </a:r>
          </a:p>
          <a:p>
            <a:pPr marL="342900" indent="-342900">
              <a:buFont typeface="+mj-lt"/>
              <a:buAutoNum type="arabicPeriod"/>
            </a:pPr>
            <a:r>
              <a:rPr lang="en-US" b="1" dirty="0"/>
              <a:t>Temporality</a:t>
            </a:r>
            <a:r>
              <a:rPr lang="en-US" dirty="0"/>
              <a:t>:</a:t>
            </a:r>
            <a:r>
              <a:rPr lang="en-US" dirty="0">
                <a:solidFill>
                  <a:srgbClr val="FF0000"/>
                </a:solidFill>
              </a:rPr>
              <a:t> The effect has to occur after the cause (and if there is an expected delay between the cause and expected effect, then the effect must occur after that delay).</a:t>
            </a:r>
          </a:p>
          <a:p>
            <a:pPr marL="342900" indent="-342900">
              <a:buFont typeface="+mj-lt"/>
              <a:buAutoNum type="arabicPeriod"/>
            </a:pPr>
            <a:r>
              <a:rPr lang="en-US" sz="1600" b="1" dirty="0">
                <a:solidFill>
                  <a:schemeClr val="bg2"/>
                </a:solidFill>
              </a:rPr>
              <a:t>Biological gradient</a:t>
            </a:r>
            <a:r>
              <a:rPr lang="en-US" sz="1600" dirty="0">
                <a:solidFill>
                  <a:schemeClr val="bg2"/>
                </a:solidFill>
              </a:rPr>
              <a:t> (</a:t>
            </a:r>
            <a:r>
              <a:rPr lang="en-US" sz="1600" dirty="0">
                <a:solidFill>
                  <a:schemeClr val="bg2"/>
                </a:solidFill>
                <a:hlinkClick r:id="rId4" tooltip="Dose–response relationship">
                  <a:extLst>
                    <a:ext uri="{A12FA001-AC4F-418D-AE19-62706E023703}">
                      <ahyp:hlinkClr xmlns:ahyp="http://schemas.microsoft.com/office/drawing/2018/hyperlinkcolor" val="tx"/>
                    </a:ext>
                  </a:extLst>
                </a:hlinkClick>
              </a:rPr>
              <a:t>dose-response relationship</a:t>
            </a:r>
            <a:r>
              <a:rPr lang="en-US" sz="1600" dirty="0">
                <a:solidFill>
                  <a:schemeClr val="bg2"/>
                </a:solidFill>
              </a:rPr>
              <a:t>): Greater exposure should generally lead to greater incidence of the effect. However, in some cases, the mere presence of the factor can trigger the effect. In other cases, an inverse proportion is observed: greater exposure leads to lower incidence.</a:t>
            </a:r>
          </a:p>
          <a:p>
            <a:pPr marL="342900" indent="-342900">
              <a:buFont typeface="+mj-lt"/>
              <a:buAutoNum type="arabicPeriod"/>
            </a:pPr>
            <a:r>
              <a:rPr lang="en-US" sz="1600" b="1" dirty="0">
                <a:solidFill>
                  <a:schemeClr val="bg2"/>
                </a:solidFill>
                <a:hlinkClick r:id="rId5" tooltip="Biological plausibility">
                  <a:extLst>
                    <a:ext uri="{A12FA001-AC4F-418D-AE19-62706E023703}">
                      <ahyp:hlinkClr xmlns:ahyp="http://schemas.microsoft.com/office/drawing/2018/hyperlinkcolor" val="tx"/>
                    </a:ext>
                  </a:extLst>
                </a:hlinkClick>
              </a:rPr>
              <a:t>Plausibility</a:t>
            </a:r>
            <a:r>
              <a:rPr lang="en-US" sz="1600" dirty="0">
                <a:solidFill>
                  <a:schemeClr val="bg2"/>
                </a:solidFill>
              </a:rPr>
              <a:t>: A plausible mechanism between cause and effect is helpful (but Hill noted that knowledge of the mechanism is limited by current knowledge).</a:t>
            </a:r>
          </a:p>
          <a:p>
            <a:pPr marL="342900" indent="-342900">
              <a:buFont typeface="+mj-lt"/>
              <a:buAutoNum type="arabicPeriod"/>
            </a:pPr>
            <a:r>
              <a:rPr lang="en-US" sz="1600" b="1" dirty="0">
                <a:solidFill>
                  <a:schemeClr val="bg2"/>
                </a:solidFill>
              </a:rPr>
              <a:t>Coherence</a:t>
            </a:r>
            <a:r>
              <a:rPr lang="en-US" sz="1600" dirty="0">
                <a:solidFill>
                  <a:schemeClr val="bg2"/>
                </a:solidFill>
              </a:rPr>
              <a:t>: Coherence between epidemiological and laboratory findings increases the likelihood of an effect. However, Hill noted that "... lack of such [laboratory] evidence cannot nullify the epidemiological effect on associations".</a:t>
            </a:r>
          </a:p>
          <a:p>
            <a:pPr marL="342900" indent="-342900">
              <a:buFont typeface="+mj-lt"/>
              <a:buAutoNum type="arabicPeriod"/>
            </a:pPr>
            <a:r>
              <a:rPr lang="en-US" sz="1600" b="1" dirty="0">
                <a:solidFill>
                  <a:schemeClr val="bg2"/>
                </a:solidFill>
              </a:rPr>
              <a:t>Experiment</a:t>
            </a:r>
            <a:r>
              <a:rPr lang="en-US" sz="1600" dirty="0">
                <a:solidFill>
                  <a:schemeClr val="bg2"/>
                </a:solidFill>
              </a:rPr>
              <a:t>: "Occasionally it is possible to appeal to experimental evidence".</a:t>
            </a:r>
          </a:p>
          <a:p>
            <a:pPr marL="342900" indent="-342900">
              <a:buFont typeface="+mj-lt"/>
              <a:buAutoNum type="arabicPeriod"/>
            </a:pPr>
            <a:r>
              <a:rPr lang="en-US" sz="1600" b="1" dirty="0">
                <a:solidFill>
                  <a:schemeClr val="bg2"/>
                </a:solidFill>
              </a:rPr>
              <a:t>Analogy</a:t>
            </a:r>
            <a:r>
              <a:rPr lang="en-US" sz="1600" dirty="0">
                <a:solidFill>
                  <a:schemeClr val="bg2"/>
                </a:solidFill>
              </a:rPr>
              <a:t>: The use of analogies or similarities between the observed association and any other associations.</a:t>
            </a:r>
          </a:p>
          <a:p>
            <a:pPr marL="342900" indent="-342900">
              <a:buFont typeface="+mj-lt"/>
              <a:buAutoNum type="arabicPeriod"/>
            </a:pPr>
            <a:r>
              <a:rPr lang="en-US" sz="1600" b="1" dirty="0">
                <a:solidFill>
                  <a:schemeClr val="bg2"/>
                </a:solidFill>
              </a:rPr>
              <a:t>Reversibility</a:t>
            </a:r>
            <a:r>
              <a:rPr lang="en-US" sz="1600" dirty="0">
                <a:solidFill>
                  <a:schemeClr val="bg2"/>
                </a:solidFill>
              </a:rPr>
              <a:t>: If the cause is deleted then the effect should disappear as well.</a:t>
            </a:r>
          </a:p>
          <a:p>
            <a:pPr algn="ctr"/>
            <a:endParaRPr lang="en-US" sz="1600" dirty="0"/>
          </a:p>
        </p:txBody>
      </p:sp>
    </p:spTree>
    <p:extLst>
      <p:ext uri="{BB962C8B-B14F-4D97-AF65-F5344CB8AC3E}">
        <p14:creationId xmlns:p14="http://schemas.microsoft.com/office/powerpoint/2010/main" val="223135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1" name="Rectangle 20">
            <a:extLst>
              <a:ext uri="{FF2B5EF4-FFF2-40B4-BE49-F238E27FC236}">
                <a16:creationId xmlns:a16="http://schemas.microsoft.com/office/drawing/2014/main" id="{F6EC4C77-018E-F84F-A20F-D20D2E982AB7}"/>
              </a:ext>
            </a:extLst>
          </p:cNvPr>
          <p:cNvSpPr/>
          <p:nvPr/>
        </p:nvSpPr>
        <p:spPr>
          <a:xfrm>
            <a:off x="414314" y="1794866"/>
            <a:ext cx="11363371" cy="1815882"/>
          </a:xfrm>
          <a:prstGeom prst="rect">
            <a:avLst/>
          </a:prstGeom>
        </p:spPr>
        <p:txBody>
          <a:bodyPr wrap="square">
            <a:spAutoFit/>
          </a:bodyPr>
          <a:lstStyle/>
          <a:p>
            <a:pPr algn="ctr"/>
            <a:r>
              <a:rPr lang="en-US" sz="2800" b="1" dirty="0">
                <a:solidFill>
                  <a:srgbClr val="7030A0"/>
                </a:solidFill>
              </a:rPr>
              <a:t>A typical vaccine development timeline </a:t>
            </a:r>
            <a:r>
              <a:rPr lang="en-US" sz="2800" b="1" dirty="0"/>
              <a:t>takes 5 to 10 years, and sometimes longer</a:t>
            </a:r>
            <a:r>
              <a:rPr lang="en-US" sz="2800" b="1" dirty="0">
                <a:solidFill>
                  <a:srgbClr val="7030A0"/>
                </a:solidFill>
              </a:rPr>
              <a:t>, to assess whether the vaccine is </a:t>
            </a:r>
            <a:r>
              <a:rPr lang="en-US" sz="2800" b="1" dirty="0"/>
              <a:t>safe and efficacious </a:t>
            </a:r>
            <a:r>
              <a:rPr lang="en-US" sz="2800" b="1" dirty="0">
                <a:solidFill>
                  <a:srgbClr val="7030A0"/>
                </a:solidFill>
              </a:rPr>
              <a:t>in clinical trials, complete the regulatory approval processes, and manufacture sufficient quantity of vaccine doses for widespread distribution.*</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3569961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12/27/21</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sp>
        <p:nvSpPr>
          <p:cNvPr id="12" name="TextBox 11">
            <a:extLst>
              <a:ext uri="{FF2B5EF4-FFF2-40B4-BE49-F238E27FC236}">
                <a16:creationId xmlns:a16="http://schemas.microsoft.com/office/drawing/2014/main" id="{7C543548-18DB-6542-844A-C5705049245D}"/>
              </a:ext>
            </a:extLst>
          </p:cNvPr>
          <p:cNvSpPr txBox="1"/>
          <p:nvPr/>
        </p:nvSpPr>
        <p:spPr>
          <a:xfrm>
            <a:off x="3537958" y="1879090"/>
            <a:ext cx="7123297" cy="1569660"/>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Vaccination Date  = VD</a:t>
            </a:r>
          </a:p>
          <a:p>
            <a:r>
              <a:rPr lang="en-US" sz="3200" dirty="0">
                <a:latin typeface="Calibri" panose="020F0502020204030204" pitchFamily="34" charset="0"/>
                <a:cs typeface="Calibri" panose="020F0502020204030204" pitchFamily="34" charset="0"/>
              </a:rPr>
              <a:t>Onset of AEs date = OD</a:t>
            </a:r>
          </a:p>
          <a:p>
            <a:r>
              <a:rPr lang="en-US" sz="3200" dirty="0">
                <a:latin typeface="Calibri" panose="020F0502020204030204" pitchFamily="34" charset="0"/>
                <a:cs typeface="Calibri" panose="020F0502020204030204" pitchFamily="34" charset="0"/>
              </a:rPr>
              <a:t>Amount of time passed between = OD-VD</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620702"/>
            <a:ext cx="6806102" cy="3752518"/>
            <a:chOff x="2286000" y="2991099"/>
            <a:chExt cx="6806102" cy="3752518"/>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420859" y="3856240"/>
              <a:ext cx="209961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AEs</a:t>
              </a:r>
            </a:p>
          </p:txBody>
        </p:sp>
      </p:grpSp>
      <p:grpSp>
        <p:nvGrpSpPr>
          <p:cNvPr id="26" name="Group 25">
            <a:extLst>
              <a:ext uri="{FF2B5EF4-FFF2-40B4-BE49-F238E27FC236}">
                <a16:creationId xmlns:a16="http://schemas.microsoft.com/office/drawing/2014/main" id="{93E99ACB-0C8C-1741-B2C4-CE67E56A6FDF}"/>
              </a:ext>
            </a:extLst>
          </p:cNvPr>
          <p:cNvGrpSpPr/>
          <p:nvPr/>
        </p:nvGrpSpPr>
        <p:grpSpPr>
          <a:xfrm>
            <a:off x="1146796" y="5622060"/>
            <a:ext cx="1548824" cy="522340"/>
            <a:chOff x="1210538" y="5984275"/>
            <a:chExt cx="1437626" cy="523220"/>
          </a:xfrm>
        </p:grpSpPr>
        <p:sp>
          <p:nvSpPr>
            <p:cNvPr id="27" name="TextBox 26">
              <a:extLst>
                <a:ext uri="{FF2B5EF4-FFF2-40B4-BE49-F238E27FC236}">
                  <a16:creationId xmlns:a16="http://schemas.microsoft.com/office/drawing/2014/main" id="{49E354FB-59DE-D14A-AE05-DA374217D496}"/>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8" name="Straight Arrow Connector 27">
              <a:extLst>
                <a:ext uri="{FF2B5EF4-FFF2-40B4-BE49-F238E27FC236}">
                  <a16:creationId xmlns:a16="http://schemas.microsoft.com/office/drawing/2014/main" id="{7D2BFA25-6E08-C146-BCCE-70A412EAE370}"/>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2836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12/27/21</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400898"/>
            <a:ext cx="6806102" cy="3972322"/>
            <a:chOff x="2286000" y="2771295"/>
            <a:chExt cx="6806102" cy="3972322"/>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201055" y="3856240"/>
              <a:ext cx="253922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DEATHS</a:t>
              </a:r>
            </a:p>
          </p:txBody>
        </p:sp>
      </p:grpSp>
      <p:grpSp>
        <p:nvGrpSpPr>
          <p:cNvPr id="19" name="Group 18">
            <a:extLst>
              <a:ext uri="{FF2B5EF4-FFF2-40B4-BE49-F238E27FC236}">
                <a16:creationId xmlns:a16="http://schemas.microsoft.com/office/drawing/2014/main" id="{B131FFB6-5957-3545-B4B9-0619423167E9}"/>
              </a:ext>
            </a:extLst>
          </p:cNvPr>
          <p:cNvGrpSpPr/>
          <p:nvPr/>
        </p:nvGrpSpPr>
        <p:grpSpPr>
          <a:xfrm>
            <a:off x="1146796" y="5622060"/>
            <a:ext cx="1548824" cy="522340"/>
            <a:chOff x="1210538" y="5984275"/>
            <a:chExt cx="1437626" cy="523220"/>
          </a:xfrm>
        </p:grpSpPr>
        <p:sp>
          <p:nvSpPr>
            <p:cNvPr id="24" name="TextBox 23">
              <a:extLst>
                <a:ext uri="{FF2B5EF4-FFF2-40B4-BE49-F238E27FC236}">
                  <a16:creationId xmlns:a16="http://schemas.microsoft.com/office/drawing/2014/main" id="{DD7C6B7B-1036-464A-9696-706C8BF155E4}"/>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5" name="Straight Arrow Connector 24">
              <a:extLst>
                <a:ext uri="{FF2B5EF4-FFF2-40B4-BE49-F238E27FC236}">
                  <a16:creationId xmlns:a16="http://schemas.microsoft.com/office/drawing/2014/main" id="{EB6269CB-4303-4947-B87E-1668E6123738}"/>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8F47E598-F40E-6A4C-BA81-BB73E38B6773}"/>
              </a:ext>
            </a:extLst>
          </p:cNvPr>
          <p:cNvSpPr txBox="1"/>
          <p:nvPr/>
        </p:nvSpPr>
        <p:spPr>
          <a:xfrm>
            <a:off x="3066210" y="1726691"/>
            <a:ext cx="538842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This is not what we see…</a:t>
            </a:r>
          </a:p>
        </p:txBody>
      </p:sp>
    </p:spTree>
    <p:extLst>
      <p:ext uri="{BB962C8B-B14F-4D97-AF65-F5344CB8AC3E}">
        <p14:creationId xmlns:p14="http://schemas.microsoft.com/office/powerpoint/2010/main" val="9141198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12/27/21</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400898"/>
            <a:ext cx="6806102" cy="3972322"/>
            <a:chOff x="2286000" y="2771295"/>
            <a:chExt cx="6806102" cy="3972322"/>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201055" y="3856240"/>
              <a:ext cx="253922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DEATHS</a:t>
              </a:r>
            </a:p>
          </p:txBody>
        </p:sp>
      </p:grpSp>
      <p:grpSp>
        <p:nvGrpSpPr>
          <p:cNvPr id="19" name="Group 18">
            <a:extLst>
              <a:ext uri="{FF2B5EF4-FFF2-40B4-BE49-F238E27FC236}">
                <a16:creationId xmlns:a16="http://schemas.microsoft.com/office/drawing/2014/main" id="{B131FFB6-5957-3545-B4B9-0619423167E9}"/>
              </a:ext>
            </a:extLst>
          </p:cNvPr>
          <p:cNvGrpSpPr/>
          <p:nvPr/>
        </p:nvGrpSpPr>
        <p:grpSpPr>
          <a:xfrm>
            <a:off x="1146796" y="5622060"/>
            <a:ext cx="1548824" cy="522340"/>
            <a:chOff x="1210538" y="5984275"/>
            <a:chExt cx="1437626" cy="523220"/>
          </a:xfrm>
        </p:grpSpPr>
        <p:sp>
          <p:nvSpPr>
            <p:cNvPr id="24" name="TextBox 23">
              <a:extLst>
                <a:ext uri="{FF2B5EF4-FFF2-40B4-BE49-F238E27FC236}">
                  <a16:creationId xmlns:a16="http://schemas.microsoft.com/office/drawing/2014/main" id="{DD7C6B7B-1036-464A-9696-706C8BF155E4}"/>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5" name="Straight Arrow Connector 24">
              <a:extLst>
                <a:ext uri="{FF2B5EF4-FFF2-40B4-BE49-F238E27FC236}">
                  <a16:creationId xmlns:a16="http://schemas.microsoft.com/office/drawing/2014/main" id="{EB6269CB-4303-4947-B87E-1668E6123738}"/>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498DC578-FB6A-3C42-BA4C-797A70663E5F}"/>
              </a:ext>
            </a:extLst>
          </p:cNvPr>
          <p:cNvSpPr txBox="1"/>
          <p:nvPr/>
        </p:nvSpPr>
        <p:spPr>
          <a:xfrm>
            <a:off x="7211788" y="3050555"/>
            <a:ext cx="467540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We see something like this…</a:t>
            </a:r>
          </a:p>
        </p:txBody>
      </p:sp>
      <p:cxnSp>
        <p:nvCxnSpPr>
          <p:cNvPr id="27" name="Straight Arrow Connector 26">
            <a:extLst>
              <a:ext uri="{FF2B5EF4-FFF2-40B4-BE49-F238E27FC236}">
                <a16:creationId xmlns:a16="http://schemas.microsoft.com/office/drawing/2014/main" id="{0A6BE46D-17C6-6A47-9B9C-49BFFF7434F5}"/>
              </a:ext>
            </a:extLst>
          </p:cNvPr>
          <p:cNvCxnSpPr>
            <a:cxnSpLocks/>
          </p:cNvCxnSpPr>
          <p:nvPr/>
        </p:nvCxnSpPr>
        <p:spPr>
          <a:xfrm flipH="1">
            <a:off x="3951514" y="3368269"/>
            <a:ext cx="3252303" cy="6073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D76748CD-0C01-4646-A395-96696429F8C1}"/>
              </a:ext>
            </a:extLst>
          </p:cNvPr>
          <p:cNvSpPr/>
          <p:nvPr/>
        </p:nvSpPr>
        <p:spPr>
          <a:xfrm>
            <a:off x="2873829" y="2285796"/>
            <a:ext cx="6215742" cy="3226551"/>
          </a:xfrm>
          <a:custGeom>
            <a:avLst/>
            <a:gdLst>
              <a:gd name="connsiteX0" fmla="*/ 0 w 6215742"/>
              <a:gd name="connsiteY0" fmla="*/ 1012575 h 3226551"/>
              <a:gd name="connsiteX1" fmla="*/ 762000 w 6215742"/>
              <a:gd name="connsiteY1" fmla="*/ 76404 h 3226551"/>
              <a:gd name="connsiteX2" fmla="*/ 1665514 w 6215742"/>
              <a:gd name="connsiteY2" fmla="*/ 2786947 h 3226551"/>
              <a:gd name="connsiteX3" fmla="*/ 6215742 w 6215742"/>
              <a:gd name="connsiteY3" fmla="*/ 3189718 h 3226551"/>
            </a:gdLst>
            <a:ahLst/>
            <a:cxnLst>
              <a:cxn ang="0">
                <a:pos x="connsiteX0" y="connsiteY0"/>
              </a:cxn>
              <a:cxn ang="0">
                <a:pos x="connsiteX1" y="connsiteY1"/>
              </a:cxn>
              <a:cxn ang="0">
                <a:pos x="connsiteX2" y="connsiteY2"/>
              </a:cxn>
              <a:cxn ang="0">
                <a:pos x="connsiteX3" y="connsiteY3"/>
              </a:cxn>
            </a:cxnLst>
            <a:rect l="l" t="t" r="r" b="b"/>
            <a:pathLst>
              <a:path w="6215742" h="3226551">
                <a:moveTo>
                  <a:pt x="0" y="1012575"/>
                </a:moveTo>
                <a:cubicBezTo>
                  <a:pt x="242207" y="396625"/>
                  <a:pt x="484414" y="-219325"/>
                  <a:pt x="762000" y="76404"/>
                </a:cubicBezTo>
                <a:cubicBezTo>
                  <a:pt x="1039586" y="372133"/>
                  <a:pt x="756557" y="2268061"/>
                  <a:pt x="1665514" y="2786947"/>
                </a:cubicBezTo>
                <a:cubicBezTo>
                  <a:pt x="2574471" y="3305833"/>
                  <a:pt x="4395106" y="3247775"/>
                  <a:pt x="6215742" y="3189718"/>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80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4BBA2-AA6A-2E45-9FB0-3ED3C749D77C}"/>
              </a:ext>
            </a:extLst>
          </p:cNvPr>
          <p:cNvPicPr>
            <a:picLocks noChangeAspect="1"/>
          </p:cNvPicPr>
          <p:nvPr/>
        </p:nvPicPr>
        <p:blipFill>
          <a:blip r:embed="rId2"/>
          <a:stretch>
            <a:fillRect/>
          </a:stretch>
        </p:blipFill>
        <p:spPr>
          <a:xfrm>
            <a:off x="2186142" y="1112563"/>
            <a:ext cx="7819716" cy="5583382"/>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4" name="Rectangle 3">
            <a:extLst>
              <a:ext uri="{FF2B5EF4-FFF2-40B4-BE49-F238E27FC236}">
                <a16:creationId xmlns:a16="http://schemas.microsoft.com/office/drawing/2014/main" id="{EC95C8BA-68A1-D645-A68C-234BCFAF8180}"/>
              </a:ext>
            </a:extLst>
          </p:cNvPr>
          <p:cNvSpPr/>
          <p:nvPr/>
        </p:nvSpPr>
        <p:spPr>
          <a:xfrm>
            <a:off x="2781376" y="1491756"/>
            <a:ext cx="599134" cy="446569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EF1143-913F-1342-863D-CD00956E2A2A}"/>
              </a:ext>
            </a:extLst>
          </p:cNvPr>
          <p:cNvSpPr txBox="1"/>
          <p:nvPr/>
        </p:nvSpPr>
        <p:spPr>
          <a:xfrm>
            <a:off x="55309" y="2452638"/>
            <a:ext cx="2154491" cy="2062103"/>
          </a:xfrm>
          <a:prstGeom prst="rect">
            <a:avLst/>
          </a:prstGeom>
          <a:noFill/>
        </p:spPr>
        <p:txBody>
          <a:bodyPr wrap="square" rtlCol="0">
            <a:spAutoFit/>
          </a:bodyPr>
          <a:lstStyle/>
          <a:p>
            <a:r>
              <a:rPr lang="en-US" sz="3200" dirty="0"/>
              <a:t>Clustering of reports around 0 and 1</a:t>
            </a:r>
          </a:p>
        </p:txBody>
      </p:sp>
    </p:spTree>
    <p:extLst>
      <p:ext uri="{BB962C8B-B14F-4D97-AF65-F5344CB8AC3E}">
        <p14:creationId xmlns:p14="http://schemas.microsoft.com/office/powerpoint/2010/main" val="3168469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3" name="Title 1">
            <a:extLst>
              <a:ext uri="{FF2B5EF4-FFF2-40B4-BE49-F238E27FC236}">
                <a16:creationId xmlns:a16="http://schemas.microsoft.com/office/drawing/2014/main" id="{7BD4EC5B-3892-DF49-8EF4-E7E727234301}"/>
              </a:ext>
            </a:extLst>
          </p:cNvPr>
          <p:cNvSpPr txBox="1">
            <a:spLocks/>
          </p:cNvSpPr>
          <p:nvPr/>
        </p:nvSpPr>
        <p:spPr>
          <a:xfrm>
            <a:off x="685800" y="5586687"/>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Anaphylaxis as a positive control…</a:t>
            </a:r>
          </a:p>
        </p:txBody>
      </p:sp>
      <p:pic>
        <p:nvPicPr>
          <p:cNvPr id="8" name="Picture 7">
            <a:extLst>
              <a:ext uri="{FF2B5EF4-FFF2-40B4-BE49-F238E27FC236}">
                <a16:creationId xmlns:a16="http://schemas.microsoft.com/office/drawing/2014/main" id="{F40004E3-8C51-754D-810D-03816BDAAA17}"/>
              </a:ext>
            </a:extLst>
          </p:cNvPr>
          <p:cNvPicPr>
            <a:picLocks noChangeAspect="1"/>
          </p:cNvPicPr>
          <p:nvPr/>
        </p:nvPicPr>
        <p:blipFill>
          <a:blip r:embed="rId2"/>
          <a:stretch>
            <a:fillRect/>
          </a:stretch>
        </p:blipFill>
        <p:spPr>
          <a:xfrm>
            <a:off x="144462" y="1882226"/>
            <a:ext cx="5415599" cy="3866810"/>
          </a:xfrm>
          <a:prstGeom prst="rect">
            <a:avLst/>
          </a:prstGeom>
        </p:spPr>
      </p:pic>
      <p:pic>
        <p:nvPicPr>
          <p:cNvPr id="10" name="Picture 9">
            <a:extLst>
              <a:ext uri="{FF2B5EF4-FFF2-40B4-BE49-F238E27FC236}">
                <a16:creationId xmlns:a16="http://schemas.microsoft.com/office/drawing/2014/main" id="{A0BCC262-F8F4-044E-9F50-4709EC56A120}"/>
              </a:ext>
            </a:extLst>
          </p:cNvPr>
          <p:cNvPicPr>
            <a:picLocks noChangeAspect="1"/>
          </p:cNvPicPr>
          <p:nvPr/>
        </p:nvPicPr>
        <p:blipFill>
          <a:blip r:embed="rId3"/>
          <a:stretch>
            <a:fillRect/>
          </a:stretch>
        </p:blipFill>
        <p:spPr>
          <a:xfrm>
            <a:off x="5560061" y="1882226"/>
            <a:ext cx="6352540" cy="3923115"/>
          </a:xfrm>
          <a:prstGeom prst="rect">
            <a:avLst/>
          </a:prstGeom>
        </p:spPr>
      </p:pic>
      <p:sp>
        <p:nvSpPr>
          <p:cNvPr id="11" name="TextBox 10">
            <a:extLst>
              <a:ext uri="{FF2B5EF4-FFF2-40B4-BE49-F238E27FC236}">
                <a16:creationId xmlns:a16="http://schemas.microsoft.com/office/drawing/2014/main" id="{43BAB68C-F8D0-3744-A0D3-9BDB636F0316}"/>
              </a:ext>
            </a:extLst>
          </p:cNvPr>
          <p:cNvSpPr txBox="1"/>
          <p:nvPr/>
        </p:nvSpPr>
        <p:spPr>
          <a:xfrm>
            <a:off x="7937500" y="2438400"/>
            <a:ext cx="3600088" cy="369332"/>
          </a:xfrm>
          <a:prstGeom prst="rect">
            <a:avLst/>
          </a:prstGeom>
          <a:noFill/>
        </p:spPr>
        <p:txBody>
          <a:bodyPr wrap="none" rtlCol="0">
            <a:spAutoFit/>
          </a:bodyPr>
          <a:lstStyle/>
          <a:p>
            <a:r>
              <a:rPr lang="en-US" dirty="0">
                <a:solidFill>
                  <a:schemeClr val="bg1"/>
                </a:solidFill>
              </a:rPr>
              <a:t>88% of reports filed within 24 hours </a:t>
            </a:r>
          </a:p>
        </p:txBody>
      </p:sp>
    </p:spTree>
    <p:extLst>
      <p:ext uri="{BB962C8B-B14F-4D97-AF65-F5344CB8AC3E}">
        <p14:creationId xmlns:p14="http://schemas.microsoft.com/office/powerpoint/2010/main" val="885880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36A625-C755-AC4A-A0E9-90D530B74E50}"/>
              </a:ext>
            </a:extLst>
          </p:cNvPr>
          <p:cNvPicPr>
            <a:picLocks noChangeAspect="1"/>
          </p:cNvPicPr>
          <p:nvPr/>
        </p:nvPicPr>
        <p:blipFill>
          <a:blip r:embed="rId2"/>
          <a:stretch>
            <a:fillRect/>
          </a:stretch>
        </p:blipFill>
        <p:spPr>
          <a:xfrm>
            <a:off x="0" y="1623330"/>
            <a:ext cx="7391863" cy="4564966"/>
          </a:xfrm>
          <a:prstGeom prst="rect">
            <a:avLst/>
          </a:prstGeom>
        </p:spPr>
      </p:pic>
      <p:sp>
        <p:nvSpPr>
          <p:cNvPr id="6" name="TextBox 5">
            <a:extLst>
              <a:ext uri="{FF2B5EF4-FFF2-40B4-BE49-F238E27FC236}">
                <a16:creationId xmlns:a16="http://schemas.microsoft.com/office/drawing/2014/main" id="{1D8E26AF-2FF0-9246-9704-128315F1E5EE}"/>
              </a:ext>
            </a:extLst>
          </p:cNvPr>
          <p:cNvSpPr txBox="1"/>
          <p:nvPr/>
        </p:nvSpPr>
        <p:spPr>
          <a:xfrm>
            <a:off x="178593" y="198518"/>
            <a:ext cx="11834812" cy="1200329"/>
          </a:xfrm>
          <a:prstGeom prst="rect">
            <a:avLst/>
          </a:prstGeom>
          <a:noFill/>
        </p:spPr>
        <p:txBody>
          <a:bodyPr wrap="square" rtlCol="0">
            <a:spAutoFit/>
          </a:bodyPr>
          <a:lstStyle/>
          <a:p>
            <a:r>
              <a:rPr lang="en-US" sz="3600" dirty="0"/>
              <a:t>Second dose frequency reporting strong evidence to support causation of Myocarditis </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p:txBody>
          <a:bodyPr/>
          <a:lstStyle/>
          <a:p>
            <a:r>
              <a:rPr lang="en-US"/>
              <a:t>Data source: VAERS/Analysis: Dr. Jessica Rose</a:t>
            </a:r>
          </a:p>
        </p:txBody>
      </p:sp>
      <p:sp>
        <p:nvSpPr>
          <p:cNvPr id="12" name="TextBox 11">
            <a:extLst>
              <a:ext uri="{FF2B5EF4-FFF2-40B4-BE49-F238E27FC236}">
                <a16:creationId xmlns:a16="http://schemas.microsoft.com/office/drawing/2014/main" id="{66682586-661B-E54B-AD80-43EA8815A7A6}"/>
              </a:ext>
            </a:extLst>
          </p:cNvPr>
          <p:cNvSpPr txBox="1"/>
          <p:nvPr/>
        </p:nvSpPr>
        <p:spPr>
          <a:xfrm>
            <a:off x="4160399" y="2160210"/>
            <a:ext cx="1776448" cy="584775"/>
          </a:xfrm>
          <a:prstGeom prst="rect">
            <a:avLst/>
          </a:prstGeom>
          <a:noFill/>
        </p:spPr>
        <p:txBody>
          <a:bodyPr wrap="none" rtlCol="0">
            <a:spAutoFit/>
          </a:bodyPr>
          <a:lstStyle/>
          <a:p>
            <a:r>
              <a:rPr lang="en-US" sz="3200" dirty="0"/>
              <a:t>N = 4,255</a:t>
            </a:r>
          </a:p>
        </p:txBody>
      </p:sp>
      <p:sp>
        <p:nvSpPr>
          <p:cNvPr id="13" name="TextBox 12">
            <a:extLst>
              <a:ext uri="{FF2B5EF4-FFF2-40B4-BE49-F238E27FC236}">
                <a16:creationId xmlns:a16="http://schemas.microsoft.com/office/drawing/2014/main" id="{20CD3979-6C66-794F-8E60-1A62C9CC9915}"/>
              </a:ext>
            </a:extLst>
          </p:cNvPr>
          <p:cNvSpPr txBox="1"/>
          <p:nvPr/>
        </p:nvSpPr>
        <p:spPr>
          <a:xfrm>
            <a:off x="7762523" y="1910392"/>
            <a:ext cx="38989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31% of reports were made within 24 hours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46% of reports were made within 48 hours</a:t>
            </a:r>
          </a:p>
        </p:txBody>
      </p:sp>
    </p:spTree>
    <p:extLst>
      <p:ext uri="{BB962C8B-B14F-4D97-AF65-F5344CB8AC3E}">
        <p14:creationId xmlns:p14="http://schemas.microsoft.com/office/powerpoint/2010/main" val="3513196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8E26AF-2FF0-9246-9704-128315F1E5EE}"/>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bg1"/>
                </a:solidFill>
                <a:latin typeface="+mj-lt"/>
                <a:ea typeface="+mj-ea"/>
                <a:cs typeface="+mj-cs"/>
              </a:rPr>
              <a:t>ALL DOSE ALL AGE frequency reporting strong evidence to support causation of Myocarditis </a:t>
            </a:r>
          </a:p>
        </p:txBody>
      </p:sp>
      <p:pic>
        <p:nvPicPr>
          <p:cNvPr id="5" name="Picture 4">
            <a:extLst>
              <a:ext uri="{FF2B5EF4-FFF2-40B4-BE49-F238E27FC236}">
                <a16:creationId xmlns:a16="http://schemas.microsoft.com/office/drawing/2014/main" id="{5F964CD6-6240-6342-8F39-AE2A3C155105}"/>
              </a:ext>
            </a:extLst>
          </p:cNvPr>
          <p:cNvPicPr>
            <a:picLocks noChangeAspect="1"/>
          </p:cNvPicPr>
          <p:nvPr/>
        </p:nvPicPr>
        <p:blipFill rotWithShape="1">
          <a:blip r:embed="rId2"/>
          <a:srcRect l="-1" t="-846" r="4" b="-69"/>
          <a:stretch/>
        </p:blipFill>
        <p:spPr>
          <a:xfrm>
            <a:off x="841248" y="2386584"/>
            <a:ext cx="6236208" cy="3886199"/>
          </a:xfrm>
          <a:prstGeom prst="rect">
            <a:avLst/>
          </a:prstGeom>
        </p:spPr>
      </p:pic>
      <p:sp>
        <p:nvSpPr>
          <p:cNvPr id="9" name="TextBox 8">
            <a:extLst>
              <a:ext uri="{FF2B5EF4-FFF2-40B4-BE49-F238E27FC236}">
                <a16:creationId xmlns:a16="http://schemas.microsoft.com/office/drawing/2014/main" id="{8DF929DB-234F-0F4D-97EB-83694F014D1B}"/>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200" dirty="0"/>
              <a:t>31% of reports were made within 24 hours</a:t>
            </a:r>
          </a:p>
          <a:p>
            <a:pPr marL="285750" indent="-228600">
              <a:lnSpc>
                <a:spcPct val="90000"/>
              </a:lnSpc>
              <a:spcAft>
                <a:spcPts val="600"/>
              </a:spcAft>
              <a:buFont typeface="Arial" panose="020B0604020202020204" pitchFamily="34" charset="0"/>
              <a:buChar char="•"/>
            </a:pPr>
            <a:r>
              <a:rPr lang="en-US" sz="2200" dirty="0"/>
              <a:t>46% of reports were made within 48 hours</a:t>
            </a:r>
          </a:p>
          <a:p>
            <a:pPr marL="285750" indent="-228600">
              <a:lnSpc>
                <a:spcPct val="90000"/>
              </a:lnSpc>
              <a:spcAft>
                <a:spcPts val="600"/>
              </a:spcAft>
              <a:buFont typeface="Arial" panose="020B0604020202020204" pitchFamily="34" charset="0"/>
              <a:buChar char="•"/>
            </a:pPr>
            <a:endParaRPr lang="en-US" sz="2200" dirty="0"/>
          </a:p>
          <a:p>
            <a:pPr marL="57150">
              <a:lnSpc>
                <a:spcPct val="90000"/>
              </a:lnSpc>
              <a:spcAft>
                <a:spcPts val="600"/>
              </a:spcAft>
            </a:pPr>
            <a:r>
              <a:rPr lang="en-US" sz="2000" dirty="0"/>
              <a:t>10% of myocarditis reports are made for 12-15 year-olds</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364264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8E26AF-2FF0-9246-9704-128315F1E5EE}"/>
              </a:ext>
            </a:extLst>
          </p:cNvPr>
          <p:cNvSpPr txBox="1"/>
          <p:nvPr/>
        </p:nvSpPr>
        <p:spPr>
          <a:xfrm>
            <a:off x="178593" y="198518"/>
            <a:ext cx="11834812" cy="1200329"/>
          </a:xfrm>
          <a:prstGeom prst="rect">
            <a:avLst/>
          </a:prstGeom>
          <a:noFill/>
        </p:spPr>
        <p:txBody>
          <a:bodyPr wrap="square" rtlCol="0">
            <a:spAutoFit/>
          </a:bodyPr>
          <a:lstStyle/>
          <a:p>
            <a:r>
              <a:rPr lang="en-US" sz="3600" dirty="0"/>
              <a:t>All dose frequency reporting strong evidence to support causation of Myocarditis </a:t>
            </a:r>
          </a:p>
        </p:txBody>
      </p:sp>
      <p:sp>
        <p:nvSpPr>
          <p:cNvPr id="9" name="TextBox 8">
            <a:extLst>
              <a:ext uri="{FF2B5EF4-FFF2-40B4-BE49-F238E27FC236}">
                <a16:creationId xmlns:a16="http://schemas.microsoft.com/office/drawing/2014/main" id="{8DF929DB-234F-0F4D-97EB-83694F014D1B}"/>
              </a:ext>
            </a:extLst>
          </p:cNvPr>
          <p:cNvSpPr txBox="1"/>
          <p:nvPr/>
        </p:nvSpPr>
        <p:spPr>
          <a:xfrm>
            <a:off x="63500" y="1398847"/>
            <a:ext cx="603249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31% of reports were made within 24 hours</a:t>
            </a:r>
          </a:p>
          <a:p>
            <a:pPr marL="285750" indent="-285750">
              <a:buFont typeface="Arial" panose="020B0604020202020204" pitchFamily="34" charset="0"/>
              <a:buChar char="•"/>
            </a:pPr>
            <a:r>
              <a:rPr lang="en-US" sz="2400" dirty="0"/>
              <a:t>46% of reports were made within 48 hours</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p:txBody>
          <a:bodyPr/>
          <a:lstStyle/>
          <a:p>
            <a:r>
              <a:rPr lang="en-US"/>
              <a:t>Data source: VAERS/Analysis: Dr. Jessica Rose</a:t>
            </a:r>
          </a:p>
        </p:txBody>
      </p:sp>
      <p:pic>
        <p:nvPicPr>
          <p:cNvPr id="7" name="Picture 6">
            <a:extLst>
              <a:ext uri="{FF2B5EF4-FFF2-40B4-BE49-F238E27FC236}">
                <a16:creationId xmlns:a16="http://schemas.microsoft.com/office/drawing/2014/main" id="{1DCD26C4-50D1-524C-BC85-9A5C72F91525}"/>
              </a:ext>
            </a:extLst>
          </p:cNvPr>
          <p:cNvPicPr>
            <a:picLocks noChangeAspect="1"/>
          </p:cNvPicPr>
          <p:nvPr/>
        </p:nvPicPr>
        <p:blipFill>
          <a:blip r:embed="rId2"/>
          <a:stretch>
            <a:fillRect/>
          </a:stretch>
        </p:blipFill>
        <p:spPr>
          <a:xfrm>
            <a:off x="0" y="2330250"/>
            <a:ext cx="6096000" cy="3765750"/>
          </a:xfrm>
          <a:prstGeom prst="rect">
            <a:avLst/>
          </a:prstGeom>
        </p:spPr>
      </p:pic>
      <p:sp>
        <p:nvSpPr>
          <p:cNvPr id="11" name="TextBox 10">
            <a:extLst>
              <a:ext uri="{FF2B5EF4-FFF2-40B4-BE49-F238E27FC236}">
                <a16:creationId xmlns:a16="http://schemas.microsoft.com/office/drawing/2014/main" id="{1F17A3C6-A8F9-5D42-BB06-A44FB433B3AA}"/>
              </a:ext>
            </a:extLst>
          </p:cNvPr>
          <p:cNvSpPr txBox="1"/>
          <p:nvPr/>
        </p:nvSpPr>
        <p:spPr>
          <a:xfrm>
            <a:off x="5980906" y="1398847"/>
            <a:ext cx="603249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37% of reports were made within 24 hours</a:t>
            </a:r>
          </a:p>
          <a:p>
            <a:pPr marL="285750" indent="-285750">
              <a:buFont typeface="Arial" panose="020B0604020202020204" pitchFamily="34" charset="0"/>
              <a:buChar char="•"/>
            </a:pPr>
            <a:r>
              <a:rPr lang="en-US" sz="2400" dirty="0"/>
              <a:t>64% of reports were made within 48 hours</a:t>
            </a:r>
          </a:p>
        </p:txBody>
      </p:sp>
      <p:pic>
        <p:nvPicPr>
          <p:cNvPr id="12" name="Picture 11">
            <a:extLst>
              <a:ext uri="{FF2B5EF4-FFF2-40B4-BE49-F238E27FC236}">
                <a16:creationId xmlns:a16="http://schemas.microsoft.com/office/drawing/2014/main" id="{7CF3D351-C778-A34C-AECD-8814A7542C06}"/>
              </a:ext>
            </a:extLst>
          </p:cNvPr>
          <p:cNvPicPr>
            <a:picLocks noChangeAspect="1"/>
          </p:cNvPicPr>
          <p:nvPr/>
        </p:nvPicPr>
        <p:blipFill>
          <a:blip r:embed="rId3"/>
          <a:stretch>
            <a:fillRect/>
          </a:stretch>
        </p:blipFill>
        <p:spPr>
          <a:xfrm>
            <a:off x="6094273" y="2330250"/>
            <a:ext cx="6097727" cy="3765751"/>
          </a:xfrm>
          <a:prstGeom prst="rect">
            <a:avLst/>
          </a:prstGeom>
        </p:spPr>
      </p:pic>
      <p:sp>
        <p:nvSpPr>
          <p:cNvPr id="16" name="TextBox 15">
            <a:extLst>
              <a:ext uri="{FF2B5EF4-FFF2-40B4-BE49-F238E27FC236}">
                <a16:creationId xmlns:a16="http://schemas.microsoft.com/office/drawing/2014/main" id="{914E573A-5016-9040-B359-4AAA96DE3E45}"/>
              </a:ext>
            </a:extLst>
          </p:cNvPr>
          <p:cNvSpPr txBox="1"/>
          <p:nvPr/>
        </p:nvSpPr>
        <p:spPr>
          <a:xfrm>
            <a:off x="7667289" y="2736502"/>
            <a:ext cx="4524711"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10% of myocarditis reports are made for 12-15 year-olds</a:t>
            </a:r>
          </a:p>
        </p:txBody>
      </p:sp>
    </p:spTree>
    <p:extLst>
      <p:ext uri="{BB962C8B-B14F-4D97-AF65-F5344CB8AC3E}">
        <p14:creationId xmlns:p14="http://schemas.microsoft.com/office/powerpoint/2010/main" val="2101826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miley face sticky notes">
            <a:extLst>
              <a:ext uri="{FF2B5EF4-FFF2-40B4-BE49-F238E27FC236}">
                <a16:creationId xmlns:a16="http://schemas.microsoft.com/office/drawing/2014/main" id="{9C3DB30B-8EEF-4817-BF28-94A20000C973}"/>
              </a:ext>
            </a:extLst>
          </p:cNvPr>
          <p:cNvPicPr>
            <a:picLocks noChangeAspect="1"/>
          </p:cNvPicPr>
          <p:nvPr/>
        </p:nvPicPr>
        <p:blipFill rotWithShape="1">
          <a:blip r:embed="rId2">
            <a:alphaModFix amt="50000"/>
          </a:blip>
          <a:srcRect t="10379" b="5351"/>
          <a:stretch/>
        </p:blipFill>
        <p:spPr>
          <a:xfrm>
            <a:off x="20" y="1"/>
            <a:ext cx="12191980" cy="6857999"/>
          </a:xfrm>
          <a:prstGeom prst="rect">
            <a:avLst/>
          </a:prstGeom>
        </p:spPr>
      </p:pic>
      <p:sp>
        <p:nvSpPr>
          <p:cNvPr id="2" name="Title 1">
            <a:extLst>
              <a:ext uri="{FF2B5EF4-FFF2-40B4-BE49-F238E27FC236}">
                <a16:creationId xmlns:a16="http://schemas.microsoft.com/office/drawing/2014/main" id="{78D4B205-9FDD-2843-AFA7-25B774E8A6F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A NOTE ABOUT KIDS</a:t>
            </a:r>
          </a:p>
        </p:txBody>
      </p:sp>
      <p:sp>
        <p:nvSpPr>
          <p:cNvPr id="4" name="Date Placeholder 3">
            <a:extLst>
              <a:ext uri="{FF2B5EF4-FFF2-40B4-BE49-F238E27FC236}">
                <a16:creationId xmlns:a16="http://schemas.microsoft.com/office/drawing/2014/main" id="{0DA05CED-60D4-AF4A-8CF5-A4C63F05B47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Update as of 12/24/21</a:t>
            </a:r>
          </a:p>
        </p:txBody>
      </p:sp>
      <p:sp>
        <p:nvSpPr>
          <p:cNvPr id="5" name="Footer Placeholder 4">
            <a:extLst>
              <a:ext uri="{FF2B5EF4-FFF2-40B4-BE49-F238E27FC236}">
                <a16:creationId xmlns:a16="http://schemas.microsoft.com/office/drawing/2014/main" id="{24A04AEE-C65E-D94D-BF7C-6E0994E680B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4141127657"/>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12FE-15C6-E944-94F7-960F0F6C14CC}"/>
              </a:ext>
            </a:extLst>
          </p:cNvPr>
          <p:cNvSpPr>
            <a:spLocks noGrp="1"/>
          </p:cNvSpPr>
          <p:nvPr>
            <p:ph type="title"/>
          </p:nvPr>
        </p:nvSpPr>
        <p:spPr>
          <a:xfrm>
            <a:off x="838200" y="518776"/>
            <a:ext cx="10506456" cy="1010264"/>
          </a:xfrm>
          <a:solidFill>
            <a:srgbClr val="002060"/>
          </a:solidFill>
        </p:spPr>
        <p:txBody>
          <a:bodyPr anchor="ctr">
            <a:normAutofit fontScale="90000"/>
          </a:bodyPr>
          <a:lstStyle/>
          <a:p>
            <a:r>
              <a:rPr lang="en-US" b="1" dirty="0">
                <a:solidFill>
                  <a:schemeClr val="bg1"/>
                </a:solidFill>
              </a:rPr>
              <a:t>Three reasons NOT to give the kids these shots</a:t>
            </a:r>
          </a:p>
        </p:txBody>
      </p:sp>
      <p:graphicFrame>
        <p:nvGraphicFramePr>
          <p:cNvPr id="4" name="Content Placeholder 3">
            <a:extLst>
              <a:ext uri="{FF2B5EF4-FFF2-40B4-BE49-F238E27FC236}">
                <a16:creationId xmlns:a16="http://schemas.microsoft.com/office/drawing/2014/main" id="{B843EE01-85BD-CB49-9754-4C67996F21D9}"/>
              </a:ext>
            </a:extLst>
          </p:cNvPr>
          <p:cNvGraphicFramePr>
            <a:graphicFrameLocks noGrp="1"/>
          </p:cNvGraphicFramePr>
          <p:nvPr>
            <p:ph idx="1"/>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D9B90B99-D7B5-7344-9C9A-2E36EA4C53C3}"/>
              </a:ext>
            </a:extLst>
          </p:cNvPr>
          <p:cNvSpPr>
            <a:spLocks noGrp="1"/>
          </p:cNvSpPr>
          <p:nvPr>
            <p:ph type="dt" sz="half" idx="10"/>
          </p:nvPr>
        </p:nvSpPr>
        <p:spPr/>
        <p:txBody>
          <a:bodyPr/>
          <a:lstStyle/>
          <a:p>
            <a:fld id="{C5296864-1FF7-1147-8D81-9F4F8D772F7F}" type="datetime1">
              <a:rPr lang="en-US" smtClean="0"/>
              <a:t>12/28/21</a:t>
            </a:fld>
            <a:endParaRPr lang="en-US"/>
          </a:p>
        </p:txBody>
      </p:sp>
      <p:sp>
        <p:nvSpPr>
          <p:cNvPr id="5" name="Footer Placeholder 4">
            <a:extLst>
              <a:ext uri="{FF2B5EF4-FFF2-40B4-BE49-F238E27FC236}">
                <a16:creationId xmlns:a16="http://schemas.microsoft.com/office/drawing/2014/main" id="{A4A4FFDE-2E3D-094A-A903-04F4CF7A1696}"/>
              </a:ext>
            </a:extLst>
          </p:cNvPr>
          <p:cNvSpPr>
            <a:spLocks noGrp="1"/>
          </p:cNvSpPr>
          <p:nvPr>
            <p:ph type="ftr" sz="quarter" idx="11"/>
          </p:nvPr>
        </p:nvSpPr>
        <p:spPr/>
        <p:txBody>
          <a:bodyPr/>
          <a:lstStyle/>
          <a:p>
            <a:r>
              <a:rPr lang="en-US"/>
              <a:t>Dr. Jessica Rose</a:t>
            </a:r>
          </a:p>
        </p:txBody>
      </p:sp>
      <p:sp>
        <p:nvSpPr>
          <p:cNvPr id="6" name="Slide Number Placeholder 5">
            <a:extLst>
              <a:ext uri="{FF2B5EF4-FFF2-40B4-BE49-F238E27FC236}">
                <a16:creationId xmlns:a16="http://schemas.microsoft.com/office/drawing/2014/main" id="{F02045BE-05E6-1246-9B72-99F62B140172}"/>
              </a:ext>
            </a:extLst>
          </p:cNvPr>
          <p:cNvSpPr>
            <a:spLocks noGrp="1"/>
          </p:cNvSpPr>
          <p:nvPr>
            <p:ph type="sldNum" sz="quarter" idx="12"/>
          </p:nvPr>
        </p:nvSpPr>
        <p:spPr/>
        <p:txBody>
          <a:bodyPr/>
          <a:lstStyle/>
          <a:p>
            <a:fld id="{B2DC25EE-239B-4C5F-AAD1-255A7D5F1EE2}" type="slidenum">
              <a:rPr lang="en-US" smtClean="0"/>
              <a:t>59</a:t>
            </a:fld>
            <a:endParaRPr lang="en-US"/>
          </a:p>
        </p:txBody>
      </p:sp>
    </p:spTree>
    <p:extLst>
      <p:ext uri="{BB962C8B-B14F-4D97-AF65-F5344CB8AC3E}">
        <p14:creationId xmlns:p14="http://schemas.microsoft.com/office/powerpoint/2010/main" val="149599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endParaRPr lang="en-US" dirty="0"/>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cxnSp>
        <p:nvCxnSpPr>
          <p:cNvPr id="18" name="Straight Connector 17">
            <a:extLst>
              <a:ext uri="{FF2B5EF4-FFF2-40B4-BE49-F238E27FC236}">
                <a16:creationId xmlns:a16="http://schemas.microsoft.com/office/drawing/2014/main" id="{99DBA7F1-038B-B345-B965-9EF78750905F}"/>
              </a:ext>
            </a:extLst>
          </p:cNvPr>
          <p:cNvCxnSpPr>
            <a:cxnSpLocks/>
          </p:cNvCxnSpPr>
          <p:nvPr/>
        </p:nvCxnSpPr>
        <p:spPr>
          <a:xfrm>
            <a:off x="6096000" y="1286540"/>
            <a:ext cx="0" cy="49174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grpSp>
        <p:nvGrpSpPr>
          <p:cNvPr id="8" name="Group 7">
            <a:extLst>
              <a:ext uri="{FF2B5EF4-FFF2-40B4-BE49-F238E27FC236}">
                <a16:creationId xmlns:a16="http://schemas.microsoft.com/office/drawing/2014/main" id="{00FE183B-AA44-6642-B74C-416A16557E0B}"/>
              </a:ext>
            </a:extLst>
          </p:cNvPr>
          <p:cNvGrpSpPr/>
          <p:nvPr/>
        </p:nvGrpSpPr>
        <p:grpSpPr>
          <a:xfrm>
            <a:off x="2959106" y="1690688"/>
            <a:ext cx="8901703" cy="4437042"/>
            <a:chOff x="1616442" y="1690688"/>
            <a:chExt cx="8901703" cy="4437042"/>
          </a:xfrm>
        </p:grpSpPr>
        <p:sp>
          <p:nvSpPr>
            <p:cNvPr id="19" name="TextBox 18">
              <a:extLst>
                <a:ext uri="{FF2B5EF4-FFF2-40B4-BE49-F238E27FC236}">
                  <a16:creationId xmlns:a16="http://schemas.microsoft.com/office/drawing/2014/main" id="{1B02C62E-7BA6-C54D-9A7C-1628DB18ABB7}"/>
                </a:ext>
              </a:extLst>
            </p:cNvPr>
            <p:cNvSpPr txBox="1"/>
            <p:nvPr/>
          </p:nvSpPr>
          <p:spPr>
            <a:xfrm>
              <a:off x="2756687" y="1921397"/>
              <a:ext cx="824713" cy="369332"/>
            </a:xfrm>
            <a:prstGeom prst="rect">
              <a:avLst/>
            </a:prstGeom>
            <a:noFill/>
          </p:spPr>
          <p:txBody>
            <a:bodyPr wrap="none" rtlCol="0">
              <a:spAutoFit/>
            </a:bodyPr>
            <a:lstStyle/>
            <a:p>
              <a:r>
                <a:rPr lang="en-US" dirty="0"/>
                <a:t>Typical</a:t>
              </a:r>
            </a:p>
          </p:txBody>
        </p:sp>
        <p:sp>
          <p:nvSpPr>
            <p:cNvPr id="20" name="TextBox 19">
              <a:extLst>
                <a:ext uri="{FF2B5EF4-FFF2-40B4-BE49-F238E27FC236}">
                  <a16:creationId xmlns:a16="http://schemas.microsoft.com/office/drawing/2014/main" id="{68A5C1BB-BF48-E148-83C9-84A902354A97}"/>
                </a:ext>
              </a:extLst>
            </p:cNvPr>
            <p:cNvSpPr txBox="1"/>
            <p:nvPr/>
          </p:nvSpPr>
          <p:spPr>
            <a:xfrm>
              <a:off x="8610602" y="1921397"/>
              <a:ext cx="787331" cy="369332"/>
            </a:xfrm>
            <a:prstGeom prst="rect">
              <a:avLst/>
            </a:prstGeom>
            <a:noFill/>
          </p:spPr>
          <p:txBody>
            <a:bodyPr wrap="none" rtlCol="0">
              <a:spAutoFit/>
            </a:bodyPr>
            <a:lstStyle/>
            <a:p>
              <a:r>
                <a:rPr lang="en-US" dirty="0"/>
                <a:t>COVID</a:t>
              </a:r>
            </a:p>
          </p:txBody>
        </p:sp>
        <p:pic>
          <p:nvPicPr>
            <p:cNvPr id="6" name="Picture 5" descr="Graphical user interface, application&#10;&#10;Description automatically generated">
              <a:extLst>
                <a:ext uri="{FF2B5EF4-FFF2-40B4-BE49-F238E27FC236}">
                  <a16:creationId xmlns:a16="http://schemas.microsoft.com/office/drawing/2014/main" id="{90CDB616-9CBB-3443-9B7B-E63A7A240F07}"/>
                </a:ext>
              </a:extLst>
            </p:cNvPr>
            <p:cNvPicPr>
              <a:picLocks noChangeAspect="1"/>
            </p:cNvPicPr>
            <p:nvPr/>
          </p:nvPicPr>
          <p:blipFill>
            <a:blip r:embed="rId3"/>
            <a:stretch>
              <a:fillRect/>
            </a:stretch>
          </p:blipFill>
          <p:spPr>
            <a:xfrm>
              <a:off x="7490387" y="1690688"/>
              <a:ext cx="3027758" cy="4437042"/>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EFD0CC0E-DCE9-7B49-A880-DB2FE87AC58A}"/>
                </a:ext>
              </a:extLst>
            </p:cNvPr>
            <p:cNvPicPr>
              <a:picLocks noChangeAspect="1"/>
            </p:cNvPicPr>
            <p:nvPr/>
          </p:nvPicPr>
          <p:blipFill>
            <a:blip r:embed="rId3"/>
            <a:stretch>
              <a:fillRect/>
            </a:stretch>
          </p:blipFill>
          <p:spPr>
            <a:xfrm>
              <a:off x="1616442" y="1690688"/>
              <a:ext cx="3027758" cy="4437042"/>
            </a:xfrm>
            <a:prstGeom prst="rect">
              <a:avLst/>
            </a:prstGeom>
          </p:spPr>
        </p:pic>
        <p:sp>
          <p:nvSpPr>
            <p:cNvPr id="7" name="TextBox 6">
              <a:extLst>
                <a:ext uri="{FF2B5EF4-FFF2-40B4-BE49-F238E27FC236}">
                  <a16:creationId xmlns:a16="http://schemas.microsoft.com/office/drawing/2014/main" id="{C4EE0BF1-DEC7-A14A-84D1-22CCA2856D7C}"/>
                </a:ext>
              </a:extLst>
            </p:cNvPr>
            <p:cNvSpPr txBox="1"/>
            <p:nvPr/>
          </p:nvSpPr>
          <p:spPr>
            <a:xfrm>
              <a:off x="2405473" y="5649892"/>
              <a:ext cx="213128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5-10 YEARS IN TOTAL</a:t>
              </a:r>
            </a:p>
          </p:txBody>
        </p:sp>
        <p:sp>
          <p:nvSpPr>
            <p:cNvPr id="15" name="TextBox 14">
              <a:extLst>
                <a:ext uri="{FF2B5EF4-FFF2-40B4-BE49-F238E27FC236}">
                  <a16:creationId xmlns:a16="http://schemas.microsoft.com/office/drawing/2014/main" id="{8913A55C-481D-164F-85AD-002D438D8DC1}"/>
                </a:ext>
              </a:extLst>
            </p:cNvPr>
            <p:cNvSpPr txBox="1"/>
            <p:nvPr/>
          </p:nvSpPr>
          <p:spPr>
            <a:xfrm>
              <a:off x="8332288" y="5673959"/>
              <a:ext cx="201426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1-2 YEARS IN TOTAL</a:t>
              </a:r>
            </a:p>
          </p:txBody>
        </p:sp>
        <p:sp>
          <p:nvSpPr>
            <p:cNvPr id="16" name="TextBox 15">
              <a:extLst>
                <a:ext uri="{FF2B5EF4-FFF2-40B4-BE49-F238E27FC236}">
                  <a16:creationId xmlns:a16="http://schemas.microsoft.com/office/drawing/2014/main" id="{DA1D08DB-421B-5941-AFCD-DED8702CEAAC}"/>
                </a:ext>
              </a:extLst>
            </p:cNvPr>
            <p:cNvSpPr txBox="1"/>
            <p:nvPr/>
          </p:nvSpPr>
          <p:spPr>
            <a:xfrm>
              <a:off x="2153646" y="1822097"/>
              <a:ext cx="2348620"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TYPICAL TIMELINE</a:t>
              </a:r>
            </a:p>
          </p:txBody>
        </p:sp>
        <p:sp>
          <p:nvSpPr>
            <p:cNvPr id="21" name="TextBox 20">
              <a:extLst>
                <a:ext uri="{FF2B5EF4-FFF2-40B4-BE49-F238E27FC236}">
                  <a16:creationId xmlns:a16="http://schemas.microsoft.com/office/drawing/2014/main" id="{130FD22D-BD91-B343-A865-F251F2E0A92A}"/>
                </a:ext>
              </a:extLst>
            </p:cNvPr>
            <p:cNvSpPr txBox="1"/>
            <p:nvPr/>
          </p:nvSpPr>
          <p:spPr>
            <a:xfrm>
              <a:off x="7983543" y="1822097"/>
              <a:ext cx="2476982"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ACCELERATED TIMELINE</a:t>
              </a:r>
            </a:p>
          </p:txBody>
        </p:sp>
      </p:grpSp>
      <p:grpSp>
        <p:nvGrpSpPr>
          <p:cNvPr id="35" name="Group 34">
            <a:extLst>
              <a:ext uri="{FF2B5EF4-FFF2-40B4-BE49-F238E27FC236}">
                <a16:creationId xmlns:a16="http://schemas.microsoft.com/office/drawing/2014/main" id="{C5D58262-59A1-5743-95AB-BE015DB1772F}"/>
              </a:ext>
            </a:extLst>
          </p:cNvPr>
          <p:cNvGrpSpPr/>
          <p:nvPr/>
        </p:nvGrpSpPr>
        <p:grpSpPr>
          <a:xfrm>
            <a:off x="8888379" y="2762667"/>
            <a:ext cx="3006198" cy="2720390"/>
            <a:chOff x="8888379" y="2762667"/>
            <a:chExt cx="3006198" cy="2720390"/>
          </a:xfrm>
        </p:grpSpPr>
        <p:sp>
          <p:nvSpPr>
            <p:cNvPr id="28" name="TextBox 27">
              <a:extLst>
                <a:ext uri="{FF2B5EF4-FFF2-40B4-BE49-F238E27FC236}">
                  <a16:creationId xmlns:a16="http://schemas.microsoft.com/office/drawing/2014/main" id="{85F9F1CC-9BFA-914A-A684-82A478E84CBA}"/>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29" name="TextBox 28">
              <a:extLst>
                <a:ext uri="{FF2B5EF4-FFF2-40B4-BE49-F238E27FC236}">
                  <a16:creationId xmlns:a16="http://schemas.microsoft.com/office/drawing/2014/main" id="{07DCAD56-DD2C-974F-B222-6517893CFC6C}"/>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0" name="TextBox 29">
              <a:extLst>
                <a:ext uri="{FF2B5EF4-FFF2-40B4-BE49-F238E27FC236}">
                  <a16:creationId xmlns:a16="http://schemas.microsoft.com/office/drawing/2014/main" id="{BE52A21F-2DAD-2548-9D3C-D1CC82738B96}"/>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31" name="TextBox 30">
              <a:extLst>
                <a:ext uri="{FF2B5EF4-FFF2-40B4-BE49-F238E27FC236}">
                  <a16:creationId xmlns:a16="http://schemas.microsoft.com/office/drawing/2014/main" id="{6BFA60B6-55F9-5049-808F-788494BAC0B4}"/>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32" name="TextBox 31">
              <a:extLst>
                <a:ext uri="{FF2B5EF4-FFF2-40B4-BE49-F238E27FC236}">
                  <a16:creationId xmlns:a16="http://schemas.microsoft.com/office/drawing/2014/main" id="{55939E04-DB90-3F4A-B2B2-47A58D060C9E}"/>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33" name="TextBox 32">
              <a:extLst>
                <a:ext uri="{FF2B5EF4-FFF2-40B4-BE49-F238E27FC236}">
                  <a16:creationId xmlns:a16="http://schemas.microsoft.com/office/drawing/2014/main" id="{4E69169A-FB6A-8343-A7D9-2DA7D91AAB6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34" name="TextBox 33">
              <a:extLst>
                <a:ext uri="{FF2B5EF4-FFF2-40B4-BE49-F238E27FC236}">
                  <a16:creationId xmlns:a16="http://schemas.microsoft.com/office/drawing/2014/main" id="{DB1D432F-C29E-7442-ACB6-D478F346362B}"/>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grpSp>
        <p:nvGrpSpPr>
          <p:cNvPr id="36" name="Group 35">
            <a:extLst>
              <a:ext uri="{FF2B5EF4-FFF2-40B4-BE49-F238E27FC236}">
                <a16:creationId xmlns:a16="http://schemas.microsoft.com/office/drawing/2014/main" id="{826A134A-4253-1F47-AA1D-89EBFB0C327E}"/>
              </a:ext>
            </a:extLst>
          </p:cNvPr>
          <p:cNvGrpSpPr/>
          <p:nvPr/>
        </p:nvGrpSpPr>
        <p:grpSpPr>
          <a:xfrm>
            <a:off x="3009923" y="2762905"/>
            <a:ext cx="3006198" cy="2720390"/>
            <a:chOff x="8888379" y="2762667"/>
            <a:chExt cx="3006198" cy="2720390"/>
          </a:xfrm>
        </p:grpSpPr>
        <p:sp>
          <p:nvSpPr>
            <p:cNvPr id="37" name="TextBox 36">
              <a:extLst>
                <a:ext uri="{FF2B5EF4-FFF2-40B4-BE49-F238E27FC236}">
                  <a16:creationId xmlns:a16="http://schemas.microsoft.com/office/drawing/2014/main" id="{BA04B1E5-29EB-2348-8DFB-C6A52C35796C}"/>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38" name="TextBox 37">
              <a:extLst>
                <a:ext uri="{FF2B5EF4-FFF2-40B4-BE49-F238E27FC236}">
                  <a16:creationId xmlns:a16="http://schemas.microsoft.com/office/drawing/2014/main" id="{6CA0A772-A8E0-9749-8FDD-91CBD9E4E00E}"/>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9" name="TextBox 38">
              <a:extLst>
                <a:ext uri="{FF2B5EF4-FFF2-40B4-BE49-F238E27FC236}">
                  <a16:creationId xmlns:a16="http://schemas.microsoft.com/office/drawing/2014/main" id="{D310BFFB-8116-5A48-A4C0-BB070F52FCE0}"/>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40" name="TextBox 39">
              <a:extLst>
                <a:ext uri="{FF2B5EF4-FFF2-40B4-BE49-F238E27FC236}">
                  <a16:creationId xmlns:a16="http://schemas.microsoft.com/office/drawing/2014/main" id="{3166681A-1F16-B444-9F63-03909D59FB43}"/>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41" name="TextBox 40">
              <a:extLst>
                <a:ext uri="{FF2B5EF4-FFF2-40B4-BE49-F238E27FC236}">
                  <a16:creationId xmlns:a16="http://schemas.microsoft.com/office/drawing/2014/main" id="{502FF8D2-139A-CB4F-870F-47CC76862DA5}"/>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42" name="TextBox 41">
              <a:extLst>
                <a:ext uri="{FF2B5EF4-FFF2-40B4-BE49-F238E27FC236}">
                  <a16:creationId xmlns:a16="http://schemas.microsoft.com/office/drawing/2014/main" id="{54367EE9-049D-4248-84A1-36A063FDDBD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43" name="TextBox 42">
              <a:extLst>
                <a:ext uri="{FF2B5EF4-FFF2-40B4-BE49-F238E27FC236}">
                  <a16:creationId xmlns:a16="http://schemas.microsoft.com/office/drawing/2014/main" id="{A4E932C0-4F31-604A-BC54-349CA507BF83}"/>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sp>
        <p:nvSpPr>
          <p:cNvPr id="45" name="TextBox 44">
            <a:extLst>
              <a:ext uri="{FF2B5EF4-FFF2-40B4-BE49-F238E27FC236}">
                <a16:creationId xmlns:a16="http://schemas.microsoft.com/office/drawing/2014/main" id="{D3763C19-4DF6-B84F-8A1B-3E06169B919E}"/>
              </a:ext>
            </a:extLst>
          </p:cNvPr>
          <p:cNvSpPr txBox="1"/>
          <p:nvPr/>
        </p:nvSpPr>
        <p:spPr>
          <a:xfrm>
            <a:off x="11907" y="2579352"/>
            <a:ext cx="2885549" cy="2031325"/>
          </a:xfrm>
          <a:prstGeom prst="rect">
            <a:avLst/>
          </a:prstGeom>
          <a:noFill/>
        </p:spPr>
        <p:txBody>
          <a:bodyPr wrap="square" rtlCol="0">
            <a:spAutoFit/>
          </a:bodyPr>
          <a:lstStyle/>
          <a:p>
            <a:r>
              <a:rPr lang="en-US" dirty="0"/>
              <a:t>Animal testing – years</a:t>
            </a:r>
          </a:p>
          <a:p>
            <a:r>
              <a:rPr lang="en-US" dirty="0"/>
              <a:t>Phase I – 3 months</a:t>
            </a:r>
          </a:p>
          <a:p>
            <a:r>
              <a:rPr lang="en-US" dirty="0"/>
              <a:t>Phase II – 2 years</a:t>
            </a:r>
          </a:p>
          <a:p>
            <a:r>
              <a:rPr lang="en-US" dirty="0"/>
              <a:t>Phase III – </a:t>
            </a:r>
            <a:r>
              <a:rPr lang="en-US" dirty="0">
                <a:solidFill>
                  <a:srgbClr val="FF0000"/>
                </a:solidFill>
              </a:rPr>
              <a:t>several years</a:t>
            </a:r>
          </a:p>
          <a:p>
            <a:r>
              <a:rPr lang="en-US" dirty="0"/>
              <a:t>Manufacturing</a:t>
            </a:r>
          </a:p>
          <a:p>
            <a:r>
              <a:rPr lang="en-US" dirty="0"/>
              <a:t>FDA approval</a:t>
            </a:r>
          </a:p>
          <a:p>
            <a:r>
              <a:rPr lang="en-US" dirty="0"/>
              <a:t>Safety monitoring - years</a:t>
            </a:r>
          </a:p>
        </p:txBody>
      </p:sp>
      <p:sp>
        <p:nvSpPr>
          <p:cNvPr id="11" name="Rectangle 10">
            <a:extLst>
              <a:ext uri="{FF2B5EF4-FFF2-40B4-BE49-F238E27FC236}">
                <a16:creationId xmlns:a16="http://schemas.microsoft.com/office/drawing/2014/main" id="{5D36C2E9-360F-764A-B3CE-6EAE9D961C12}"/>
              </a:ext>
            </a:extLst>
          </p:cNvPr>
          <p:cNvSpPr/>
          <p:nvPr/>
        </p:nvSpPr>
        <p:spPr>
          <a:xfrm>
            <a:off x="73390" y="269261"/>
            <a:ext cx="12045220" cy="923330"/>
          </a:xfrm>
          <a:prstGeom prst="rect">
            <a:avLst/>
          </a:prstGeom>
        </p:spPr>
        <p:txBody>
          <a:bodyPr wrap="none">
            <a:spAutoFit/>
          </a:bodyPr>
          <a:lstStyle/>
          <a:p>
            <a:pPr algn="ctr"/>
            <a:r>
              <a:rPr lang="en-US" b="1" dirty="0"/>
              <a:t>   Phase I 		           -&gt; 		 Phase II 		                             -&gt; 		Phase III</a:t>
            </a:r>
          </a:p>
          <a:p>
            <a:pPr algn="ctr"/>
            <a:endParaRPr lang="en-US" b="1" dirty="0"/>
          </a:p>
          <a:p>
            <a:pPr algn="ctr"/>
            <a:r>
              <a:rPr lang="en-US" b="1" dirty="0"/>
              <a:t>Safety, Dosing, and Immune Responses -&gt; Assessment of Safety and Immune Responses -&gt; Assessment of Safety and Efficacy</a:t>
            </a:r>
          </a:p>
        </p:txBody>
      </p:sp>
      <p:sp>
        <p:nvSpPr>
          <p:cNvPr id="2" name="TextBox 1">
            <a:extLst>
              <a:ext uri="{FF2B5EF4-FFF2-40B4-BE49-F238E27FC236}">
                <a16:creationId xmlns:a16="http://schemas.microsoft.com/office/drawing/2014/main" id="{CF21D93B-3FC6-1F48-80A2-F14BDF0C446F}"/>
              </a:ext>
            </a:extLst>
          </p:cNvPr>
          <p:cNvSpPr txBox="1"/>
          <p:nvPr/>
        </p:nvSpPr>
        <p:spPr>
          <a:xfrm>
            <a:off x="6173777" y="2706279"/>
            <a:ext cx="2614333" cy="1938992"/>
          </a:xfrm>
          <a:prstGeom prst="rect">
            <a:avLst/>
          </a:prstGeom>
          <a:noFill/>
        </p:spPr>
        <p:txBody>
          <a:bodyPr wrap="square" rtlCol="0">
            <a:spAutoFit/>
          </a:bodyPr>
          <a:lstStyle/>
          <a:p>
            <a:pPr algn="ctr"/>
            <a:r>
              <a:rPr lang="en-US" sz="2400" b="1" dirty="0">
                <a:solidFill>
                  <a:srgbClr val="FF0000"/>
                </a:solidFill>
              </a:rPr>
              <a:t>The total amount of time taken for Pfizer/BioNTech Phase III trial was 6 months</a:t>
            </a:r>
          </a:p>
        </p:txBody>
      </p:sp>
    </p:spTree>
    <p:extLst>
      <p:ext uri="{BB962C8B-B14F-4D97-AF65-F5344CB8AC3E}">
        <p14:creationId xmlns:p14="http://schemas.microsoft.com/office/powerpoint/2010/main" val="2459548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751D-BF66-BD4F-991B-78BEDF23918A}"/>
              </a:ext>
            </a:extLst>
          </p:cNvPr>
          <p:cNvSpPr>
            <a:spLocks noGrp="1"/>
          </p:cNvSpPr>
          <p:nvPr>
            <p:ph type="title"/>
          </p:nvPr>
        </p:nvSpPr>
        <p:spPr>
          <a:solidFill>
            <a:srgbClr val="002060"/>
          </a:solidFill>
        </p:spPr>
        <p:txBody>
          <a:bodyPr>
            <a:normAutofit/>
          </a:bodyPr>
          <a:lstStyle/>
          <a:p>
            <a:r>
              <a:rPr lang="en-US" sz="4000" dirty="0">
                <a:solidFill>
                  <a:schemeClr val="bg1"/>
                </a:solidFill>
              </a:rPr>
              <a:t>Myocarditis associated with elevated troponins (markers of heart damage)</a:t>
            </a:r>
          </a:p>
        </p:txBody>
      </p:sp>
      <p:pic>
        <p:nvPicPr>
          <p:cNvPr id="19" name="Picture 18">
            <a:extLst>
              <a:ext uri="{FF2B5EF4-FFF2-40B4-BE49-F238E27FC236}">
                <a16:creationId xmlns:a16="http://schemas.microsoft.com/office/drawing/2014/main" id="{8477DBA0-C276-A348-961F-30754FB9DCB5}"/>
              </a:ext>
            </a:extLst>
          </p:cNvPr>
          <p:cNvPicPr>
            <a:picLocks noChangeAspect="1"/>
          </p:cNvPicPr>
          <p:nvPr/>
        </p:nvPicPr>
        <p:blipFill>
          <a:blip r:embed="rId2"/>
          <a:stretch>
            <a:fillRect/>
          </a:stretch>
        </p:blipFill>
        <p:spPr>
          <a:xfrm>
            <a:off x="1844219" y="1882753"/>
            <a:ext cx="4251781" cy="3306941"/>
          </a:xfrm>
          <a:prstGeom prst="rect">
            <a:avLst/>
          </a:prstGeom>
        </p:spPr>
      </p:pic>
      <p:pic>
        <p:nvPicPr>
          <p:cNvPr id="20" name="Picture 19">
            <a:extLst>
              <a:ext uri="{FF2B5EF4-FFF2-40B4-BE49-F238E27FC236}">
                <a16:creationId xmlns:a16="http://schemas.microsoft.com/office/drawing/2014/main" id="{EDD4EB7B-1021-234F-A7C7-B9DF81BB0CEF}"/>
              </a:ext>
            </a:extLst>
          </p:cNvPr>
          <p:cNvPicPr>
            <a:picLocks noChangeAspect="1"/>
          </p:cNvPicPr>
          <p:nvPr/>
        </p:nvPicPr>
        <p:blipFill>
          <a:blip r:embed="rId3"/>
          <a:stretch>
            <a:fillRect/>
          </a:stretch>
        </p:blipFill>
        <p:spPr>
          <a:xfrm>
            <a:off x="6096000" y="1887135"/>
            <a:ext cx="4251781" cy="3306941"/>
          </a:xfrm>
          <a:prstGeom prst="rect">
            <a:avLst/>
          </a:prstGeom>
        </p:spPr>
      </p:pic>
      <p:sp>
        <p:nvSpPr>
          <p:cNvPr id="21" name="TextBox 20">
            <a:extLst>
              <a:ext uri="{FF2B5EF4-FFF2-40B4-BE49-F238E27FC236}">
                <a16:creationId xmlns:a16="http://schemas.microsoft.com/office/drawing/2014/main" id="{9D947708-ABB3-B44D-9866-C220F6F3B6DC}"/>
              </a:ext>
            </a:extLst>
          </p:cNvPr>
          <p:cNvSpPr txBox="1"/>
          <p:nvPr/>
        </p:nvSpPr>
        <p:spPr>
          <a:xfrm>
            <a:off x="2051441" y="5225957"/>
            <a:ext cx="3674647" cy="923330"/>
          </a:xfrm>
          <a:prstGeom prst="rect">
            <a:avLst/>
          </a:prstGeom>
          <a:solidFill>
            <a:schemeClr val="bg1"/>
          </a:solidFill>
        </p:spPr>
        <p:txBody>
          <a:bodyPr wrap="square" rtlCol="0">
            <a:spAutoFit/>
          </a:bodyPr>
          <a:lstStyle/>
          <a:p>
            <a:pPr algn="ctr"/>
            <a:r>
              <a:rPr lang="en-US" dirty="0"/>
              <a:t>Histogram showing all myocarditis reports in VAERS by age group</a:t>
            </a:r>
          </a:p>
        </p:txBody>
      </p:sp>
      <p:sp>
        <p:nvSpPr>
          <p:cNvPr id="22" name="TextBox 21">
            <a:extLst>
              <a:ext uri="{FF2B5EF4-FFF2-40B4-BE49-F238E27FC236}">
                <a16:creationId xmlns:a16="http://schemas.microsoft.com/office/drawing/2014/main" id="{B50200E5-9011-DA44-8151-8DA8F3DB118C}"/>
              </a:ext>
            </a:extLst>
          </p:cNvPr>
          <p:cNvSpPr txBox="1"/>
          <p:nvPr/>
        </p:nvSpPr>
        <p:spPr>
          <a:xfrm>
            <a:off x="5932619" y="5240954"/>
            <a:ext cx="4415163" cy="923330"/>
          </a:xfrm>
          <a:prstGeom prst="rect">
            <a:avLst/>
          </a:prstGeom>
          <a:solidFill>
            <a:schemeClr val="bg1"/>
          </a:solidFill>
        </p:spPr>
        <p:txBody>
          <a:bodyPr wrap="square" rtlCol="0">
            <a:spAutoFit/>
          </a:bodyPr>
          <a:lstStyle/>
          <a:p>
            <a:pPr algn="ctr"/>
            <a:r>
              <a:rPr lang="en-US" dirty="0"/>
              <a:t>Histogram showing all myocarditis reports in VAERS by age group associated with elevated troponins</a:t>
            </a:r>
          </a:p>
        </p:txBody>
      </p:sp>
      <p:sp>
        <p:nvSpPr>
          <p:cNvPr id="23" name="TextBox 22">
            <a:extLst>
              <a:ext uri="{FF2B5EF4-FFF2-40B4-BE49-F238E27FC236}">
                <a16:creationId xmlns:a16="http://schemas.microsoft.com/office/drawing/2014/main" id="{CBE8BAEF-DD5A-4B4D-B4BA-1BAA5076A3C2}"/>
              </a:ext>
            </a:extLst>
          </p:cNvPr>
          <p:cNvSpPr txBox="1"/>
          <p:nvPr/>
        </p:nvSpPr>
        <p:spPr>
          <a:xfrm>
            <a:off x="4456313" y="2383931"/>
            <a:ext cx="1072730" cy="369332"/>
          </a:xfrm>
          <a:prstGeom prst="rect">
            <a:avLst/>
          </a:prstGeom>
          <a:noFill/>
        </p:spPr>
        <p:txBody>
          <a:bodyPr wrap="none" rtlCol="0">
            <a:spAutoFit/>
          </a:bodyPr>
          <a:lstStyle/>
          <a:p>
            <a:r>
              <a:rPr lang="en-US" dirty="0"/>
              <a:t>N=1,742</a:t>
            </a:r>
          </a:p>
        </p:txBody>
      </p:sp>
      <p:sp>
        <p:nvSpPr>
          <p:cNvPr id="24" name="TextBox 23">
            <a:extLst>
              <a:ext uri="{FF2B5EF4-FFF2-40B4-BE49-F238E27FC236}">
                <a16:creationId xmlns:a16="http://schemas.microsoft.com/office/drawing/2014/main" id="{1F9A8195-ED44-9649-BF18-6AA104BDC305}"/>
              </a:ext>
            </a:extLst>
          </p:cNvPr>
          <p:cNvSpPr txBox="1"/>
          <p:nvPr/>
        </p:nvSpPr>
        <p:spPr>
          <a:xfrm>
            <a:off x="8782314" y="2383931"/>
            <a:ext cx="880369" cy="369332"/>
          </a:xfrm>
          <a:prstGeom prst="rect">
            <a:avLst/>
          </a:prstGeom>
          <a:noFill/>
        </p:spPr>
        <p:txBody>
          <a:bodyPr wrap="none" rtlCol="0">
            <a:spAutoFit/>
          </a:bodyPr>
          <a:lstStyle/>
          <a:p>
            <a:r>
              <a:rPr lang="en-US" dirty="0"/>
              <a:t>N=341</a:t>
            </a:r>
          </a:p>
        </p:txBody>
      </p:sp>
      <p:sp>
        <p:nvSpPr>
          <p:cNvPr id="3" name="Date Placeholder 2">
            <a:extLst>
              <a:ext uri="{FF2B5EF4-FFF2-40B4-BE49-F238E27FC236}">
                <a16:creationId xmlns:a16="http://schemas.microsoft.com/office/drawing/2014/main" id="{F12CD2CD-FEB4-184C-828C-F0094263A0B7}"/>
              </a:ext>
            </a:extLst>
          </p:cNvPr>
          <p:cNvSpPr>
            <a:spLocks noGrp="1"/>
          </p:cNvSpPr>
          <p:nvPr>
            <p:ph type="dt" sz="half" idx="10"/>
          </p:nvPr>
        </p:nvSpPr>
        <p:spPr/>
        <p:txBody>
          <a:bodyPr/>
          <a:lstStyle/>
          <a:p>
            <a:fld id="{F74EC382-B7E6-634C-90E4-AD3F5CF017F2}" type="datetime1">
              <a:rPr lang="en-US" smtClean="0"/>
              <a:t>12/28/21</a:t>
            </a:fld>
            <a:endParaRPr lang="en-US"/>
          </a:p>
        </p:txBody>
      </p:sp>
      <p:sp>
        <p:nvSpPr>
          <p:cNvPr id="4" name="Footer Placeholder 3">
            <a:extLst>
              <a:ext uri="{FF2B5EF4-FFF2-40B4-BE49-F238E27FC236}">
                <a16:creationId xmlns:a16="http://schemas.microsoft.com/office/drawing/2014/main" id="{36E6B6B0-DB8F-6342-8180-E980783CB0CB}"/>
              </a:ext>
            </a:extLst>
          </p:cNvPr>
          <p:cNvSpPr>
            <a:spLocks noGrp="1"/>
          </p:cNvSpPr>
          <p:nvPr>
            <p:ph type="ftr" sz="quarter" idx="11"/>
          </p:nvPr>
        </p:nvSpPr>
        <p:spPr/>
        <p:txBody>
          <a:bodyPr/>
          <a:lstStyle/>
          <a:p>
            <a:r>
              <a:rPr lang="en-US"/>
              <a:t>Dr. Jessica Rose</a:t>
            </a:r>
          </a:p>
        </p:txBody>
      </p:sp>
      <p:sp>
        <p:nvSpPr>
          <p:cNvPr id="5" name="Slide Number Placeholder 4">
            <a:extLst>
              <a:ext uri="{FF2B5EF4-FFF2-40B4-BE49-F238E27FC236}">
                <a16:creationId xmlns:a16="http://schemas.microsoft.com/office/drawing/2014/main" id="{F91B582A-371E-6A45-B133-E36A5B7B12B9}"/>
              </a:ext>
            </a:extLst>
          </p:cNvPr>
          <p:cNvSpPr>
            <a:spLocks noGrp="1"/>
          </p:cNvSpPr>
          <p:nvPr>
            <p:ph type="sldNum" sz="quarter" idx="12"/>
          </p:nvPr>
        </p:nvSpPr>
        <p:spPr/>
        <p:txBody>
          <a:bodyPr/>
          <a:lstStyle/>
          <a:p>
            <a:fld id="{B2DC25EE-239B-4C5F-AAD1-255A7D5F1EE2}" type="slidenum">
              <a:rPr lang="en-US" smtClean="0"/>
              <a:t>60</a:t>
            </a:fld>
            <a:endParaRPr lang="en-US"/>
          </a:p>
        </p:txBody>
      </p:sp>
    </p:spTree>
    <p:extLst>
      <p:ext uri="{BB962C8B-B14F-4D97-AF65-F5344CB8AC3E}">
        <p14:creationId xmlns:p14="http://schemas.microsoft.com/office/powerpoint/2010/main" val="14059837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751D-BF66-BD4F-991B-78BEDF23918A}"/>
              </a:ext>
            </a:extLst>
          </p:cNvPr>
          <p:cNvSpPr>
            <a:spLocks noGrp="1"/>
          </p:cNvSpPr>
          <p:nvPr>
            <p:ph type="title"/>
          </p:nvPr>
        </p:nvSpPr>
        <p:spPr>
          <a:xfrm>
            <a:off x="671332" y="586822"/>
            <a:ext cx="10926501" cy="1542920"/>
          </a:xfrm>
          <a:solidFill>
            <a:srgbClr val="002060"/>
          </a:solidFill>
        </p:spPr>
        <p:txBody>
          <a:bodyPr>
            <a:normAutofit/>
          </a:bodyPr>
          <a:lstStyle/>
          <a:p>
            <a:r>
              <a:rPr lang="en-US" sz="3200" b="1" dirty="0">
                <a:solidFill>
                  <a:srgbClr val="FF0000"/>
                </a:solidFill>
              </a:rPr>
              <a:t>Myocarditis not MILD </a:t>
            </a:r>
            <a:r>
              <a:rPr lang="en-US" sz="3200" dirty="0">
                <a:solidFill>
                  <a:schemeClr val="bg1"/>
                </a:solidFill>
              </a:rPr>
              <a:t>– 73% of reports made for children ages 12-17 are associated with HOSPITALIZATION</a:t>
            </a:r>
          </a:p>
        </p:txBody>
      </p:sp>
      <p:graphicFrame>
        <p:nvGraphicFramePr>
          <p:cNvPr id="3" name="Table 2">
            <a:extLst>
              <a:ext uri="{FF2B5EF4-FFF2-40B4-BE49-F238E27FC236}">
                <a16:creationId xmlns:a16="http://schemas.microsoft.com/office/drawing/2014/main" id="{0B7766E1-FB9F-F545-8A0D-EFB8CD1DFD98}"/>
              </a:ext>
            </a:extLst>
          </p:cNvPr>
          <p:cNvGraphicFramePr>
            <a:graphicFrameLocks noGrp="1"/>
          </p:cNvGraphicFramePr>
          <p:nvPr/>
        </p:nvGraphicFramePr>
        <p:xfrm>
          <a:off x="916606" y="2759111"/>
          <a:ext cx="10358788" cy="3512067"/>
        </p:xfrm>
        <a:graphic>
          <a:graphicData uri="http://schemas.openxmlformats.org/drawingml/2006/table">
            <a:tbl>
              <a:tblPr firstRow="1" firstCol="1" bandRow="1"/>
              <a:tblGrid>
                <a:gridCol w="1795540">
                  <a:extLst>
                    <a:ext uri="{9D8B030D-6E8A-4147-A177-3AD203B41FA5}">
                      <a16:colId xmlns:a16="http://schemas.microsoft.com/office/drawing/2014/main" val="1415663469"/>
                    </a:ext>
                  </a:extLst>
                </a:gridCol>
                <a:gridCol w="1884767">
                  <a:extLst>
                    <a:ext uri="{9D8B030D-6E8A-4147-A177-3AD203B41FA5}">
                      <a16:colId xmlns:a16="http://schemas.microsoft.com/office/drawing/2014/main" val="506956419"/>
                    </a:ext>
                  </a:extLst>
                </a:gridCol>
                <a:gridCol w="1719147">
                  <a:extLst>
                    <a:ext uri="{9D8B030D-6E8A-4147-A177-3AD203B41FA5}">
                      <a16:colId xmlns:a16="http://schemas.microsoft.com/office/drawing/2014/main" val="975576392"/>
                    </a:ext>
                  </a:extLst>
                </a:gridCol>
                <a:gridCol w="1993551">
                  <a:extLst>
                    <a:ext uri="{9D8B030D-6E8A-4147-A177-3AD203B41FA5}">
                      <a16:colId xmlns:a16="http://schemas.microsoft.com/office/drawing/2014/main" val="3044051823"/>
                    </a:ext>
                  </a:extLst>
                </a:gridCol>
                <a:gridCol w="1478093">
                  <a:extLst>
                    <a:ext uri="{9D8B030D-6E8A-4147-A177-3AD203B41FA5}">
                      <a16:colId xmlns:a16="http://schemas.microsoft.com/office/drawing/2014/main" val="1576843664"/>
                    </a:ext>
                  </a:extLst>
                </a:gridCol>
                <a:gridCol w="1487690">
                  <a:extLst>
                    <a:ext uri="{9D8B030D-6E8A-4147-A177-3AD203B41FA5}">
                      <a16:colId xmlns:a16="http://schemas.microsoft.com/office/drawing/2014/main" val="168528370"/>
                    </a:ext>
                  </a:extLst>
                </a:gridCol>
              </a:tblGrid>
              <a:tr h="1116861">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Variable</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total)</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472C4"/>
                    </a:solidFill>
                  </a:tcPr>
                </a:tc>
                <a:tc>
                  <a:txBody>
                    <a:bodyPr/>
                    <a:lstStyle/>
                    <a:p>
                      <a:pPr algn="ctr" fontAlgn="ctr">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Myocarditis</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1743</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2D050"/>
                    </a:solidFill>
                  </a:tcPr>
                </a:tc>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Myocarditis w/elevated troponin</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341</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7D31"/>
                    </a:solidFill>
                  </a:tcPr>
                </a:tc>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Myocarditis w/o elevated troponin</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1402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B050"/>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Myocarditis Children 0-20</a:t>
                      </a:r>
                    </a:p>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N = 489</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Myocarditis Children 12-17</a:t>
                      </a:r>
                    </a:p>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N = 313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9329520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Death</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(2.4)</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0 (0)</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11610654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Hospital</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0" i="0" u="none" strike="noStrike">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941 (54)</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252 (74)</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689 (49)</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highlight>
                            <a:srgbClr val="FFFF00"/>
                          </a:highlight>
                          <a:latin typeface="Calibri" panose="020F0502020204030204" pitchFamily="34" charset="0"/>
                          <a:cs typeface="Calibri" panose="020F0502020204030204" pitchFamily="34" charset="0"/>
                        </a:rPr>
                        <a:t>338 (69.1)</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highlight>
                            <a:srgbClr val="FFFF00"/>
                          </a:highlight>
                          <a:latin typeface="Calibri" panose="020F0502020204030204" pitchFamily="34" charset="0"/>
                          <a:cs typeface="Calibri" panose="020F0502020204030204" pitchFamily="34" charset="0"/>
                        </a:rPr>
                        <a:t>229 (73.2)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425787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727 (42)</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 (36.4)</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 (43)</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192 (39.3)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114 (36.4)</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35577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 Cases</a:t>
                      </a:r>
                      <a:r>
                        <a:rPr lang="en-US" sz="1900" b="1" i="0" u="none" strike="noStrike" baseline="30000">
                          <a:solidFill>
                            <a:srgbClr val="000000"/>
                          </a:solidFill>
                          <a:effectLst/>
                          <a:latin typeface="Calibri" panose="020F0502020204030204" pitchFamily="34" charset="0"/>
                          <a:ea typeface="DengXian" panose="02010600030101010101" pitchFamily="2" charset="-122"/>
                          <a:cs typeface="Calibri" panose="020F0502020204030204" pitchFamily="34" charset="0"/>
                        </a:rPr>
                        <a:t>§</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(0.7)</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(0.3)</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(0.8)</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198225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Chest Pain</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 (40)</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174 (51)</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522 (37.2)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278 (56.9)</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194 (62)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398060"/>
                  </a:ext>
                </a:extLst>
              </a:tr>
            </a:tbl>
          </a:graphicData>
        </a:graphic>
      </p:graphicFrame>
      <p:sp>
        <p:nvSpPr>
          <p:cNvPr id="4" name="Date Placeholder 3">
            <a:extLst>
              <a:ext uri="{FF2B5EF4-FFF2-40B4-BE49-F238E27FC236}">
                <a16:creationId xmlns:a16="http://schemas.microsoft.com/office/drawing/2014/main" id="{84ED4C84-5FCF-1048-8040-3051BEA28ACD}"/>
              </a:ext>
            </a:extLst>
          </p:cNvPr>
          <p:cNvSpPr>
            <a:spLocks noGrp="1"/>
          </p:cNvSpPr>
          <p:nvPr>
            <p:ph type="dt" sz="half" idx="10"/>
          </p:nvPr>
        </p:nvSpPr>
        <p:spPr/>
        <p:txBody>
          <a:bodyPr/>
          <a:lstStyle/>
          <a:p>
            <a:fld id="{A7A8F2BC-84E4-7E43-A202-CB657A611083}" type="datetime1">
              <a:rPr lang="en-US" smtClean="0"/>
              <a:t>12/28/21</a:t>
            </a:fld>
            <a:endParaRPr lang="en-US"/>
          </a:p>
        </p:txBody>
      </p:sp>
      <p:sp>
        <p:nvSpPr>
          <p:cNvPr id="5" name="Footer Placeholder 4">
            <a:extLst>
              <a:ext uri="{FF2B5EF4-FFF2-40B4-BE49-F238E27FC236}">
                <a16:creationId xmlns:a16="http://schemas.microsoft.com/office/drawing/2014/main" id="{EC8895BE-97D1-934A-8247-DC660043F36C}"/>
              </a:ext>
            </a:extLst>
          </p:cNvPr>
          <p:cNvSpPr>
            <a:spLocks noGrp="1"/>
          </p:cNvSpPr>
          <p:nvPr>
            <p:ph type="ftr" sz="quarter" idx="11"/>
          </p:nvPr>
        </p:nvSpPr>
        <p:spPr/>
        <p:txBody>
          <a:bodyPr/>
          <a:lstStyle/>
          <a:p>
            <a:r>
              <a:rPr lang="en-US"/>
              <a:t>Dr. Jessica Rose</a:t>
            </a:r>
          </a:p>
        </p:txBody>
      </p:sp>
      <p:sp>
        <p:nvSpPr>
          <p:cNvPr id="6" name="Slide Number Placeholder 5">
            <a:extLst>
              <a:ext uri="{FF2B5EF4-FFF2-40B4-BE49-F238E27FC236}">
                <a16:creationId xmlns:a16="http://schemas.microsoft.com/office/drawing/2014/main" id="{0C273793-6D88-404E-991E-4DE85E7FC860}"/>
              </a:ext>
            </a:extLst>
          </p:cNvPr>
          <p:cNvSpPr>
            <a:spLocks noGrp="1"/>
          </p:cNvSpPr>
          <p:nvPr>
            <p:ph type="sldNum" sz="quarter" idx="12"/>
          </p:nvPr>
        </p:nvSpPr>
        <p:spPr/>
        <p:txBody>
          <a:bodyPr/>
          <a:lstStyle/>
          <a:p>
            <a:fld id="{B2DC25EE-239B-4C5F-AAD1-255A7D5F1EE2}" type="slidenum">
              <a:rPr lang="en-US" smtClean="0"/>
              <a:t>61</a:t>
            </a:fld>
            <a:endParaRPr lang="en-US"/>
          </a:p>
        </p:txBody>
      </p:sp>
    </p:spTree>
    <p:extLst>
      <p:ext uri="{BB962C8B-B14F-4D97-AF65-F5344CB8AC3E}">
        <p14:creationId xmlns:p14="http://schemas.microsoft.com/office/powerpoint/2010/main" val="2885128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7C19E-868F-1E44-AB2F-3081A142B45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Comparison of cumulative doses versus cumulative deaths</a:t>
            </a:r>
          </a:p>
        </p:txBody>
      </p:sp>
      <p:pic>
        <p:nvPicPr>
          <p:cNvPr id="29" name="Picture 28">
            <a:extLst>
              <a:ext uri="{FF2B5EF4-FFF2-40B4-BE49-F238E27FC236}">
                <a16:creationId xmlns:a16="http://schemas.microsoft.com/office/drawing/2014/main" id="{C73C9515-A8A8-6740-B79E-39D9188A540D}"/>
              </a:ext>
            </a:extLst>
          </p:cNvPr>
          <p:cNvPicPr>
            <a:picLocks noChangeAspect="1"/>
          </p:cNvPicPr>
          <p:nvPr/>
        </p:nvPicPr>
        <p:blipFill>
          <a:blip r:embed="rId2"/>
          <a:stretch>
            <a:fillRect/>
          </a:stretch>
        </p:blipFill>
        <p:spPr>
          <a:xfrm>
            <a:off x="4230534" y="961812"/>
            <a:ext cx="6804331" cy="4930987"/>
          </a:xfrm>
          <a:prstGeom prst="rect">
            <a:avLst/>
          </a:prstGeom>
        </p:spPr>
      </p:pic>
      <p:sp>
        <p:nvSpPr>
          <p:cNvPr id="4" name="Date Placeholder 3">
            <a:extLst>
              <a:ext uri="{FF2B5EF4-FFF2-40B4-BE49-F238E27FC236}">
                <a16:creationId xmlns:a16="http://schemas.microsoft.com/office/drawing/2014/main" id="{A26998D4-86F0-9F4E-A672-B1D0A02A0438}"/>
              </a:ext>
            </a:extLst>
          </p:cNvPr>
          <p:cNvSpPr>
            <a:spLocks noGrp="1"/>
          </p:cNvSpPr>
          <p:nvPr>
            <p:ph type="dt" sz="half" idx="10"/>
          </p:nvPr>
        </p:nvSpPr>
        <p:spPr>
          <a:xfrm>
            <a:off x="413657" y="6356350"/>
            <a:ext cx="1480457" cy="365125"/>
          </a:xfrm>
        </p:spPr>
        <p:txBody>
          <a:bodyPr vert="horz" lIns="91440" tIns="45720" rIns="91440" bIns="45720" rtlCol="0" anchor="ctr">
            <a:normAutofit/>
          </a:bodyPr>
          <a:lstStyle/>
          <a:p>
            <a:pPr>
              <a:spcAft>
                <a:spcPts val="600"/>
              </a:spcAft>
            </a:pPr>
            <a:r>
              <a:rPr lang="en-US" sz="1100">
                <a:solidFill>
                  <a:srgbClr val="FFFFFF"/>
                </a:solidFill>
              </a:rPr>
              <a:t>Update as of 12/24/21</a:t>
            </a:r>
          </a:p>
        </p:txBody>
      </p:sp>
      <p:sp>
        <p:nvSpPr>
          <p:cNvPr id="5" name="Footer Placeholder 4">
            <a:extLst>
              <a:ext uri="{FF2B5EF4-FFF2-40B4-BE49-F238E27FC236}">
                <a16:creationId xmlns:a16="http://schemas.microsoft.com/office/drawing/2014/main" id="{F44BBD7C-349E-7443-B9E0-7F6365134A2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Tree>
    <p:extLst>
      <p:ext uri="{BB962C8B-B14F-4D97-AF65-F5344CB8AC3E}">
        <p14:creationId xmlns:p14="http://schemas.microsoft.com/office/powerpoint/2010/main" val="3283542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53E40D8E-0ADF-EB49-9DE5-53787C62FC36}"/>
              </a:ext>
            </a:extLst>
          </p:cNvPr>
          <p:cNvSpPr txBox="1"/>
          <p:nvPr/>
        </p:nvSpPr>
        <p:spPr>
          <a:xfrm>
            <a:off x="6096000" y="847150"/>
            <a:ext cx="5518245" cy="5509200"/>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Large percentage of reports made within 48 hours</a:t>
            </a:r>
          </a:p>
          <a:p>
            <a:pPr marL="457200" indent="-457200">
              <a:buFont typeface="Arial" panose="020B0604020202020204" pitchFamily="34" charset="0"/>
              <a:buChar char="•"/>
            </a:pPr>
            <a:r>
              <a:rPr lang="en-US" sz="3200" dirty="0"/>
              <a:t>Bradford Hill Criteria satisfied</a:t>
            </a:r>
          </a:p>
          <a:p>
            <a:pPr marL="457200" indent="-457200">
              <a:buFont typeface="Arial" panose="020B0604020202020204" pitchFamily="34" charset="0"/>
              <a:buChar char="•"/>
            </a:pPr>
            <a:r>
              <a:rPr lang="en-US" sz="3200" dirty="0"/>
              <a:t>Dose 2 myocarditis reports provide further evidence of causative effect</a:t>
            </a:r>
          </a:p>
          <a:p>
            <a:pPr marL="457200" indent="-457200">
              <a:buFont typeface="Arial" panose="020B0604020202020204" pitchFamily="34" charset="0"/>
              <a:buChar char="•"/>
            </a:pPr>
            <a:r>
              <a:rPr lang="en-US" sz="3200" dirty="0"/>
              <a:t>Autoimmune myocarditis AEs reported in the absence of COVID-19*</a:t>
            </a:r>
          </a:p>
          <a:p>
            <a:pPr marL="457200" indent="-457200">
              <a:buFont typeface="Arial" panose="020B0604020202020204" pitchFamily="34" charset="0"/>
              <a:buChar char="•"/>
            </a:pPr>
            <a:r>
              <a:rPr lang="en-US" sz="3200" dirty="0"/>
              <a:t>1:1 ratio between deaths and injections</a:t>
            </a:r>
          </a:p>
        </p:txBody>
      </p:sp>
      <p:sp>
        <p:nvSpPr>
          <p:cNvPr id="3" name="Rectangle 2">
            <a:extLst>
              <a:ext uri="{FF2B5EF4-FFF2-40B4-BE49-F238E27FC236}">
                <a16:creationId xmlns:a16="http://schemas.microsoft.com/office/drawing/2014/main" id="{3E0EA5C3-600B-3B40-85FE-222A33C697D9}"/>
              </a:ext>
            </a:extLst>
          </p:cNvPr>
          <p:cNvSpPr/>
          <p:nvPr/>
        </p:nvSpPr>
        <p:spPr>
          <a:xfrm>
            <a:off x="0" y="6571818"/>
            <a:ext cx="12278061" cy="299313"/>
          </a:xfrm>
          <a:prstGeom prst="rect">
            <a:avLst/>
          </a:prstGeom>
        </p:spPr>
        <p:txBody>
          <a:bodyPr wrap="square">
            <a:spAutoFit/>
          </a:bodyPr>
          <a:lstStyle/>
          <a:p>
            <a:pPr lvl="0" algn="r">
              <a:lnSpc>
                <a:spcPct val="150000"/>
              </a:lnSpc>
            </a:pPr>
            <a:r>
              <a:rPr lang="en-US" sz="1000" dirty="0">
                <a:latin typeface="Calibri" panose="020F0502020204030204" pitchFamily="34" charset="0"/>
                <a:ea typeface="DengXian" panose="02010600030101010101" pitchFamily="2" charset="-122"/>
                <a:cs typeface="Courier New" panose="02070309020205020404" pitchFamily="49" charset="0"/>
              </a:rPr>
              <a:t>*</a:t>
            </a:r>
            <a:r>
              <a:rPr lang="en-US" sz="1000" dirty="0" err="1">
                <a:latin typeface="Calibri" panose="020F0502020204030204" pitchFamily="34" charset="0"/>
                <a:ea typeface="DengXian" panose="02010600030101010101" pitchFamily="2" charset="-122"/>
                <a:cs typeface="Courier New" panose="02070309020205020404" pitchFamily="49" charset="0"/>
              </a:rPr>
              <a:t>Chamling</a:t>
            </a:r>
            <a:r>
              <a:rPr lang="en-US" sz="1000" dirty="0">
                <a:latin typeface="Calibri" panose="020F0502020204030204" pitchFamily="34" charset="0"/>
                <a:ea typeface="DengXian" panose="02010600030101010101" pitchFamily="2" charset="-122"/>
                <a:cs typeface="Courier New" panose="02070309020205020404" pitchFamily="49" charset="0"/>
              </a:rPr>
              <a:t> B, </a:t>
            </a:r>
            <a:r>
              <a:rPr lang="en-US" sz="1000" dirty="0" err="1">
                <a:latin typeface="Calibri" panose="020F0502020204030204" pitchFamily="34" charset="0"/>
                <a:ea typeface="DengXian" panose="02010600030101010101" pitchFamily="2" charset="-122"/>
                <a:cs typeface="Courier New" panose="02070309020205020404" pitchFamily="49" charset="0"/>
              </a:rPr>
              <a:t>Vehof</a:t>
            </a:r>
            <a:r>
              <a:rPr lang="en-US" sz="1000" dirty="0">
                <a:latin typeface="Calibri" panose="020F0502020204030204" pitchFamily="34" charset="0"/>
                <a:ea typeface="DengXian" panose="02010600030101010101" pitchFamily="2" charset="-122"/>
                <a:cs typeface="Courier New" panose="02070309020205020404" pitchFamily="49" charset="0"/>
              </a:rPr>
              <a:t> V, </a:t>
            </a:r>
            <a:r>
              <a:rPr lang="en-US" sz="1000" dirty="0" err="1">
                <a:latin typeface="Calibri" panose="020F0502020204030204" pitchFamily="34" charset="0"/>
                <a:ea typeface="DengXian" panose="02010600030101010101" pitchFamily="2" charset="-122"/>
                <a:cs typeface="Courier New" panose="02070309020205020404" pitchFamily="49" charset="0"/>
              </a:rPr>
              <a:t>Drakos</a:t>
            </a:r>
            <a:r>
              <a:rPr lang="en-US" sz="1000" dirty="0">
                <a:latin typeface="Calibri" panose="020F0502020204030204" pitchFamily="34" charset="0"/>
                <a:ea typeface="DengXian" panose="02010600030101010101" pitchFamily="2" charset="-122"/>
                <a:cs typeface="Courier New" panose="02070309020205020404" pitchFamily="49" charset="0"/>
              </a:rPr>
              <a:t> S, et al. Occurrence of acute infarct-like myocarditis following COVID-19 vaccination: just an accidental co-incidence or rather vaccination-associated autoimmune myocarditis? Clin Res </a:t>
            </a:r>
            <a:r>
              <a:rPr lang="en-US" sz="1000" dirty="0" err="1">
                <a:latin typeface="Calibri" panose="020F0502020204030204" pitchFamily="34" charset="0"/>
                <a:ea typeface="DengXian" panose="02010600030101010101" pitchFamily="2" charset="-122"/>
                <a:cs typeface="Courier New" panose="02070309020205020404" pitchFamily="49" charset="0"/>
              </a:rPr>
              <a:t>Cardiol</a:t>
            </a:r>
            <a:r>
              <a:rPr lang="en-US" sz="1000" dirty="0">
                <a:latin typeface="Calibri" panose="020F0502020204030204" pitchFamily="34" charset="0"/>
                <a:ea typeface="DengXian" panose="02010600030101010101" pitchFamily="2" charset="-122"/>
                <a:cs typeface="Courier New" panose="02070309020205020404" pitchFamily="49" charset="0"/>
              </a:rPr>
              <a:t>. 2021;1-5.</a:t>
            </a:r>
            <a:endParaRPr lang="en-US" sz="8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2364880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2304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What is a Variant?</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a:xfrm>
            <a:off x="4038600" y="6310312"/>
            <a:ext cx="4114800" cy="365125"/>
          </a:xfrm>
        </p:spPr>
        <p:txBody>
          <a:bodyPr/>
          <a:lstStyle/>
          <a:p>
            <a:r>
              <a:rPr lang="en-US"/>
              <a:t>Data source: VAERS/Analysis: Dr. Jessica Rose</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894685"/>
            <a:ext cx="6457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73(23): 4433–4448. Published online 2016 Jul 8. doi: 10.1007/s00018-016-2299-6. </a:t>
            </a:r>
          </a:p>
        </p:txBody>
      </p:sp>
      <p:sp>
        <p:nvSpPr>
          <p:cNvPr id="29" name="Rectangle 28">
            <a:extLst>
              <a:ext uri="{FF2B5EF4-FFF2-40B4-BE49-F238E27FC236}">
                <a16:creationId xmlns:a16="http://schemas.microsoft.com/office/drawing/2014/main" id="{A463A9DB-CE95-3442-B019-AB6E672490C0}"/>
              </a:ext>
            </a:extLst>
          </p:cNvPr>
          <p:cNvSpPr/>
          <p:nvPr/>
        </p:nvSpPr>
        <p:spPr>
          <a:xfrm>
            <a:off x="838200" y="2172653"/>
            <a:ext cx="10515600" cy="2862322"/>
          </a:xfrm>
          <a:prstGeom prst="rect">
            <a:avLst/>
          </a:prstGeom>
        </p:spPr>
        <p:txBody>
          <a:bodyPr wrap="square">
            <a:spAutoFit/>
          </a:bodyPr>
          <a:lstStyle/>
          <a:p>
            <a:pPr algn="ctr"/>
            <a:r>
              <a:rPr lang="en-US" sz="3600" dirty="0"/>
              <a:t>It is an adaption to new hosts and environments via mutation that is highly dependent on their ability to generate de novo (new) diversity in a short period of time and can be directed by environmental changes such as exogenous drugs.*</a:t>
            </a:r>
          </a:p>
        </p:txBody>
      </p:sp>
    </p:spTree>
    <p:extLst>
      <p:ext uri="{BB962C8B-B14F-4D97-AF65-F5344CB8AC3E}">
        <p14:creationId xmlns:p14="http://schemas.microsoft.com/office/powerpoint/2010/main" val="31089035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SARS-nCoV-2 variants</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a:xfrm>
            <a:off x="4038600" y="6310312"/>
            <a:ext cx="4114800" cy="365125"/>
          </a:xfrm>
        </p:spPr>
        <p:txBody>
          <a:bodyPr/>
          <a:lstStyle/>
          <a:p>
            <a:r>
              <a:rPr lang="en-US"/>
              <a:t>Data source: VAERS/Analysis: Dr. Jessica Rose</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894685"/>
            <a:ext cx="6457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73(23): 4433–4448. Published online 2016 Jul 8. doi: 10.1007/s00018-016-2299-6. </a:t>
            </a:r>
          </a:p>
        </p:txBody>
      </p:sp>
      <p:grpSp>
        <p:nvGrpSpPr>
          <p:cNvPr id="15" name="Group 14">
            <a:extLst>
              <a:ext uri="{FF2B5EF4-FFF2-40B4-BE49-F238E27FC236}">
                <a16:creationId xmlns:a16="http://schemas.microsoft.com/office/drawing/2014/main" id="{7343E0D6-6B2C-404B-B501-AB5C7175583F}"/>
              </a:ext>
            </a:extLst>
          </p:cNvPr>
          <p:cNvGrpSpPr/>
          <p:nvPr/>
        </p:nvGrpSpPr>
        <p:grpSpPr>
          <a:xfrm>
            <a:off x="255837" y="2106315"/>
            <a:ext cx="9253923" cy="3180929"/>
            <a:chOff x="19756" y="212103"/>
            <a:chExt cx="10887629" cy="3725936"/>
          </a:xfrm>
        </p:grpSpPr>
        <p:pic>
          <p:nvPicPr>
            <p:cNvPr id="20" name="Picture 19">
              <a:extLst>
                <a:ext uri="{FF2B5EF4-FFF2-40B4-BE49-F238E27FC236}">
                  <a16:creationId xmlns:a16="http://schemas.microsoft.com/office/drawing/2014/main" id="{512138EF-5635-4D4A-8C81-3E402B7F344E}"/>
                </a:ext>
              </a:extLst>
            </p:cNvPr>
            <p:cNvPicPr>
              <a:picLocks noChangeAspect="1"/>
            </p:cNvPicPr>
            <p:nvPr/>
          </p:nvPicPr>
          <p:blipFill rotWithShape="1">
            <a:blip r:embed="rId2"/>
            <a:srcRect l="58547" t="10889" r="21501" b="55700"/>
            <a:stretch/>
          </p:blipFill>
          <p:spPr>
            <a:xfrm>
              <a:off x="2762956" y="279620"/>
              <a:ext cx="2860321" cy="2993706"/>
            </a:xfrm>
            <a:prstGeom prst="rect">
              <a:avLst/>
            </a:prstGeom>
          </p:spPr>
        </p:pic>
        <p:pic>
          <p:nvPicPr>
            <p:cNvPr id="19" name="Picture 18">
              <a:extLst>
                <a:ext uri="{FF2B5EF4-FFF2-40B4-BE49-F238E27FC236}">
                  <a16:creationId xmlns:a16="http://schemas.microsoft.com/office/drawing/2014/main" id="{C0EE1773-DDB7-2449-B5E6-1C3432BBC130}"/>
                </a:ext>
              </a:extLst>
            </p:cNvPr>
            <p:cNvPicPr>
              <a:picLocks noChangeAspect="1"/>
            </p:cNvPicPr>
            <p:nvPr/>
          </p:nvPicPr>
          <p:blipFill rotWithShape="1">
            <a:blip r:embed="rId2"/>
            <a:srcRect l="38241" t="47104" r="41886" b="18702"/>
            <a:stretch/>
          </p:blipFill>
          <p:spPr>
            <a:xfrm>
              <a:off x="5410654" y="212103"/>
              <a:ext cx="2849033" cy="3063875"/>
            </a:xfrm>
            <a:prstGeom prst="rect">
              <a:avLst/>
            </a:prstGeom>
          </p:spPr>
        </p:pic>
        <p:pic>
          <p:nvPicPr>
            <p:cNvPr id="21" name="Picture 20">
              <a:extLst>
                <a:ext uri="{FF2B5EF4-FFF2-40B4-BE49-F238E27FC236}">
                  <a16:creationId xmlns:a16="http://schemas.microsoft.com/office/drawing/2014/main" id="{12F35F7F-74E8-D04B-B7A7-57C8350AF7EB}"/>
                </a:ext>
              </a:extLst>
            </p:cNvPr>
            <p:cNvPicPr>
              <a:picLocks noChangeAspect="1"/>
            </p:cNvPicPr>
            <p:nvPr/>
          </p:nvPicPr>
          <p:blipFill rotWithShape="1">
            <a:blip r:embed="rId2"/>
            <a:srcRect l="37552" t="10890" r="43313" b="59267"/>
            <a:stretch/>
          </p:blipFill>
          <p:spPr>
            <a:xfrm>
              <a:off x="19756" y="279620"/>
              <a:ext cx="2743200" cy="2674037"/>
            </a:xfrm>
            <a:prstGeom prst="rect">
              <a:avLst/>
            </a:prstGeom>
          </p:spPr>
        </p:pic>
        <p:pic>
          <p:nvPicPr>
            <p:cNvPr id="12" name="Picture 11">
              <a:extLst>
                <a:ext uri="{FF2B5EF4-FFF2-40B4-BE49-F238E27FC236}">
                  <a16:creationId xmlns:a16="http://schemas.microsoft.com/office/drawing/2014/main" id="{9AE14EF4-CE7B-D24D-B35C-CFCAF08691AD}"/>
                </a:ext>
              </a:extLst>
            </p:cNvPr>
            <p:cNvPicPr>
              <a:picLocks noChangeAspect="1"/>
            </p:cNvPicPr>
            <p:nvPr/>
          </p:nvPicPr>
          <p:blipFill rotWithShape="1">
            <a:blip r:embed="rId2"/>
            <a:srcRect l="58548" t="47647" r="21501" b="11276"/>
            <a:stretch/>
          </p:blipFill>
          <p:spPr>
            <a:xfrm>
              <a:off x="8047063" y="257450"/>
              <a:ext cx="2860322" cy="3680589"/>
            </a:xfrm>
            <a:prstGeom prst="rect">
              <a:avLst/>
            </a:prstGeom>
          </p:spPr>
        </p:pic>
      </p:grpSp>
      <p:sp>
        <p:nvSpPr>
          <p:cNvPr id="14" name="TextBox 13">
            <a:extLst>
              <a:ext uri="{FF2B5EF4-FFF2-40B4-BE49-F238E27FC236}">
                <a16:creationId xmlns:a16="http://schemas.microsoft.com/office/drawing/2014/main" id="{C16A79E5-F482-D045-B287-BB77A9EFEC95}"/>
              </a:ext>
            </a:extLst>
          </p:cNvPr>
          <p:cNvSpPr txBox="1"/>
          <p:nvPr/>
        </p:nvSpPr>
        <p:spPr>
          <a:xfrm>
            <a:off x="10059504" y="2106010"/>
            <a:ext cx="1510350" cy="923330"/>
          </a:xfrm>
          <a:prstGeom prst="rect">
            <a:avLst/>
          </a:prstGeom>
          <a:noFill/>
        </p:spPr>
        <p:txBody>
          <a:bodyPr wrap="none" rtlCol="0">
            <a:spAutoFit/>
          </a:bodyPr>
          <a:lstStyle/>
          <a:p>
            <a:r>
              <a:rPr lang="en-US" sz="900" dirty="0"/>
              <a:t>Omicron - B.1.1.529 </a:t>
            </a:r>
          </a:p>
          <a:p>
            <a:r>
              <a:rPr lang="en-US" sz="900" dirty="0"/>
              <a:t>First identified: South Africa</a:t>
            </a:r>
          </a:p>
          <a:p>
            <a:endParaRPr lang="en-US" sz="900" dirty="0"/>
          </a:p>
          <a:p>
            <a:r>
              <a:rPr lang="en-US" sz="900" dirty="0"/>
              <a:t>Spread: Fast</a:t>
            </a:r>
          </a:p>
          <a:p>
            <a:endParaRPr lang="en-US" sz="900" dirty="0"/>
          </a:p>
          <a:p>
            <a:r>
              <a:rPr lang="en-US" sz="900" dirty="0"/>
              <a:t>Severe illness and death: No</a:t>
            </a:r>
          </a:p>
        </p:txBody>
      </p:sp>
      <p:sp>
        <p:nvSpPr>
          <p:cNvPr id="16" name="Sun 15">
            <a:extLst>
              <a:ext uri="{FF2B5EF4-FFF2-40B4-BE49-F238E27FC236}">
                <a16:creationId xmlns:a16="http://schemas.microsoft.com/office/drawing/2014/main" id="{136735AB-F83A-5A43-A2EE-60F164380EB9}"/>
              </a:ext>
            </a:extLst>
          </p:cNvPr>
          <p:cNvSpPr/>
          <p:nvPr/>
        </p:nvSpPr>
        <p:spPr>
          <a:xfrm>
            <a:off x="9529431" y="2145029"/>
            <a:ext cx="419045" cy="422646"/>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868679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the delta variant arise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pic>
        <p:nvPicPr>
          <p:cNvPr id="15" name="Picture 14">
            <a:extLst>
              <a:ext uri="{FF2B5EF4-FFF2-40B4-BE49-F238E27FC236}">
                <a16:creationId xmlns:a16="http://schemas.microsoft.com/office/drawing/2014/main" id="{8B65F7BC-DA40-C946-A996-44771432F599}"/>
              </a:ext>
            </a:extLst>
          </p:cNvPr>
          <p:cNvPicPr>
            <a:picLocks noChangeAspect="1"/>
          </p:cNvPicPr>
          <p:nvPr/>
        </p:nvPicPr>
        <p:blipFill rotWithShape="1">
          <a:blip r:embed="rId2"/>
          <a:srcRect l="12077" t="10821" r="3827" b="31688"/>
          <a:stretch/>
        </p:blipFill>
        <p:spPr>
          <a:xfrm>
            <a:off x="646267" y="1500189"/>
            <a:ext cx="10899465" cy="4743658"/>
          </a:xfrm>
          <a:prstGeom prst="rect">
            <a:avLst/>
          </a:prstGeom>
        </p:spPr>
      </p:pic>
      <p:cxnSp>
        <p:nvCxnSpPr>
          <p:cNvPr id="17" name="Straight Arrow Connector 16">
            <a:extLst>
              <a:ext uri="{FF2B5EF4-FFF2-40B4-BE49-F238E27FC236}">
                <a16:creationId xmlns:a16="http://schemas.microsoft.com/office/drawing/2014/main" id="{D7F2A2A2-FC7D-A340-BC25-3C4E2733C429}"/>
              </a:ext>
            </a:extLst>
          </p:cNvPr>
          <p:cNvCxnSpPr>
            <a:cxnSpLocks/>
          </p:cNvCxnSpPr>
          <p:nvPr/>
        </p:nvCxnSpPr>
        <p:spPr>
          <a:xfrm>
            <a:off x="4038600" y="3690079"/>
            <a:ext cx="0" cy="2405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2DD598-3736-B24B-86B3-4787E8A99AF2}"/>
              </a:ext>
            </a:extLst>
          </p:cNvPr>
          <p:cNvSpPr txBox="1"/>
          <p:nvPr/>
        </p:nvSpPr>
        <p:spPr>
          <a:xfrm>
            <a:off x="3275955" y="3284422"/>
            <a:ext cx="1525289" cy="369332"/>
          </a:xfrm>
          <a:prstGeom prst="rect">
            <a:avLst/>
          </a:prstGeom>
          <a:noFill/>
        </p:spPr>
        <p:txBody>
          <a:bodyPr wrap="none" rtlCol="0">
            <a:spAutoFit/>
          </a:bodyPr>
          <a:lstStyle/>
          <a:p>
            <a:r>
              <a:rPr lang="en-US" dirty="0"/>
              <a:t>May 9</a:t>
            </a:r>
            <a:r>
              <a:rPr lang="en-US" baseline="30000" dirty="0"/>
              <a:t>th</a:t>
            </a:r>
            <a:r>
              <a:rPr lang="en-US" dirty="0"/>
              <a:t>, 2021</a:t>
            </a:r>
          </a:p>
        </p:txBody>
      </p:sp>
      <p:sp>
        <p:nvSpPr>
          <p:cNvPr id="19" name="TextBox 18">
            <a:extLst>
              <a:ext uri="{FF2B5EF4-FFF2-40B4-BE49-F238E27FC236}">
                <a16:creationId xmlns:a16="http://schemas.microsoft.com/office/drawing/2014/main" id="{CA5B23A0-01B3-1A4E-8F44-D97B2C7ED047}"/>
              </a:ext>
            </a:extLst>
          </p:cNvPr>
          <p:cNvSpPr txBox="1"/>
          <p:nvPr/>
        </p:nvSpPr>
        <p:spPr>
          <a:xfrm>
            <a:off x="4626186" y="4428687"/>
            <a:ext cx="1120820" cy="646331"/>
          </a:xfrm>
          <a:prstGeom prst="rect">
            <a:avLst/>
          </a:prstGeom>
          <a:noFill/>
        </p:spPr>
        <p:txBody>
          <a:bodyPr wrap="none" rtlCol="0">
            <a:spAutoFit/>
          </a:bodyPr>
          <a:lstStyle/>
          <a:p>
            <a:pPr algn="ctr"/>
            <a:r>
              <a:rPr lang="en-US" dirty="0"/>
              <a:t>July 2021:</a:t>
            </a:r>
          </a:p>
          <a:p>
            <a:pPr algn="ctr"/>
            <a:r>
              <a:rPr lang="en-US" dirty="0"/>
              <a:t>cluster</a:t>
            </a:r>
          </a:p>
        </p:txBody>
      </p:sp>
      <p:sp>
        <p:nvSpPr>
          <p:cNvPr id="20" name="Oval 19">
            <a:extLst>
              <a:ext uri="{FF2B5EF4-FFF2-40B4-BE49-F238E27FC236}">
                <a16:creationId xmlns:a16="http://schemas.microsoft.com/office/drawing/2014/main" id="{DF94F880-E86B-C44E-87D4-37772B6F99A6}"/>
              </a:ext>
            </a:extLst>
          </p:cNvPr>
          <p:cNvSpPr/>
          <p:nvPr/>
        </p:nvSpPr>
        <p:spPr>
          <a:xfrm>
            <a:off x="4800518" y="3911473"/>
            <a:ext cx="721996" cy="61445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687FCFB-5963-0A43-8AB9-BCC273DE0E86}"/>
              </a:ext>
            </a:extLst>
          </p:cNvPr>
          <p:cNvCxnSpPr>
            <a:cxnSpLocks/>
          </p:cNvCxnSpPr>
          <p:nvPr/>
        </p:nvCxnSpPr>
        <p:spPr>
          <a:xfrm>
            <a:off x="5161516" y="5075018"/>
            <a:ext cx="0" cy="1020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Footer Placeholder 4">
            <a:extLst>
              <a:ext uri="{FF2B5EF4-FFF2-40B4-BE49-F238E27FC236}">
                <a16:creationId xmlns:a16="http://schemas.microsoft.com/office/drawing/2014/main" id="{EAE2CE45-71BF-C24B-BC4E-235EE6774BDE}"/>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36056631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the delta arise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18" name="TextBox 17">
            <a:extLst>
              <a:ext uri="{FF2B5EF4-FFF2-40B4-BE49-F238E27FC236}">
                <a16:creationId xmlns:a16="http://schemas.microsoft.com/office/drawing/2014/main" id="{8D2DD598-3736-B24B-86B3-4787E8A99AF2}"/>
              </a:ext>
            </a:extLst>
          </p:cNvPr>
          <p:cNvSpPr txBox="1"/>
          <p:nvPr/>
        </p:nvSpPr>
        <p:spPr>
          <a:xfrm>
            <a:off x="3793960" y="2692962"/>
            <a:ext cx="1113318" cy="369332"/>
          </a:xfrm>
          <a:prstGeom prst="rect">
            <a:avLst/>
          </a:prstGeom>
          <a:noFill/>
        </p:spPr>
        <p:txBody>
          <a:bodyPr wrap="none" rtlCol="0">
            <a:spAutoFit/>
          </a:bodyPr>
          <a:lstStyle/>
          <a:p>
            <a:r>
              <a:rPr lang="en-US" dirty="0"/>
              <a:t>May 2021</a:t>
            </a:r>
          </a:p>
        </p:txBody>
      </p:sp>
      <p:pic>
        <p:nvPicPr>
          <p:cNvPr id="12" name="Picture 11">
            <a:extLst>
              <a:ext uri="{FF2B5EF4-FFF2-40B4-BE49-F238E27FC236}">
                <a16:creationId xmlns:a16="http://schemas.microsoft.com/office/drawing/2014/main" id="{E360AF20-722A-9E4B-9459-3BE8EEA63EBA}"/>
              </a:ext>
            </a:extLst>
          </p:cNvPr>
          <p:cNvPicPr>
            <a:picLocks noChangeAspect="1"/>
          </p:cNvPicPr>
          <p:nvPr/>
        </p:nvPicPr>
        <p:blipFill rotWithShape="1">
          <a:blip r:embed="rId2"/>
          <a:srcRect l="14141" t="13333" r="47580" b="31278"/>
          <a:stretch/>
        </p:blipFill>
        <p:spPr>
          <a:xfrm>
            <a:off x="774573" y="1473321"/>
            <a:ext cx="5401940" cy="4885338"/>
          </a:xfrm>
          <a:prstGeom prst="rect">
            <a:avLst/>
          </a:prstGeom>
        </p:spPr>
      </p:pic>
      <p:pic>
        <p:nvPicPr>
          <p:cNvPr id="22" name="Picture 21">
            <a:extLst>
              <a:ext uri="{FF2B5EF4-FFF2-40B4-BE49-F238E27FC236}">
                <a16:creationId xmlns:a16="http://schemas.microsoft.com/office/drawing/2014/main" id="{B6F42E79-71D0-FB43-B83B-8F24E52D08F8}"/>
              </a:ext>
            </a:extLst>
          </p:cNvPr>
          <p:cNvPicPr>
            <a:picLocks noChangeAspect="1"/>
          </p:cNvPicPr>
          <p:nvPr/>
        </p:nvPicPr>
        <p:blipFill>
          <a:blip r:embed="rId3"/>
          <a:stretch>
            <a:fillRect/>
          </a:stretch>
        </p:blipFill>
        <p:spPr>
          <a:xfrm>
            <a:off x="6240140" y="1473321"/>
            <a:ext cx="5401940" cy="4899867"/>
          </a:xfrm>
          <a:prstGeom prst="rect">
            <a:avLst/>
          </a:prstGeom>
        </p:spPr>
      </p:pic>
      <p:sp>
        <p:nvSpPr>
          <p:cNvPr id="23" name="Footer Placeholder 4">
            <a:extLst>
              <a:ext uri="{FF2B5EF4-FFF2-40B4-BE49-F238E27FC236}">
                <a16:creationId xmlns:a16="http://schemas.microsoft.com/office/drawing/2014/main" id="{A17D707A-BC95-074F-BAD9-8664C6C184A3}"/>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2341268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delta cases grow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pic>
        <p:nvPicPr>
          <p:cNvPr id="8" name="Picture 7">
            <a:extLst>
              <a:ext uri="{FF2B5EF4-FFF2-40B4-BE49-F238E27FC236}">
                <a16:creationId xmlns:a16="http://schemas.microsoft.com/office/drawing/2014/main" id="{7F992E08-DD3B-2049-890F-F67A45C9BFE7}"/>
              </a:ext>
            </a:extLst>
          </p:cNvPr>
          <p:cNvPicPr>
            <a:picLocks noChangeAspect="1"/>
          </p:cNvPicPr>
          <p:nvPr/>
        </p:nvPicPr>
        <p:blipFill rotWithShape="1">
          <a:blip r:embed="rId2"/>
          <a:srcRect l="31250" t="13935" r="28964" b="27593"/>
          <a:stretch/>
        </p:blipFill>
        <p:spPr>
          <a:xfrm>
            <a:off x="6170541" y="1439517"/>
            <a:ext cx="5352845" cy="4916833"/>
          </a:xfrm>
          <a:prstGeom prst="rect">
            <a:avLst/>
          </a:prstGeom>
        </p:spPr>
      </p:pic>
      <p:pic>
        <p:nvPicPr>
          <p:cNvPr id="9" name="Picture 8">
            <a:extLst>
              <a:ext uri="{FF2B5EF4-FFF2-40B4-BE49-F238E27FC236}">
                <a16:creationId xmlns:a16="http://schemas.microsoft.com/office/drawing/2014/main" id="{0EEC6827-7140-D544-B746-C124998EA903}"/>
              </a:ext>
            </a:extLst>
          </p:cNvPr>
          <p:cNvPicPr>
            <a:picLocks noChangeAspect="1"/>
          </p:cNvPicPr>
          <p:nvPr/>
        </p:nvPicPr>
        <p:blipFill rotWithShape="1">
          <a:blip r:embed="rId3"/>
          <a:srcRect l="14015" t="11313" r="47096" b="31313"/>
          <a:stretch/>
        </p:blipFill>
        <p:spPr>
          <a:xfrm>
            <a:off x="784720" y="1439517"/>
            <a:ext cx="5332341" cy="4916833"/>
          </a:xfrm>
          <a:prstGeom prst="rect">
            <a:avLst/>
          </a:prstGeom>
        </p:spPr>
      </p:pic>
      <p:sp>
        <p:nvSpPr>
          <p:cNvPr id="22" name="Footer Placeholder 4">
            <a:extLst>
              <a:ext uri="{FF2B5EF4-FFF2-40B4-BE49-F238E27FC236}">
                <a16:creationId xmlns:a16="http://schemas.microsoft.com/office/drawing/2014/main" id="{50FE7985-E605-7943-9875-E87AF1F43116}"/>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2070564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D832-697A-DA42-AA01-0AA2BF2B7A90}"/>
              </a:ext>
            </a:extLst>
          </p:cNvPr>
          <p:cNvSpPr>
            <a:spLocks noGrp="1"/>
          </p:cNvSpPr>
          <p:nvPr>
            <p:ph type="title"/>
          </p:nvPr>
        </p:nvSpPr>
        <p:spPr/>
        <p:txBody>
          <a:bodyPr/>
          <a:lstStyle/>
          <a:p>
            <a:r>
              <a:rPr lang="en-US" dirty="0"/>
              <a:t>Safety and Efficacy*</a:t>
            </a:r>
          </a:p>
        </p:txBody>
      </p:sp>
      <p:graphicFrame>
        <p:nvGraphicFramePr>
          <p:cNvPr id="8" name="Content Placeholder 2">
            <a:extLst>
              <a:ext uri="{FF2B5EF4-FFF2-40B4-BE49-F238E27FC236}">
                <a16:creationId xmlns:a16="http://schemas.microsoft.com/office/drawing/2014/main" id="{A2C8C95E-694B-48A5-8A60-DB751ADEBF6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0775836-5E41-4C46-B5B8-F485D5023792}"/>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5393294B-022F-FF45-9597-E5672DFD853E}"/>
              </a:ext>
            </a:extLst>
          </p:cNvPr>
          <p:cNvSpPr>
            <a:spLocks noGrp="1"/>
          </p:cNvSpPr>
          <p:nvPr>
            <p:ph type="ftr" sz="quarter" idx="11"/>
          </p:nvPr>
        </p:nvSpPr>
        <p:spPr/>
        <p:txBody>
          <a:bodyPr/>
          <a:lstStyle/>
          <a:p>
            <a:r>
              <a:rPr lang="en-US"/>
              <a:t>Data source: VAERS/Analysis: Dr. Jessica Rose</a:t>
            </a:r>
          </a:p>
        </p:txBody>
      </p:sp>
      <p:sp>
        <p:nvSpPr>
          <p:cNvPr id="6" name="TextBox 5">
            <a:extLst>
              <a:ext uri="{FF2B5EF4-FFF2-40B4-BE49-F238E27FC236}">
                <a16:creationId xmlns:a16="http://schemas.microsoft.com/office/drawing/2014/main" id="{CCAEE0CE-BD22-ED40-A2C8-2EA8A300E5E9}"/>
              </a:ext>
            </a:extLst>
          </p:cNvPr>
          <p:cNvSpPr txBox="1"/>
          <p:nvPr/>
        </p:nvSpPr>
        <p:spPr>
          <a:xfrm>
            <a:off x="5680038" y="6586846"/>
            <a:ext cx="6511963" cy="276999"/>
          </a:xfrm>
          <a:prstGeom prst="rect">
            <a:avLst/>
          </a:prstGeom>
          <a:noFill/>
        </p:spPr>
        <p:txBody>
          <a:bodyPr wrap="square" rtlCol="0">
            <a:spAutoFit/>
          </a:bodyPr>
          <a:lstStyle/>
          <a:p>
            <a:r>
              <a:rPr lang="en-US" sz="1200" dirty="0"/>
              <a:t>*Book: Assessing the Efficacy and Safety of Medical Technologies: The Concepts of Efficacy and Safety</a:t>
            </a:r>
          </a:p>
        </p:txBody>
      </p:sp>
    </p:spTree>
    <p:extLst>
      <p:ext uri="{BB962C8B-B14F-4D97-AF65-F5344CB8AC3E}">
        <p14:creationId xmlns:p14="http://schemas.microsoft.com/office/powerpoint/2010/main" val="4035081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838199" y="365125"/>
            <a:ext cx="10931167" cy="1325563"/>
          </a:xfrm>
        </p:spPr>
        <p:txBody>
          <a:bodyPr/>
          <a:lstStyle/>
          <a:p>
            <a:r>
              <a:rPr lang="en-US" dirty="0"/>
              <a:t>98.18% of sequences are delta variant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pic>
        <p:nvPicPr>
          <p:cNvPr id="6" name="Picture 5">
            <a:extLst>
              <a:ext uri="{FF2B5EF4-FFF2-40B4-BE49-F238E27FC236}">
                <a16:creationId xmlns:a16="http://schemas.microsoft.com/office/drawing/2014/main" id="{063B9F44-A838-3C4B-AF2A-EA546BF1AACB}"/>
              </a:ext>
            </a:extLst>
          </p:cNvPr>
          <p:cNvPicPr>
            <a:picLocks noChangeAspect="1"/>
          </p:cNvPicPr>
          <p:nvPr/>
        </p:nvPicPr>
        <p:blipFill>
          <a:blip r:embed="rId2"/>
          <a:stretch>
            <a:fillRect/>
          </a:stretch>
        </p:blipFill>
        <p:spPr>
          <a:xfrm>
            <a:off x="6123225" y="1527711"/>
            <a:ext cx="5230575" cy="4898048"/>
          </a:xfrm>
          <a:prstGeom prst="rect">
            <a:avLst/>
          </a:prstGeom>
        </p:spPr>
      </p:pic>
      <p:pic>
        <p:nvPicPr>
          <p:cNvPr id="11" name="Picture 10">
            <a:extLst>
              <a:ext uri="{FF2B5EF4-FFF2-40B4-BE49-F238E27FC236}">
                <a16:creationId xmlns:a16="http://schemas.microsoft.com/office/drawing/2014/main" id="{4EB9E9FA-E571-DD4A-AEC6-8EEA8FD030D6}"/>
              </a:ext>
            </a:extLst>
          </p:cNvPr>
          <p:cNvPicPr>
            <a:picLocks noChangeAspect="1"/>
          </p:cNvPicPr>
          <p:nvPr/>
        </p:nvPicPr>
        <p:blipFill rotWithShape="1">
          <a:blip r:embed="rId3"/>
          <a:srcRect l="12077" t="10821" r="45692" b="31688"/>
          <a:stretch/>
        </p:blipFill>
        <p:spPr>
          <a:xfrm>
            <a:off x="422633" y="1527711"/>
            <a:ext cx="5571603" cy="4828639"/>
          </a:xfrm>
          <a:prstGeom prst="rect">
            <a:avLst/>
          </a:prstGeom>
        </p:spPr>
      </p:pic>
      <p:sp>
        <p:nvSpPr>
          <p:cNvPr id="12" name="Footer Placeholder 4">
            <a:extLst>
              <a:ext uri="{FF2B5EF4-FFF2-40B4-BE49-F238E27FC236}">
                <a16:creationId xmlns:a16="http://schemas.microsoft.com/office/drawing/2014/main" id="{0E040FE5-75AD-C242-BC3A-E7201AB24BB9}"/>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3107329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838199" y="365125"/>
            <a:ext cx="10931167" cy="1325563"/>
          </a:xfrm>
        </p:spPr>
        <p:txBody>
          <a:bodyPr/>
          <a:lstStyle/>
          <a:p>
            <a:r>
              <a:rPr lang="en-US" dirty="0"/>
              <a:t>Booster doses are also concomitant to delta variant spread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pic>
        <p:nvPicPr>
          <p:cNvPr id="11" name="Picture 10">
            <a:extLst>
              <a:ext uri="{FF2B5EF4-FFF2-40B4-BE49-F238E27FC236}">
                <a16:creationId xmlns:a16="http://schemas.microsoft.com/office/drawing/2014/main" id="{4EB9E9FA-E571-DD4A-AEC6-8EEA8FD030D6}"/>
              </a:ext>
            </a:extLst>
          </p:cNvPr>
          <p:cNvPicPr>
            <a:picLocks noChangeAspect="1"/>
          </p:cNvPicPr>
          <p:nvPr/>
        </p:nvPicPr>
        <p:blipFill rotWithShape="1">
          <a:blip r:embed="rId2"/>
          <a:srcRect l="12077" t="10821" r="45692" b="31688"/>
          <a:stretch/>
        </p:blipFill>
        <p:spPr>
          <a:xfrm>
            <a:off x="422633" y="1527711"/>
            <a:ext cx="5571603" cy="4828639"/>
          </a:xfrm>
          <a:prstGeom prst="rect">
            <a:avLst/>
          </a:prstGeom>
        </p:spPr>
      </p:pic>
      <p:sp>
        <p:nvSpPr>
          <p:cNvPr id="12" name="Footer Placeholder 4">
            <a:extLst>
              <a:ext uri="{FF2B5EF4-FFF2-40B4-BE49-F238E27FC236}">
                <a16:creationId xmlns:a16="http://schemas.microsoft.com/office/drawing/2014/main" id="{0E040FE5-75AD-C242-BC3A-E7201AB24BB9}"/>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8" name="Picture 7">
            <a:extLst>
              <a:ext uri="{FF2B5EF4-FFF2-40B4-BE49-F238E27FC236}">
                <a16:creationId xmlns:a16="http://schemas.microsoft.com/office/drawing/2014/main" id="{ED4C3822-80A0-C54C-9D2D-E32C65EC2B63}"/>
              </a:ext>
            </a:extLst>
          </p:cNvPr>
          <p:cNvPicPr>
            <a:picLocks noChangeAspect="1"/>
          </p:cNvPicPr>
          <p:nvPr/>
        </p:nvPicPr>
        <p:blipFill rotWithShape="1">
          <a:blip r:embed="rId3"/>
          <a:srcRect l="30870" t="14815" r="28704" b="24280"/>
          <a:stretch/>
        </p:blipFill>
        <p:spPr>
          <a:xfrm>
            <a:off x="6197763" y="1527711"/>
            <a:ext cx="5571603" cy="5246357"/>
          </a:xfrm>
          <a:prstGeom prst="rect">
            <a:avLst/>
          </a:prstGeom>
        </p:spPr>
      </p:pic>
    </p:spTree>
    <p:extLst>
      <p:ext uri="{BB962C8B-B14F-4D97-AF65-F5344CB8AC3E}">
        <p14:creationId xmlns:p14="http://schemas.microsoft.com/office/powerpoint/2010/main" val="13181168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22633" y="365125"/>
            <a:ext cx="11346733" cy="1325563"/>
          </a:xfrm>
        </p:spPr>
        <p:txBody>
          <a:bodyPr/>
          <a:lstStyle/>
          <a:p>
            <a:r>
              <a:rPr lang="en-US" dirty="0"/>
              <a:t>Cases started growing at the same time as delta clustering and injection restart</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6F26D2B-749E-D142-933D-7A4C5DF9916F}"/>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1" name="Picture 10">
            <a:extLst>
              <a:ext uri="{FF2B5EF4-FFF2-40B4-BE49-F238E27FC236}">
                <a16:creationId xmlns:a16="http://schemas.microsoft.com/office/drawing/2014/main" id="{B9EFD858-5B7D-5340-8089-A774358F50A3}"/>
              </a:ext>
            </a:extLst>
          </p:cNvPr>
          <p:cNvPicPr>
            <a:picLocks noChangeAspect="1"/>
          </p:cNvPicPr>
          <p:nvPr/>
        </p:nvPicPr>
        <p:blipFill rotWithShape="1">
          <a:blip r:embed="rId2"/>
          <a:srcRect l="12077" t="10821" r="45692" b="31688"/>
          <a:stretch/>
        </p:blipFill>
        <p:spPr>
          <a:xfrm>
            <a:off x="0" y="1873045"/>
            <a:ext cx="4116706" cy="3567750"/>
          </a:xfrm>
          <a:prstGeom prst="rect">
            <a:avLst/>
          </a:prstGeom>
        </p:spPr>
      </p:pic>
      <p:pic>
        <p:nvPicPr>
          <p:cNvPr id="13" name="Picture 12">
            <a:extLst>
              <a:ext uri="{FF2B5EF4-FFF2-40B4-BE49-F238E27FC236}">
                <a16:creationId xmlns:a16="http://schemas.microsoft.com/office/drawing/2014/main" id="{AAE1F239-B5D6-5146-BFC4-8DE29DD00ED9}"/>
              </a:ext>
            </a:extLst>
          </p:cNvPr>
          <p:cNvPicPr>
            <a:picLocks noChangeAspect="1"/>
          </p:cNvPicPr>
          <p:nvPr/>
        </p:nvPicPr>
        <p:blipFill>
          <a:blip r:embed="rId3"/>
          <a:stretch>
            <a:fillRect/>
          </a:stretch>
        </p:blipFill>
        <p:spPr>
          <a:xfrm>
            <a:off x="4187515" y="1873045"/>
            <a:ext cx="3816967" cy="3567750"/>
          </a:xfrm>
          <a:prstGeom prst="rect">
            <a:avLst/>
          </a:prstGeom>
        </p:spPr>
      </p:pic>
      <p:pic>
        <p:nvPicPr>
          <p:cNvPr id="14" name="Picture 13">
            <a:extLst>
              <a:ext uri="{FF2B5EF4-FFF2-40B4-BE49-F238E27FC236}">
                <a16:creationId xmlns:a16="http://schemas.microsoft.com/office/drawing/2014/main" id="{D3A6F246-E32F-8843-8D8A-1C968359486C}"/>
              </a:ext>
            </a:extLst>
          </p:cNvPr>
          <p:cNvPicPr>
            <a:picLocks noChangeAspect="1"/>
          </p:cNvPicPr>
          <p:nvPr/>
        </p:nvPicPr>
        <p:blipFill rotWithShape="1">
          <a:blip r:embed="rId4"/>
          <a:srcRect l="31250" t="13935" r="28964" b="27593"/>
          <a:stretch/>
        </p:blipFill>
        <p:spPr>
          <a:xfrm>
            <a:off x="8307871" y="1873045"/>
            <a:ext cx="3884129" cy="3567750"/>
          </a:xfrm>
          <a:prstGeom prst="rect">
            <a:avLst/>
          </a:prstGeom>
        </p:spPr>
      </p:pic>
      <p:sp>
        <p:nvSpPr>
          <p:cNvPr id="15" name="TextBox 14">
            <a:extLst>
              <a:ext uri="{FF2B5EF4-FFF2-40B4-BE49-F238E27FC236}">
                <a16:creationId xmlns:a16="http://schemas.microsoft.com/office/drawing/2014/main" id="{52359E3F-FF49-734F-9EC3-DA69D34F8397}"/>
              </a:ext>
            </a:extLst>
          </p:cNvPr>
          <p:cNvSpPr txBox="1"/>
          <p:nvPr/>
        </p:nvSpPr>
        <p:spPr>
          <a:xfrm>
            <a:off x="2617717" y="3543300"/>
            <a:ext cx="1534394" cy="369332"/>
          </a:xfrm>
          <a:prstGeom prst="rect">
            <a:avLst/>
          </a:prstGeom>
          <a:noFill/>
        </p:spPr>
        <p:txBody>
          <a:bodyPr wrap="none" rtlCol="0">
            <a:spAutoFit/>
          </a:bodyPr>
          <a:lstStyle/>
          <a:p>
            <a:r>
              <a:rPr lang="en-US" dirty="0"/>
              <a:t>July 17</a:t>
            </a:r>
            <a:r>
              <a:rPr lang="en-US" baseline="30000" dirty="0"/>
              <a:t>th</a:t>
            </a:r>
            <a:r>
              <a:rPr lang="en-US" dirty="0"/>
              <a:t>, 2021</a:t>
            </a:r>
          </a:p>
        </p:txBody>
      </p:sp>
      <p:cxnSp>
        <p:nvCxnSpPr>
          <p:cNvPr id="17" name="Straight Arrow Connector 16">
            <a:extLst>
              <a:ext uri="{FF2B5EF4-FFF2-40B4-BE49-F238E27FC236}">
                <a16:creationId xmlns:a16="http://schemas.microsoft.com/office/drawing/2014/main" id="{7C1A44AC-0B07-4640-9FC5-936F427C6847}"/>
              </a:ext>
            </a:extLst>
          </p:cNvPr>
          <p:cNvCxnSpPr>
            <a:cxnSpLocks/>
          </p:cNvCxnSpPr>
          <p:nvPr/>
        </p:nvCxnSpPr>
        <p:spPr>
          <a:xfrm>
            <a:off x="3502389" y="3838575"/>
            <a:ext cx="0" cy="147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1639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22633" y="365125"/>
            <a:ext cx="11346733" cy="1325563"/>
          </a:xfrm>
        </p:spPr>
        <p:txBody>
          <a:bodyPr/>
          <a:lstStyle/>
          <a:p>
            <a:r>
              <a:rPr lang="en-US" dirty="0"/>
              <a:t>Cases started growing at the same time as delta clustering and injection restart</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6F26D2B-749E-D142-933D-7A4C5DF9916F}"/>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1" name="Picture 10">
            <a:extLst>
              <a:ext uri="{FF2B5EF4-FFF2-40B4-BE49-F238E27FC236}">
                <a16:creationId xmlns:a16="http://schemas.microsoft.com/office/drawing/2014/main" id="{B9EFD858-5B7D-5340-8089-A774358F50A3}"/>
              </a:ext>
            </a:extLst>
          </p:cNvPr>
          <p:cNvPicPr>
            <a:picLocks noChangeAspect="1"/>
          </p:cNvPicPr>
          <p:nvPr/>
        </p:nvPicPr>
        <p:blipFill rotWithShape="1">
          <a:blip r:embed="rId2"/>
          <a:srcRect l="12077" t="10821" r="45692" b="31688"/>
          <a:stretch/>
        </p:blipFill>
        <p:spPr>
          <a:xfrm>
            <a:off x="0" y="1873045"/>
            <a:ext cx="4116706" cy="3567750"/>
          </a:xfrm>
          <a:prstGeom prst="rect">
            <a:avLst/>
          </a:prstGeom>
        </p:spPr>
      </p:pic>
      <p:pic>
        <p:nvPicPr>
          <p:cNvPr id="13" name="Picture 12">
            <a:extLst>
              <a:ext uri="{FF2B5EF4-FFF2-40B4-BE49-F238E27FC236}">
                <a16:creationId xmlns:a16="http://schemas.microsoft.com/office/drawing/2014/main" id="{AAE1F239-B5D6-5146-BFC4-8DE29DD00ED9}"/>
              </a:ext>
            </a:extLst>
          </p:cNvPr>
          <p:cNvPicPr>
            <a:picLocks noChangeAspect="1"/>
          </p:cNvPicPr>
          <p:nvPr/>
        </p:nvPicPr>
        <p:blipFill>
          <a:blip r:embed="rId3"/>
          <a:stretch>
            <a:fillRect/>
          </a:stretch>
        </p:blipFill>
        <p:spPr>
          <a:xfrm>
            <a:off x="4086702" y="1873044"/>
            <a:ext cx="4018593" cy="3756211"/>
          </a:xfrm>
          <a:prstGeom prst="rect">
            <a:avLst/>
          </a:prstGeom>
        </p:spPr>
      </p:pic>
      <p:pic>
        <p:nvPicPr>
          <p:cNvPr id="14" name="Picture 13">
            <a:extLst>
              <a:ext uri="{FF2B5EF4-FFF2-40B4-BE49-F238E27FC236}">
                <a16:creationId xmlns:a16="http://schemas.microsoft.com/office/drawing/2014/main" id="{D3A6F246-E32F-8843-8D8A-1C968359486C}"/>
              </a:ext>
            </a:extLst>
          </p:cNvPr>
          <p:cNvPicPr>
            <a:picLocks noChangeAspect="1"/>
          </p:cNvPicPr>
          <p:nvPr/>
        </p:nvPicPr>
        <p:blipFill rotWithShape="1">
          <a:blip r:embed="rId4"/>
          <a:srcRect l="31250" t="13935" r="28964" b="27593"/>
          <a:stretch/>
        </p:blipFill>
        <p:spPr>
          <a:xfrm>
            <a:off x="8133480" y="1882335"/>
            <a:ext cx="4018593" cy="3691261"/>
          </a:xfrm>
          <a:prstGeom prst="rect">
            <a:avLst/>
          </a:prstGeom>
        </p:spPr>
      </p:pic>
      <p:sp>
        <p:nvSpPr>
          <p:cNvPr id="15" name="TextBox 14">
            <a:extLst>
              <a:ext uri="{FF2B5EF4-FFF2-40B4-BE49-F238E27FC236}">
                <a16:creationId xmlns:a16="http://schemas.microsoft.com/office/drawing/2014/main" id="{52359E3F-FF49-734F-9EC3-DA69D34F8397}"/>
              </a:ext>
            </a:extLst>
          </p:cNvPr>
          <p:cNvSpPr txBox="1"/>
          <p:nvPr/>
        </p:nvSpPr>
        <p:spPr>
          <a:xfrm>
            <a:off x="2617717" y="3543300"/>
            <a:ext cx="1534394" cy="369332"/>
          </a:xfrm>
          <a:prstGeom prst="rect">
            <a:avLst/>
          </a:prstGeom>
          <a:noFill/>
        </p:spPr>
        <p:txBody>
          <a:bodyPr wrap="none" rtlCol="0">
            <a:spAutoFit/>
          </a:bodyPr>
          <a:lstStyle/>
          <a:p>
            <a:r>
              <a:rPr lang="en-US" dirty="0"/>
              <a:t>July 17</a:t>
            </a:r>
            <a:r>
              <a:rPr lang="en-US" baseline="30000" dirty="0"/>
              <a:t>th</a:t>
            </a:r>
            <a:r>
              <a:rPr lang="en-US" dirty="0"/>
              <a:t>, 2021</a:t>
            </a:r>
          </a:p>
        </p:txBody>
      </p:sp>
      <p:cxnSp>
        <p:nvCxnSpPr>
          <p:cNvPr id="17" name="Straight Arrow Connector 16">
            <a:extLst>
              <a:ext uri="{FF2B5EF4-FFF2-40B4-BE49-F238E27FC236}">
                <a16:creationId xmlns:a16="http://schemas.microsoft.com/office/drawing/2014/main" id="{7C1A44AC-0B07-4640-9FC5-936F427C6847}"/>
              </a:ext>
            </a:extLst>
          </p:cNvPr>
          <p:cNvCxnSpPr>
            <a:cxnSpLocks/>
          </p:cNvCxnSpPr>
          <p:nvPr/>
        </p:nvCxnSpPr>
        <p:spPr>
          <a:xfrm>
            <a:off x="3502389" y="3838575"/>
            <a:ext cx="0" cy="147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C1DFC6-394E-DA47-9A9D-BB0C5DEEE1B2}"/>
              </a:ext>
            </a:extLst>
          </p:cNvPr>
          <p:cNvPicPr>
            <a:picLocks noChangeAspect="1"/>
          </p:cNvPicPr>
          <p:nvPr/>
        </p:nvPicPr>
        <p:blipFill rotWithShape="1">
          <a:blip r:embed="rId5"/>
          <a:srcRect l="30870" t="14815" r="28704" b="24280"/>
          <a:stretch/>
        </p:blipFill>
        <p:spPr>
          <a:xfrm>
            <a:off x="56444" y="1873044"/>
            <a:ext cx="4018593" cy="3784005"/>
          </a:xfrm>
          <a:prstGeom prst="rect">
            <a:avLst/>
          </a:prstGeom>
        </p:spPr>
      </p:pic>
    </p:spTree>
    <p:extLst>
      <p:ext uri="{BB962C8B-B14F-4D97-AF65-F5344CB8AC3E}">
        <p14:creationId xmlns:p14="http://schemas.microsoft.com/office/powerpoint/2010/main" val="5568486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t>Safety and </a:t>
            </a:r>
            <a:r>
              <a:rPr lang="en-US" sz="3600" b="1" dirty="0">
                <a:solidFill>
                  <a:srgbClr val="FF0000"/>
                </a:solidFill>
              </a:rPr>
              <a:t>efficacy</a:t>
            </a:r>
            <a:r>
              <a:rPr lang="en-US" sz="3600" b="1" dirty="0"/>
              <a:t> called into question</a:t>
            </a:r>
          </a:p>
        </p:txBody>
      </p:sp>
      <p:pic>
        <p:nvPicPr>
          <p:cNvPr id="5" name="Content Placeholder 4">
            <a:extLst>
              <a:ext uri="{FF2B5EF4-FFF2-40B4-BE49-F238E27FC236}">
                <a16:creationId xmlns:a16="http://schemas.microsoft.com/office/drawing/2014/main" id="{C5D7C2F0-65F5-9C47-937C-BF3A7F52F3A8}"/>
              </a:ext>
            </a:extLst>
          </p:cNvPr>
          <p:cNvPicPr>
            <a:picLocks noGrp="1" noChangeAspect="1"/>
          </p:cNvPicPr>
          <p:nvPr>
            <p:ph idx="1"/>
          </p:nvPr>
        </p:nvPicPr>
        <p:blipFill>
          <a:blip r:embed="rId3"/>
          <a:stretch>
            <a:fillRect/>
          </a:stretch>
        </p:blipFill>
        <p:spPr>
          <a:xfrm>
            <a:off x="1660566" y="1688350"/>
            <a:ext cx="8870868" cy="4516925"/>
          </a:xfrm>
        </p:spPr>
      </p:pic>
      <p:sp>
        <p:nvSpPr>
          <p:cNvPr id="11" name="Date Placeholder 10">
            <a:extLst>
              <a:ext uri="{FF2B5EF4-FFF2-40B4-BE49-F238E27FC236}">
                <a16:creationId xmlns:a16="http://schemas.microsoft.com/office/drawing/2014/main" id="{34900FAE-FDC9-B944-B6FD-96101B287E48}"/>
              </a:ext>
            </a:extLst>
          </p:cNvPr>
          <p:cNvSpPr>
            <a:spLocks noGrp="1"/>
          </p:cNvSpPr>
          <p:nvPr>
            <p:ph type="dt" sz="half" idx="10"/>
          </p:nvPr>
        </p:nvSpPr>
        <p:spPr/>
        <p:txBody>
          <a:bodyPr/>
          <a:lstStyle/>
          <a:p>
            <a:r>
              <a:rPr lang="en-US"/>
              <a:t>Update as of 12/24/21</a:t>
            </a:r>
          </a:p>
        </p:txBody>
      </p:sp>
      <p:sp>
        <p:nvSpPr>
          <p:cNvPr id="8" name="Footer Placeholder 11">
            <a:extLst>
              <a:ext uri="{FF2B5EF4-FFF2-40B4-BE49-F238E27FC236}">
                <a16:creationId xmlns:a16="http://schemas.microsoft.com/office/drawing/2014/main" id="{BC73C3A2-DBA7-394A-BC5A-3D8C51CEF0D3}"/>
              </a:ext>
            </a:extLst>
          </p:cNvPr>
          <p:cNvSpPr>
            <a:spLocks noGrp="1"/>
          </p:cNvSpPr>
          <p:nvPr>
            <p:ph type="ftr" sz="quarter" idx="11"/>
          </p:nvPr>
        </p:nvSpPr>
        <p:spPr>
          <a:xfrm>
            <a:off x="3657600" y="6356350"/>
            <a:ext cx="4876800" cy="365125"/>
          </a:xfrm>
        </p:spPr>
        <p:txBody>
          <a:bodyPr/>
          <a:lstStyle/>
          <a:p>
            <a:r>
              <a:rPr lang="en-US"/>
              <a:t>Data source: VAERS/Analysis: Dr. Jessica Rose</a:t>
            </a:r>
            <a:endParaRPr lang="en-US" dirty="0"/>
          </a:p>
        </p:txBody>
      </p:sp>
      <p:sp>
        <p:nvSpPr>
          <p:cNvPr id="9" name="Rectangle 8">
            <a:extLst>
              <a:ext uri="{FF2B5EF4-FFF2-40B4-BE49-F238E27FC236}">
                <a16:creationId xmlns:a16="http://schemas.microsoft.com/office/drawing/2014/main" id="{1606C071-2452-E049-A939-2F114AE66527}"/>
              </a:ext>
            </a:extLst>
          </p:cNvPr>
          <p:cNvSpPr/>
          <p:nvPr/>
        </p:nvSpPr>
        <p:spPr>
          <a:xfrm rot="5400000">
            <a:off x="5939563" y="2639188"/>
            <a:ext cx="2134795" cy="213748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212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extLst>
              <p:ext uri="{D42A27DB-BD31-4B8C-83A1-F6EECF244321}">
                <p14:modId xmlns:p14="http://schemas.microsoft.com/office/powerpoint/2010/main" val="5772186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4D711B17-440F-4545-9923-11A2476D6AEC}"/>
              </a:ext>
            </a:extLst>
          </p:cNvPr>
          <p:cNvSpPr txBox="1"/>
          <p:nvPr/>
        </p:nvSpPr>
        <p:spPr>
          <a:xfrm>
            <a:off x="577755" y="1348800"/>
            <a:ext cx="5518245" cy="501675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Immune escape can take place at the host population level</a:t>
            </a:r>
          </a:p>
          <a:p>
            <a:pPr marL="457200" indent="-457200">
              <a:buFont typeface="Arial" panose="020B0604020202020204" pitchFamily="34" charset="0"/>
              <a:buChar char="•"/>
            </a:pPr>
            <a:r>
              <a:rPr lang="en-US" sz="3200" dirty="0"/>
              <a:t>The benefit of escape resides in the ability of the virus to re-infect hosts that have developed protective immunity or infect hosts with that recognize the same antigens</a:t>
            </a:r>
          </a:p>
        </p:txBody>
      </p:sp>
    </p:spTree>
    <p:extLst>
      <p:ext uri="{BB962C8B-B14F-4D97-AF65-F5344CB8AC3E}">
        <p14:creationId xmlns:p14="http://schemas.microsoft.com/office/powerpoint/2010/main" val="3905637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Data source: VAERS/Analysis: Dr. Jessica Rose</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26584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A32D05-9789-F042-8A05-AC990059A2C0}"/>
              </a:ext>
            </a:extLst>
          </p:cNvPr>
          <p:cNvSpPr txBox="1"/>
          <p:nvPr/>
        </p:nvSpPr>
        <p:spPr>
          <a:xfrm>
            <a:off x="583655" y="593867"/>
            <a:ext cx="10648950" cy="646331"/>
          </a:xfrm>
          <a:prstGeom prst="rect">
            <a:avLst/>
          </a:prstGeom>
          <a:noFill/>
        </p:spPr>
        <p:txBody>
          <a:bodyPr wrap="square" rtlCol="0">
            <a:spAutoFit/>
          </a:bodyPr>
          <a:lstStyle/>
          <a:p>
            <a:r>
              <a:rPr lang="en-US" sz="3600" dirty="0"/>
              <a:t>What is a breakthrough infection?</a:t>
            </a:r>
          </a:p>
        </p:txBody>
      </p:sp>
      <p:sp>
        <p:nvSpPr>
          <p:cNvPr id="5" name="TextBox 4">
            <a:extLst>
              <a:ext uri="{FF2B5EF4-FFF2-40B4-BE49-F238E27FC236}">
                <a16:creationId xmlns:a16="http://schemas.microsoft.com/office/drawing/2014/main" id="{495D4ABC-37D4-8945-954E-75336E63F373}"/>
              </a:ext>
            </a:extLst>
          </p:cNvPr>
          <p:cNvSpPr txBox="1"/>
          <p:nvPr/>
        </p:nvSpPr>
        <p:spPr>
          <a:xfrm>
            <a:off x="-2766349" y="-1122744"/>
            <a:ext cx="184731" cy="369332"/>
          </a:xfrm>
          <a:prstGeom prst="rect">
            <a:avLst/>
          </a:prstGeom>
          <a:noFill/>
        </p:spPr>
        <p:txBody>
          <a:bodyPr wrap="none" rtlCol="0">
            <a:spAutoFit/>
          </a:bodyPr>
          <a:lstStyle/>
          <a:p>
            <a:endParaRPr lang="en-US" dirty="0"/>
          </a:p>
        </p:txBody>
      </p:sp>
      <p:sp>
        <p:nvSpPr>
          <p:cNvPr id="10" name="Date Placeholder 9">
            <a:extLst>
              <a:ext uri="{FF2B5EF4-FFF2-40B4-BE49-F238E27FC236}">
                <a16:creationId xmlns:a16="http://schemas.microsoft.com/office/drawing/2014/main" id="{73C201F2-9D9A-B448-94C2-62549EC97696}"/>
              </a:ext>
            </a:extLst>
          </p:cNvPr>
          <p:cNvSpPr>
            <a:spLocks noGrp="1"/>
          </p:cNvSpPr>
          <p:nvPr>
            <p:ph type="dt" sz="half" idx="10"/>
          </p:nvPr>
        </p:nvSpPr>
        <p:spPr/>
        <p:txBody>
          <a:bodyPr/>
          <a:lstStyle/>
          <a:p>
            <a:r>
              <a:rPr lang="en-US"/>
              <a:t>Update as of 12/24/21</a:t>
            </a:r>
          </a:p>
        </p:txBody>
      </p:sp>
      <p:sp>
        <p:nvSpPr>
          <p:cNvPr id="11" name="Footer Placeholder 10">
            <a:extLst>
              <a:ext uri="{FF2B5EF4-FFF2-40B4-BE49-F238E27FC236}">
                <a16:creationId xmlns:a16="http://schemas.microsoft.com/office/drawing/2014/main" id="{E58D770C-05D8-0D4D-9241-E4C2A19B9CFB}"/>
              </a:ext>
            </a:extLst>
          </p:cNvPr>
          <p:cNvSpPr>
            <a:spLocks noGrp="1"/>
          </p:cNvSpPr>
          <p:nvPr>
            <p:ph type="ftr" sz="quarter" idx="11"/>
          </p:nvPr>
        </p:nvSpPr>
        <p:spPr/>
        <p:txBody>
          <a:bodyPr/>
          <a:lstStyle/>
          <a:p>
            <a:r>
              <a:rPr lang="en-US"/>
              <a:t>Data source: VAERS/Analysis: Dr. Jessica Rose</a:t>
            </a:r>
          </a:p>
        </p:txBody>
      </p:sp>
      <p:sp>
        <p:nvSpPr>
          <p:cNvPr id="4" name="TextBox 3">
            <a:extLst>
              <a:ext uri="{FF2B5EF4-FFF2-40B4-BE49-F238E27FC236}">
                <a16:creationId xmlns:a16="http://schemas.microsoft.com/office/drawing/2014/main" id="{B53EC365-81C1-DC43-A667-0DE59DF90478}"/>
              </a:ext>
            </a:extLst>
          </p:cNvPr>
          <p:cNvSpPr txBox="1"/>
          <p:nvPr/>
        </p:nvSpPr>
        <p:spPr>
          <a:xfrm>
            <a:off x="583655" y="1748300"/>
            <a:ext cx="11024689" cy="1384995"/>
          </a:xfrm>
          <a:prstGeom prst="rect">
            <a:avLst/>
          </a:prstGeom>
          <a:noFill/>
        </p:spPr>
        <p:txBody>
          <a:bodyPr wrap="square" rtlCol="0">
            <a:spAutoFit/>
          </a:bodyPr>
          <a:lstStyle/>
          <a:p>
            <a:r>
              <a:rPr lang="en-US" sz="2800" dirty="0"/>
              <a:t>Etymology of the word ‘breakthrough’: The verbal phrase is attested from c. 1400 in the sense "overcome or penetrate a barrier." Meaning "abrupt solution or progress" is from 1930s, on the notion of a successful attack.*</a:t>
            </a:r>
          </a:p>
        </p:txBody>
      </p:sp>
      <p:sp>
        <p:nvSpPr>
          <p:cNvPr id="12" name="TextBox 11">
            <a:extLst>
              <a:ext uri="{FF2B5EF4-FFF2-40B4-BE49-F238E27FC236}">
                <a16:creationId xmlns:a16="http://schemas.microsoft.com/office/drawing/2014/main" id="{16505874-FC3D-394B-AA06-22941B8FBB97}"/>
              </a:ext>
            </a:extLst>
          </p:cNvPr>
          <p:cNvSpPr txBox="1"/>
          <p:nvPr/>
        </p:nvSpPr>
        <p:spPr>
          <a:xfrm>
            <a:off x="6096000" y="5771575"/>
            <a:ext cx="6096000" cy="338554"/>
          </a:xfrm>
          <a:prstGeom prst="rect">
            <a:avLst/>
          </a:prstGeom>
          <a:noFill/>
        </p:spPr>
        <p:txBody>
          <a:bodyPr wrap="square" rtlCol="0">
            <a:spAutoFit/>
          </a:bodyPr>
          <a:lstStyle/>
          <a:p>
            <a:pPr algn="r"/>
            <a:r>
              <a:rPr lang="en-US" sz="1600" dirty="0"/>
              <a:t>https://pubmed.ncbi.nlm.nih.gov/25646075/*</a:t>
            </a:r>
          </a:p>
        </p:txBody>
      </p:sp>
      <p:sp>
        <p:nvSpPr>
          <p:cNvPr id="13" name="TextBox 12">
            <a:extLst>
              <a:ext uri="{FF2B5EF4-FFF2-40B4-BE49-F238E27FC236}">
                <a16:creationId xmlns:a16="http://schemas.microsoft.com/office/drawing/2014/main" id="{C3419379-7DC2-A545-A851-8B7A5E1B78B8}"/>
              </a:ext>
            </a:extLst>
          </p:cNvPr>
          <p:cNvSpPr txBox="1"/>
          <p:nvPr/>
        </p:nvSpPr>
        <p:spPr>
          <a:xfrm>
            <a:off x="583655" y="3482939"/>
            <a:ext cx="10648950" cy="646331"/>
          </a:xfrm>
          <a:prstGeom prst="rect">
            <a:avLst/>
          </a:prstGeom>
          <a:noFill/>
        </p:spPr>
        <p:txBody>
          <a:bodyPr wrap="square" rtlCol="0">
            <a:spAutoFit/>
          </a:bodyPr>
          <a:lstStyle/>
          <a:p>
            <a:r>
              <a:rPr lang="en-US" sz="3600" dirty="0"/>
              <a:t>What is a epigenetic pressure?</a:t>
            </a:r>
          </a:p>
        </p:txBody>
      </p:sp>
      <p:sp>
        <p:nvSpPr>
          <p:cNvPr id="14" name="TextBox 13">
            <a:extLst>
              <a:ext uri="{FF2B5EF4-FFF2-40B4-BE49-F238E27FC236}">
                <a16:creationId xmlns:a16="http://schemas.microsoft.com/office/drawing/2014/main" id="{E45EC0D3-479D-B84F-881F-CA599C1B23C6}"/>
              </a:ext>
            </a:extLst>
          </p:cNvPr>
          <p:cNvSpPr txBox="1"/>
          <p:nvPr/>
        </p:nvSpPr>
        <p:spPr>
          <a:xfrm>
            <a:off x="583655" y="4371012"/>
            <a:ext cx="11024689" cy="1384995"/>
          </a:xfrm>
          <a:prstGeom prst="rect">
            <a:avLst/>
          </a:prstGeom>
          <a:noFill/>
        </p:spPr>
        <p:txBody>
          <a:bodyPr wrap="square" rtlCol="0">
            <a:spAutoFit/>
          </a:bodyPr>
          <a:lstStyle/>
          <a:p>
            <a:r>
              <a:rPr lang="en-US" sz="2800" dirty="0"/>
              <a:t>Modifications of the genome by exogenous factors. Vaccines, for example, can put evolutionary </a:t>
            </a:r>
            <a:r>
              <a:rPr lang="en-US" sz="2800" b="1" dirty="0"/>
              <a:t>pressure</a:t>
            </a:r>
            <a:r>
              <a:rPr lang="en-US" sz="2800" dirty="0"/>
              <a:t> on viruses to speed up </a:t>
            </a:r>
            <a:r>
              <a:rPr lang="en-US" sz="2800" b="1" dirty="0"/>
              <a:t>mutations</a:t>
            </a:r>
            <a:r>
              <a:rPr lang="en-US" sz="2800" dirty="0"/>
              <a:t> and potentially create more virulent and dangerous variants.*</a:t>
            </a:r>
          </a:p>
        </p:txBody>
      </p:sp>
    </p:spTree>
    <p:extLst>
      <p:ext uri="{BB962C8B-B14F-4D97-AF65-F5344CB8AC3E}">
        <p14:creationId xmlns:p14="http://schemas.microsoft.com/office/powerpoint/2010/main" val="4034600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Breakthrough infections? Waning immunity? </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p:txBody>
          <a:bodyPr/>
          <a:lstStyle/>
          <a:p>
            <a:r>
              <a:rPr lang="en-US"/>
              <a:t>Data source: VAERS/Analysis: Dr. Jessica Rose</a:t>
            </a:r>
          </a:p>
        </p:txBody>
      </p:sp>
      <p:sp>
        <p:nvSpPr>
          <p:cNvPr id="6" name="TextBox 5">
            <a:extLst>
              <a:ext uri="{FF2B5EF4-FFF2-40B4-BE49-F238E27FC236}">
                <a16:creationId xmlns:a16="http://schemas.microsoft.com/office/drawing/2014/main" id="{802D04EC-5FE5-694F-BC86-ABA27D9CF78D}"/>
              </a:ext>
            </a:extLst>
          </p:cNvPr>
          <p:cNvSpPr txBox="1"/>
          <p:nvPr/>
        </p:nvSpPr>
        <p:spPr>
          <a:xfrm>
            <a:off x="681884" y="2124423"/>
            <a:ext cx="10671916"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Protective immunity, if previously established, is lacking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Natural innate and adaptive responses are obfuscated in the context of a targeted immune-inducing therapy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Injected individuals are ‘immunocompromised’ with regards to COVID-19 ‘variants’**</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710019"/>
            <a:ext cx="6457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a:t>
            </a:r>
          </a:p>
          <a:p>
            <a:pPr algn="r" eaLnBrk="0" fontAlgn="base" hangingPunct="0">
              <a:spcBef>
                <a:spcPct val="0"/>
              </a:spcBef>
              <a:spcAft>
                <a:spcPct val="0"/>
              </a:spcAft>
            </a:pPr>
            <a:r>
              <a:rPr kumimoji="0" lang="en-US" altLang="en-US" sz="1200" i="0" strike="noStrike" cap="none" normalizeH="0" baseline="0" dirty="0">
                <a:ln>
                  <a:noFill/>
                </a:ln>
                <a:solidFill>
                  <a:schemeClr val="tx1"/>
                </a:solidFill>
                <a:effectLst/>
              </a:rPr>
              <a:t>73(23): 4433–4448. Published online 2016 Jul 8. doi: 10.1007/s00018-016-2299-6.</a:t>
            </a:r>
          </a:p>
          <a:p>
            <a:pPr algn="r" eaLnBrk="0" fontAlgn="base" hangingPunct="0">
              <a:spcBef>
                <a:spcPct val="0"/>
              </a:spcBef>
              <a:spcAft>
                <a:spcPct val="0"/>
              </a:spcAft>
            </a:pPr>
            <a:r>
              <a:rPr lang="en-US" altLang="en-US" sz="1200" dirty="0"/>
              <a:t>**</a:t>
            </a:r>
            <a:r>
              <a:rPr lang="en-US" altLang="en-US" sz="1200" dirty="0" err="1"/>
              <a:t>Gazit</a:t>
            </a:r>
            <a:r>
              <a:rPr lang="en-US" altLang="en-US" sz="1200" dirty="0"/>
              <a:t>, et al. Comparing SARS-CoV-2 natural immunity to vaccine-induced immunity: reinfections versus breakthrough infections by Covid Strategies | Aug 25, 2021 | Science &amp; News, Vaccines </a:t>
            </a:r>
            <a:r>
              <a:rPr kumimoji="0" lang="en-US" altLang="en-US" sz="1200" i="0" strike="noStrike" cap="none" normalizeH="0" baseline="0" dirty="0">
                <a:ln>
                  <a:noFill/>
                </a:ln>
                <a:solidFill>
                  <a:schemeClr val="tx1"/>
                </a:solidFill>
                <a:effectLst/>
              </a:rPr>
              <a:t> </a:t>
            </a:r>
          </a:p>
        </p:txBody>
      </p:sp>
    </p:spTree>
    <p:extLst>
      <p:ext uri="{BB962C8B-B14F-4D97-AF65-F5344CB8AC3E}">
        <p14:creationId xmlns:p14="http://schemas.microsoft.com/office/powerpoint/2010/main" val="5009976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A32D05-9789-F042-8A05-AC990059A2C0}"/>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a:solidFill>
                  <a:schemeClr val="tx1"/>
                </a:solidFill>
                <a:latin typeface="+mj-lt"/>
                <a:ea typeface="+mj-ea"/>
                <a:cs typeface="+mj-cs"/>
              </a:rPr>
              <a:t>32,039 breakthrough COVID cases reported to VAERS</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8C0F8C7-25F7-8743-AD01-09F4CD1FC770}"/>
              </a:ext>
            </a:extLst>
          </p:cNvPr>
          <p:cNvPicPr>
            <a:picLocks noChangeAspect="1"/>
          </p:cNvPicPr>
          <p:nvPr/>
        </p:nvPicPr>
        <p:blipFill>
          <a:blip r:embed="rId2"/>
          <a:stretch>
            <a:fillRect/>
          </a:stretch>
        </p:blipFill>
        <p:spPr>
          <a:xfrm>
            <a:off x="4654296" y="836060"/>
            <a:ext cx="7214616" cy="5158448"/>
          </a:xfrm>
          <a:prstGeom prst="rect">
            <a:avLst/>
          </a:prstGeom>
        </p:spPr>
      </p:pic>
      <p:sp>
        <p:nvSpPr>
          <p:cNvPr id="10" name="Date Placeholder 9">
            <a:extLst>
              <a:ext uri="{FF2B5EF4-FFF2-40B4-BE49-F238E27FC236}">
                <a16:creationId xmlns:a16="http://schemas.microsoft.com/office/drawing/2014/main" id="{73C201F2-9D9A-B448-94C2-62549EC97696}"/>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Update as of 12/24/21</a:t>
            </a:r>
          </a:p>
        </p:txBody>
      </p:sp>
      <p:sp>
        <p:nvSpPr>
          <p:cNvPr id="11" name="Footer Placeholder 10">
            <a:extLst>
              <a:ext uri="{FF2B5EF4-FFF2-40B4-BE49-F238E27FC236}">
                <a16:creationId xmlns:a16="http://schemas.microsoft.com/office/drawing/2014/main" id="{E58D770C-05D8-0D4D-9241-E4C2A19B9CF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Data source: VAERS/Analysis: Dr. Jessica Rose</a:t>
            </a:r>
          </a:p>
        </p:txBody>
      </p:sp>
      <p:sp>
        <p:nvSpPr>
          <p:cNvPr id="5" name="TextBox 4">
            <a:extLst>
              <a:ext uri="{FF2B5EF4-FFF2-40B4-BE49-F238E27FC236}">
                <a16:creationId xmlns:a16="http://schemas.microsoft.com/office/drawing/2014/main" id="{495D4ABC-37D4-8945-954E-75336E63F373}"/>
              </a:ext>
            </a:extLst>
          </p:cNvPr>
          <p:cNvSpPr txBox="1"/>
          <p:nvPr/>
        </p:nvSpPr>
        <p:spPr>
          <a:xfrm>
            <a:off x="-2766349" y="-112274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6418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p:txBody>
          <a:bodyPr/>
          <a:lstStyle/>
          <a:p>
            <a:r>
              <a:rPr lang="en-US" dirty="0"/>
              <a:t>Exclusion criteria list of Phase III Pfizer trial NCT04368728</a:t>
            </a:r>
          </a:p>
        </p:txBody>
      </p:sp>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3"/>
          <a:srcRect l="16378" t="14426" r="17140" b="51267"/>
          <a:stretch/>
        </p:blipFill>
        <p:spPr>
          <a:xfrm>
            <a:off x="530740" y="2243470"/>
            <a:ext cx="5223934" cy="168486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64D40DC5-5239-864D-B725-78986E0CC4C7}"/>
              </a:ext>
            </a:extLst>
          </p:cNvPr>
          <p:cNvPicPr>
            <a:picLocks noChangeAspect="1"/>
          </p:cNvPicPr>
          <p:nvPr/>
        </p:nvPicPr>
        <p:blipFill rotWithShape="1">
          <a:blip r:embed="rId4"/>
          <a:srcRect l="24092" t="12470" r="38794" b="8818"/>
          <a:stretch/>
        </p:blipFill>
        <p:spPr>
          <a:xfrm>
            <a:off x="9160933" y="1505396"/>
            <a:ext cx="3031067" cy="4156340"/>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D95DC894-E510-204D-BA71-E1D048C7C40C}"/>
              </a:ext>
            </a:extLst>
          </p:cNvPr>
          <p:cNvPicPr>
            <a:picLocks noChangeAspect="1"/>
          </p:cNvPicPr>
          <p:nvPr/>
        </p:nvPicPr>
        <p:blipFill rotWithShape="1">
          <a:blip r:embed="rId5"/>
          <a:srcRect l="23928" t="12751" r="38894" b="22852"/>
          <a:stretch/>
        </p:blipFill>
        <p:spPr>
          <a:xfrm>
            <a:off x="6019903" y="1505396"/>
            <a:ext cx="3141030" cy="3400425"/>
          </a:xfrm>
          <a:prstGeom prst="rect">
            <a:avLst/>
          </a:prstGeom>
        </p:spPr>
      </p:pic>
      <p:sp>
        <p:nvSpPr>
          <p:cNvPr id="11" name="Rectangle 10">
            <a:extLst>
              <a:ext uri="{FF2B5EF4-FFF2-40B4-BE49-F238E27FC236}">
                <a16:creationId xmlns:a16="http://schemas.microsoft.com/office/drawing/2014/main" id="{A196FA23-0DDD-3D4A-A47E-7775CD34E571}"/>
              </a:ext>
            </a:extLst>
          </p:cNvPr>
          <p:cNvSpPr/>
          <p:nvPr/>
        </p:nvSpPr>
        <p:spPr>
          <a:xfrm>
            <a:off x="5872570" y="1505396"/>
            <a:ext cx="2495253" cy="18529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F7E15F-B28C-F949-BBE2-ABC528A11169}"/>
              </a:ext>
            </a:extLst>
          </p:cNvPr>
          <p:cNvSpPr/>
          <p:nvPr/>
        </p:nvSpPr>
        <p:spPr>
          <a:xfrm>
            <a:off x="5872569" y="1790707"/>
            <a:ext cx="3288364" cy="4527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BDB749-C173-1940-9866-F5251AB39F49}"/>
              </a:ext>
            </a:extLst>
          </p:cNvPr>
          <p:cNvSpPr/>
          <p:nvPr/>
        </p:nvSpPr>
        <p:spPr>
          <a:xfrm>
            <a:off x="9160932" y="2389141"/>
            <a:ext cx="3031067" cy="768729"/>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508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49CA-6F49-FA46-92AB-BF381EFF9E23}"/>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96672EF3-3B35-2E4B-913E-88549FA1F651}"/>
              </a:ext>
            </a:extLst>
          </p:cNvPr>
          <p:cNvSpPr>
            <a:spLocks noGrp="1"/>
          </p:cNvSpPr>
          <p:nvPr>
            <p:ph idx="1"/>
          </p:nvPr>
        </p:nvSpPr>
        <p:spPr/>
        <p:txBody>
          <a:bodyPr/>
          <a:lstStyle/>
          <a:p>
            <a:r>
              <a:rPr lang="en-US" dirty="0"/>
              <a:t>Does prior exposure to WT or other variants render the individual protected against the delta variant?  </a:t>
            </a:r>
          </a:p>
          <a:p>
            <a:endParaRPr lang="en-US" dirty="0"/>
          </a:p>
          <a:p>
            <a:r>
              <a:rPr lang="en-US" dirty="0"/>
              <a:t>Does one dose </a:t>
            </a:r>
          </a:p>
          <a:p>
            <a:endParaRPr lang="en-US" dirty="0"/>
          </a:p>
        </p:txBody>
      </p:sp>
      <p:sp>
        <p:nvSpPr>
          <p:cNvPr id="4" name="Date Placeholder 3">
            <a:extLst>
              <a:ext uri="{FF2B5EF4-FFF2-40B4-BE49-F238E27FC236}">
                <a16:creationId xmlns:a16="http://schemas.microsoft.com/office/drawing/2014/main" id="{0C665B62-6B39-2549-B2AB-67D1B272EC2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59E9740-6919-2247-9AC7-13770B8B2BC6}"/>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8684195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solidFill>
                  <a:srgbClr val="FF0000"/>
                </a:solidFill>
              </a:rPr>
              <a:t>0% efficacy</a:t>
            </a:r>
            <a:r>
              <a:rPr lang="en-US" sz="3600" b="1" dirty="0"/>
              <a:t> in injected individuals above 20 years of age with regards to breakthrough infections</a:t>
            </a:r>
          </a:p>
        </p:txBody>
      </p:sp>
      <p:pic>
        <p:nvPicPr>
          <p:cNvPr id="10" name="Picture 9">
            <a:extLst>
              <a:ext uri="{FF2B5EF4-FFF2-40B4-BE49-F238E27FC236}">
                <a16:creationId xmlns:a16="http://schemas.microsoft.com/office/drawing/2014/main" id="{69F30B67-7165-7148-AE00-18B9A3FA58FA}"/>
              </a:ext>
            </a:extLst>
          </p:cNvPr>
          <p:cNvPicPr>
            <a:picLocks noChangeAspect="1"/>
          </p:cNvPicPr>
          <p:nvPr/>
        </p:nvPicPr>
        <p:blipFill>
          <a:blip r:embed="rId3"/>
          <a:stretch>
            <a:fillRect/>
          </a:stretch>
        </p:blipFill>
        <p:spPr>
          <a:xfrm>
            <a:off x="1418010" y="2105808"/>
            <a:ext cx="9355979" cy="3974358"/>
          </a:xfrm>
          <a:prstGeom prst="rect">
            <a:avLst/>
          </a:prstGeom>
        </p:spPr>
      </p:pic>
      <p:sp>
        <p:nvSpPr>
          <p:cNvPr id="11" name="Date Placeholder 10">
            <a:extLst>
              <a:ext uri="{FF2B5EF4-FFF2-40B4-BE49-F238E27FC236}">
                <a16:creationId xmlns:a16="http://schemas.microsoft.com/office/drawing/2014/main" id="{00A91D29-BD80-364A-AA86-2006C89AA974}"/>
              </a:ext>
            </a:extLst>
          </p:cNvPr>
          <p:cNvSpPr>
            <a:spLocks noGrp="1"/>
          </p:cNvSpPr>
          <p:nvPr>
            <p:ph type="dt" sz="half" idx="10"/>
          </p:nvPr>
        </p:nvSpPr>
        <p:spPr/>
        <p:txBody>
          <a:bodyPr/>
          <a:lstStyle/>
          <a:p>
            <a:r>
              <a:rPr lang="en-US"/>
              <a:t>Update as of 12/24/21</a:t>
            </a:r>
          </a:p>
        </p:txBody>
      </p:sp>
      <p:sp>
        <p:nvSpPr>
          <p:cNvPr id="3" name="Rectangle 2">
            <a:extLst>
              <a:ext uri="{FF2B5EF4-FFF2-40B4-BE49-F238E27FC236}">
                <a16:creationId xmlns:a16="http://schemas.microsoft.com/office/drawing/2014/main" id="{3D4362DC-1A97-714C-886B-933904956E23}"/>
              </a:ext>
            </a:extLst>
          </p:cNvPr>
          <p:cNvSpPr/>
          <p:nvPr/>
        </p:nvSpPr>
        <p:spPr>
          <a:xfrm>
            <a:off x="1418010" y="4851400"/>
            <a:ext cx="9355979" cy="241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11">
            <a:extLst>
              <a:ext uri="{FF2B5EF4-FFF2-40B4-BE49-F238E27FC236}">
                <a16:creationId xmlns:a16="http://schemas.microsoft.com/office/drawing/2014/main" id="{B9C83DA1-5BF9-0A49-8B17-22EDB650C99F}"/>
              </a:ext>
            </a:extLst>
          </p:cNvPr>
          <p:cNvSpPr>
            <a:spLocks noGrp="1"/>
          </p:cNvSpPr>
          <p:nvPr>
            <p:ph type="ftr" sz="quarter" idx="11"/>
          </p:nvPr>
        </p:nvSpPr>
        <p:spPr>
          <a:xfrm>
            <a:off x="3159917" y="6356350"/>
            <a:ext cx="5872163"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867285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solidFill>
                  <a:srgbClr val="FF0000"/>
                </a:solidFill>
              </a:rPr>
              <a:t>0% efficacy</a:t>
            </a:r>
            <a:r>
              <a:rPr lang="en-US" sz="3600" b="1" dirty="0"/>
              <a:t> in injected individuals 20-29 years of age with regards to breakthrough infections</a:t>
            </a:r>
          </a:p>
        </p:txBody>
      </p:sp>
      <p:sp>
        <p:nvSpPr>
          <p:cNvPr id="11" name="Date Placeholder 10">
            <a:extLst>
              <a:ext uri="{FF2B5EF4-FFF2-40B4-BE49-F238E27FC236}">
                <a16:creationId xmlns:a16="http://schemas.microsoft.com/office/drawing/2014/main" id="{00A91D29-BD80-364A-AA86-2006C89AA974}"/>
              </a:ext>
            </a:extLst>
          </p:cNvPr>
          <p:cNvSpPr>
            <a:spLocks noGrp="1"/>
          </p:cNvSpPr>
          <p:nvPr>
            <p:ph type="dt" sz="half" idx="10"/>
          </p:nvPr>
        </p:nvSpPr>
        <p:spPr/>
        <p:txBody>
          <a:bodyPr/>
          <a:lstStyle/>
          <a:p>
            <a:r>
              <a:rPr lang="en-US"/>
              <a:t>Update as of 12/24/21</a:t>
            </a:r>
          </a:p>
        </p:txBody>
      </p:sp>
      <p:pic>
        <p:nvPicPr>
          <p:cNvPr id="7" name="Picture 6" descr="Table&#10;&#10;Description automatically generated">
            <a:extLst>
              <a:ext uri="{FF2B5EF4-FFF2-40B4-BE49-F238E27FC236}">
                <a16:creationId xmlns:a16="http://schemas.microsoft.com/office/drawing/2014/main" id="{56205D0A-D86F-EB4F-B2E0-6E9977C0783F}"/>
              </a:ext>
            </a:extLst>
          </p:cNvPr>
          <p:cNvPicPr>
            <a:picLocks noChangeAspect="1"/>
          </p:cNvPicPr>
          <p:nvPr/>
        </p:nvPicPr>
        <p:blipFill>
          <a:blip r:embed="rId3"/>
          <a:stretch>
            <a:fillRect/>
          </a:stretch>
        </p:blipFill>
        <p:spPr>
          <a:xfrm>
            <a:off x="1428476" y="1544232"/>
            <a:ext cx="9335047" cy="4812118"/>
          </a:xfrm>
          <a:prstGeom prst="rect">
            <a:avLst/>
          </a:prstGeom>
        </p:spPr>
      </p:pic>
      <p:sp>
        <p:nvSpPr>
          <p:cNvPr id="8" name="Footer Placeholder 11">
            <a:extLst>
              <a:ext uri="{FF2B5EF4-FFF2-40B4-BE49-F238E27FC236}">
                <a16:creationId xmlns:a16="http://schemas.microsoft.com/office/drawing/2014/main" id="{3B214632-629B-3549-8E66-A7C893602E37}"/>
              </a:ext>
            </a:extLst>
          </p:cNvPr>
          <p:cNvSpPr>
            <a:spLocks noGrp="1"/>
          </p:cNvSpPr>
          <p:nvPr>
            <p:ph type="ftr" sz="quarter" idx="11"/>
          </p:nvPr>
        </p:nvSpPr>
        <p:spPr>
          <a:xfrm>
            <a:off x="3159917" y="6356350"/>
            <a:ext cx="5872163" cy="365125"/>
          </a:xfrm>
        </p:spPr>
        <p:txBody>
          <a:bodyPr/>
          <a:lstStyle/>
          <a:p>
            <a:r>
              <a:rPr lang="en-US"/>
              <a:t>Data source: VAERS/Analysis: Dr. Jessica Rose</a:t>
            </a:r>
            <a:endParaRPr lang="en-US" dirty="0"/>
          </a:p>
        </p:txBody>
      </p:sp>
    </p:spTree>
    <p:extLst>
      <p:ext uri="{BB962C8B-B14F-4D97-AF65-F5344CB8AC3E}">
        <p14:creationId xmlns:p14="http://schemas.microsoft.com/office/powerpoint/2010/main" val="15506188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74562" y="136525"/>
            <a:ext cx="10382491" cy="1325563"/>
          </a:xfrm>
        </p:spPr>
        <p:txBody>
          <a:bodyPr>
            <a:normAutofit/>
          </a:bodyPr>
          <a:lstStyle/>
          <a:p>
            <a:r>
              <a:rPr lang="en-US" dirty="0"/>
              <a:t>Evolutionary </a:t>
            </a:r>
            <a:r>
              <a:rPr lang="en-US" b="1" dirty="0"/>
              <a:t>pressure</a:t>
            </a:r>
            <a:r>
              <a:rPr lang="en-US" dirty="0"/>
              <a:t> on viruses to speed up </a:t>
            </a:r>
            <a:r>
              <a:rPr lang="en-US" b="1" dirty="0"/>
              <a:t>mutations?</a:t>
            </a:r>
            <a:endParaRPr lang="en-US" dirty="0"/>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29" name="Footer Placeholder 4">
            <a:extLst>
              <a:ext uri="{FF2B5EF4-FFF2-40B4-BE49-F238E27FC236}">
                <a16:creationId xmlns:a16="http://schemas.microsoft.com/office/drawing/2014/main" id="{EAE2CE45-71BF-C24B-BC4E-235EE6774BDE}"/>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36" name="Picture 35" descr="Timeline&#10;&#10;Description automatically generated">
            <a:extLst>
              <a:ext uri="{FF2B5EF4-FFF2-40B4-BE49-F238E27FC236}">
                <a16:creationId xmlns:a16="http://schemas.microsoft.com/office/drawing/2014/main" id="{BF8D1C26-CC21-0143-94A1-9696B435855F}"/>
              </a:ext>
            </a:extLst>
          </p:cNvPr>
          <p:cNvPicPr>
            <a:picLocks noChangeAspect="1"/>
          </p:cNvPicPr>
          <p:nvPr/>
        </p:nvPicPr>
        <p:blipFill>
          <a:blip r:embed="rId2"/>
          <a:stretch>
            <a:fillRect/>
          </a:stretch>
        </p:blipFill>
        <p:spPr>
          <a:xfrm>
            <a:off x="2282199" y="1333160"/>
            <a:ext cx="7627602" cy="5057915"/>
          </a:xfrm>
          <a:prstGeom prst="rect">
            <a:avLst/>
          </a:prstGeom>
        </p:spPr>
      </p:pic>
      <p:cxnSp>
        <p:nvCxnSpPr>
          <p:cNvPr id="38" name="Straight Connector 37">
            <a:extLst>
              <a:ext uri="{FF2B5EF4-FFF2-40B4-BE49-F238E27FC236}">
                <a16:creationId xmlns:a16="http://schemas.microsoft.com/office/drawing/2014/main" id="{08450BA5-2FC5-9542-8CBB-897014F76DD4}"/>
              </a:ext>
            </a:extLst>
          </p:cNvPr>
          <p:cNvCxnSpPr>
            <a:cxnSpLocks/>
          </p:cNvCxnSpPr>
          <p:nvPr/>
        </p:nvCxnSpPr>
        <p:spPr>
          <a:xfrm>
            <a:off x="6755687" y="1903328"/>
            <a:ext cx="0" cy="42013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8921BB-EFB8-6D46-89CC-3EEF7BB7EE49}"/>
              </a:ext>
            </a:extLst>
          </p:cNvPr>
          <p:cNvSpPr txBox="1"/>
          <p:nvPr/>
        </p:nvSpPr>
        <p:spPr>
          <a:xfrm>
            <a:off x="3386623" y="1966081"/>
            <a:ext cx="3369064" cy="369332"/>
          </a:xfrm>
          <a:prstGeom prst="rect">
            <a:avLst/>
          </a:prstGeom>
          <a:noFill/>
        </p:spPr>
        <p:txBody>
          <a:bodyPr wrap="none" rtlCol="0">
            <a:spAutoFit/>
          </a:bodyPr>
          <a:lstStyle/>
          <a:p>
            <a:r>
              <a:rPr lang="en-US" dirty="0"/>
              <a:t>U.S./Israel -&gt; Mid-December 2020</a:t>
            </a:r>
          </a:p>
        </p:txBody>
      </p:sp>
    </p:spTree>
    <p:extLst>
      <p:ext uri="{BB962C8B-B14F-4D97-AF65-F5344CB8AC3E}">
        <p14:creationId xmlns:p14="http://schemas.microsoft.com/office/powerpoint/2010/main" val="40684618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46B35-740A-724F-8CE5-AFE7311B6AD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000">
                <a:solidFill>
                  <a:srgbClr val="FFFFFF"/>
                </a:solidFill>
              </a:rPr>
              <a:t>Omicron is a live-attenuated viral vaccine</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25ED70B8-2F24-A644-9E40-25E0082DD0B9}"/>
              </a:ext>
            </a:extLst>
          </p:cNvPr>
          <p:cNvPicPr>
            <a:picLocks noGrp="1" noChangeAspect="1"/>
          </p:cNvPicPr>
          <p:nvPr>
            <p:ph idx="1"/>
          </p:nvPr>
        </p:nvPicPr>
        <p:blipFill>
          <a:blip r:embed="rId2"/>
          <a:stretch>
            <a:fillRect/>
          </a:stretch>
        </p:blipFill>
        <p:spPr>
          <a:xfrm>
            <a:off x="651310" y="2426818"/>
            <a:ext cx="4816431"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5FA4068-9C6B-3D46-B3C3-AB7BE17DEAB4}"/>
              </a:ext>
            </a:extLst>
          </p:cNvPr>
          <p:cNvPicPr>
            <a:picLocks noChangeAspect="1"/>
          </p:cNvPicPr>
          <p:nvPr/>
        </p:nvPicPr>
        <p:blipFill>
          <a:blip r:embed="rId3"/>
          <a:stretch>
            <a:fillRect/>
          </a:stretch>
        </p:blipFill>
        <p:spPr>
          <a:xfrm>
            <a:off x="6462768" y="2426818"/>
            <a:ext cx="5420526" cy="3997637"/>
          </a:xfrm>
          <a:prstGeom prst="rect">
            <a:avLst/>
          </a:prstGeom>
        </p:spPr>
      </p:pic>
      <p:sp>
        <p:nvSpPr>
          <p:cNvPr id="4" name="Date Placeholder 3">
            <a:extLst>
              <a:ext uri="{FF2B5EF4-FFF2-40B4-BE49-F238E27FC236}">
                <a16:creationId xmlns:a16="http://schemas.microsoft.com/office/drawing/2014/main" id="{F095B65A-DB12-774B-B404-1A5E701C3CAF}"/>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r>
              <a:rPr lang="en-US">
                <a:solidFill>
                  <a:srgbClr val="898989"/>
                </a:solidFill>
              </a:rPr>
              <a:t>Update as of 12/24/21</a:t>
            </a:r>
          </a:p>
        </p:txBody>
      </p:sp>
      <p:sp>
        <p:nvSpPr>
          <p:cNvPr id="5" name="Footer Placeholder 4">
            <a:extLst>
              <a:ext uri="{FF2B5EF4-FFF2-40B4-BE49-F238E27FC236}">
                <a16:creationId xmlns:a16="http://schemas.microsoft.com/office/drawing/2014/main" id="{5A7C7DB2-6F00-5449-B619-82002A59A11A}"/>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spTree>
    <p:extLst>
      <p:ext uri="{BB962C8B-B14F-4D97-AF65-F5344CB8AC3E}">
        <p14:creationId xmlns:p14="http://schemas.microsoft.com/office/powerpoint/2010/main" val="33205535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a:xfrm>
            <a:off x="838200" y="6311900"/>
            <a:ext cx="2743200" cy="365125"/>
          </a:xfrm>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0DDD9510-7B56-8E42-8E48-A7662333F46F}"/>
              </a:ext>
            </a:extLst>
          </p:cNvPr>
          <p:cNvSpPr txBox="1"/>
          <p:nvPr/>
        </p:nvSpPr>
        <p:spPr>
          <a:xfrm>
            <a:off x="577755" y="1825625"/>
            <a:ext cx="5518245" cy="4401205"/>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dirty="0"/>
              <a:t>Breakthrough infection rates are increasing</a:t>
            </a:r>
          </a:p>
          <a:p>
            <a:pPr marL="457200" indent="-457200">
              <a:buFont typeface="Arial" panose="020B0604020202020204" pitchFamily="34" charset="0"/>
              <a:buChar char="•"/>
            </a:pPr>
            <a:r>
              <a:rPr lang="en-US" sz="2800" dirty="0"/>
              <a:t>This could be the result of waning immunity from injections</a:t>
            </a:r>
          </a:p>
          <a:p>
            <a:pPr marL="457200" indent="-457200">
              <a:buFont typeface="Arial" panose="020B0604020202020204" pitchFamily="34" charset="0"/>
              <a:buChar char="•"/>
            </a:pPr>
            <a:r>
              <a:rPr lang="en-US" sz="2800" dirty="0"/>
              <a:t>Injections may be propagating </a:t>
            </a:r>
            <a:r>
              <a:rPr lang="en-US" sz="2800" dirty="0" err="1"/>
              <a:t>immunocompromisation</a:t>
            </a:r>
            <a:endParaRPr lang="en-US" sz="2800" dirty="0"/>
          </a:p>
          <a:p>
            <a:pPr marL="457200" indent="-457200">
              <a:buFont typeface="Arial" panose="020B0604020202020204" pitchFamily="34" charset="0"/>
              <a:buChar char="•"/>
            </a:pPr>
            <a:r>
              <a:rPr lang="en-US" sz="2800" dirty="0"/>
              <a:t>Epigenetic pressure from injections could be driving the emergence of variants</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4290053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F526-1930-4347-A268-CD78BDF8AE8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4EA5905-5CE4-2348-8E65-D00E243EAABD}"/>
              </a:ext>
            </a:extLst>
          </p:cNvPr>
          <p:cNvSpPr>
            <a:spLocks noGrp="1"/>
          </p:cNvSpPr>
          <p:nvPr>
            <p:ph idx="1"/>
          </p:nvPr>
        </p:nvSpPr>
        <p:spPr/>
        <p:txBody>
          <a:bodyPr/>
          <a:lstStyle/>
          <a:p>
            <a:r>
              <a:rPr lang="en-US" dirty="0"/>
              <a:t>AEs are still rising even though the rates of injection have declined</a:t>
            </a:r>
          </a:p>
          <a:p>
            <a:pPr lvl="1"/>
            <a:r>
              <a:rPr lang="en-US" dirty="0"/>
              <a:t>The AEs themselves are a new injection-induced disease </a:t>
            </a:r>
          </a:p>
          <a:p>
            <a:r>
              <a:rPr lang="en-US" dirty="0"/>
              <a:t>The onus is on the opponents of causation to prove that there is no causative relationship</a:t>
            </a:r>
          </a:p>
          <a:p>
            <a:pPr lvl="1"/>
            <a:r>
              <a:rPr lang="en-US" dirty="0"/>
              <a:t>The VD_OD plots and the myocarditis dose plots tell the same story</a:t>
            </a:r>
          </a:p>
          <a:p>
            <a:r>
              <a:rPr lang="en-US" dirty="0"/>
              <a:t>The injections are failing</a:t>
            </a:r>
          </a:p>
          <a:p>
            <a:r>
              <a:rPr lang="en-US" dirty="0"/>
              <a:t>Leave the kids alone</a:t>
            </a:r>
          </a:p>
          <a:p>
            <a:endParaRPr lang="en-US" dirty="0"/>
          </a:p>
          <a:p>
            <a:r>
              <a:rPr lang="en-US" dirty="0"/>
              <a:t>Omicron is a live-attenuated viral vaccine</a:t>
            </a:r>
          </a:p>
          <a:p>
            <a:pPr lvl="1"/>
            <a:endParaRPr lang="en-US" dirty="0"/>
          </a:p>
        </p:txBody>
      </p:sp>
      <p:sp>
        <p:nvSpPr>
          <p:cNvPr id="4" name="Date Placeholder 3">
            <a:extLst>
              <a:ext uri="{FF2B5EF4-FFF2-40B4-BE49-F238E27FC236}">
                <a16:creationId xmlns:a16="http://schemas.microsoft.com/office/drawing/2014/main" id="{CD82C514-E06B-E744-9E6C-A0E2C1E74B01}"/>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4412D0A-D3C3-C74C-BD3F-EFB039A1CC28}"/>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3634579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D14-6F6F-7B45-9675-A05A899C288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23641A5-88B1-584F-AA1E-45F08751B25D}"/>
              </a:ext>
            </a:extLst>
          </p:cNvPr>
          <p:cNvSpPr>
            <a:spLocks noGrp="1"/>
          </p:cNvSpPr>
          <p:nvPr>
            <p:ph idx="1"/>
          </p:nvPr>
        </p:nvSpPr>
        <p:spPr/>
        <p:txBody>
          <a:bodyPr/>
          <a:lstStyle/>
          <a:p>
            <a:r>
              <a:rPr lang="en-US" dirty="0"/>
              <a:t>Use early treatment</a:t>
            </a:r>
          </a:p>
          <a:p>
            <a:r>
              <a:rPr lang="en-US" dirty="0"/>
              <a:t>Stop injection roll-out until safety and efficacy can properly be assessed</a:t>
            </a:r>
          </a:p>
          <a:p>
            <a:r>
              <a:rPr lang="en-US" dirty="0"/>
              <a:t>Develop treatment options for the injection-injured</a:t>
            </a:r>
          </a:p>
          <a:p>
            <a:r>
              <a:rPr lang="en-US" dirty="0"/>
              <a:t>Leave the kids alone – opt for true herd immunity</a:t>
            </a:r>
          </a:p>
        </p:txBody>
      </p:sp>
      <p:sp>
        <p:nvSpPr>
          <p:cNvPr id="4" name="Date Placeholder 3">
            <a:extLst>
              <a:ext uri="{FF2B5EF4-FFF2-40B4-BE49-F238E27FC236}">
                <a16:creationId xmlns:a16="http://schemas.microsoft.com/office/drawing/2014/main" id="{C3350CF4-7C14-3440-BE31-600DC3341B7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F0DA6BF6-AEDC-AC42-A115-4FFE3BC6C979}"/>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3922486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AA25-2632-CC42-AD63-15797028C24A}"/>
              </a:ext>
            </a:extLst>
          </p:cNvPr>
          <p:cNvSpPr>
            <a:spLocks noGrp="1"/>
          </p:cNvSpPr>
          <p:nvPr>
            <p:ph type="title"/>
          </p:nvPr>
        </p:nvSpPr>
        <p:spPr>
          <a:xfrm>
            <a:off x="838200" y="1160772"/>
            <a:ext cx="10515600" cy="5180651"/>
          </a:xfrm>
        </p:spPr>
        <p:txBody>
          <a:bodyPr>
            <a:normAutofit/>
          </a:bodyPr>
          <a:lstStyle/>
          <a:p>
            <a:pPr algn="ctr"/>
            <a:r>
              <a:rPr lang="en-US" sz="6000" b="1" dirty="0">
                <a:solidFill>
                  <a:srgbClr val="FF0000"/>
                </a:solidFill>
              </a:rPr>
              <a:t>Recommendation: early treatment with known efficacious and safe drugs.</a:t>
            </a:r>
            <a:br>
              <a:rPr lang="en-US" sz="6000" b="1" dirty="0">
                <a:solidFill>
                  <a:srgbClr val="FF0000"/>
                </a:solidFill>
              </a:rPr>
            </a:br>
            <a:br>
              <a:rPr lang="en-US" dirty="0"/>
            </a:br>
            <a:br>
              <a:rPr lang="en-US" dirty="0"/>
            </a:br>
            <a:r>
              <a:rPr lang="en-US" sz="2000" b="1" dirty="0"/>
              <a:t>Acknowledgements:</a:t>
            </a:r>
            <a:br>
              <a:rPr lang="en-US" sz="2000" b="1" dirty="0"/>
            </a:br>
            <a:br>
              <a:rPr lang="en-US" sz="2000" dirty="0"/>
            </a:br>
            <a:r>
              <a:rPr lang="en-US" sz="2000" dirty="0"/>
              <a:t>Enormous thanks to those who are trying to do science properly. I really appreciate you.  </a:t>
            </a:r>
            <a:endParaRPr lang="en-US" dirty="0"/>
          </a:p>
        </p:txBody>
      </p:sp>
      <p:sp>
        <p:nvSpPr>
          <p:cNvPr id="4" name="Date Placeholder 3">
            <a:extLst>
              <a:ext uri="{FF2B5EF4-FFF2-40B4-BE49-F238E27FC236}">
                <a16:creationId xmlns:a16="http://schemas.microsoft.com/office/drawing/2014/main" id="{39CD4656-3B05-C04A-A6B8-10F5CC0CA9ED}"/>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8118B46-6763-5443-8686-CF35A88BDAB3}"/>
              </a:ext>
            </a:extLst>
          </p:cNvPr>
          <p:cNvSpPr>
            <a:spLocks noGrp="1"/>
          </p:cNvSpPr>
          <p:nvPr>
            <p:ph type="ftr" sz="quarter" idx="11"/>
          </p:nvPr>
        </p:nvSpPr>
        <p:spPr/>
        <p:txBody>
          <a:bodyPr/>
          <a:lstStyle/>
          <a:p>
            <a:r>
              <a:rPr lang="en-US" dirty="0"/>
              <a:t>Data source: VAERS/Analysis: Dr. Jessica Rose</a:t>
            </a:r>
          </a:p>
        </p:txBody>
      </p:sp>
    </p:spTree>
    <p:extLst>
      <p:ext uri="{BB962C8B-B14F-4D97-AF65-F5344CB8AC3E}">
        <p14:creationId xmlns:p14="http://schemas.microsoft.com/office/powerpoint/2010/main" val="6055667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EBE3-1D3C-804F-AF3B-4520F0756573}"/>
              </a:ext>
            </a:extLst>
          </p:cNvPr>
          <p:cNvSpPr>
            <a:spLocks noGrp="1"/>
          </p:cNvSpPr>
          <p:nvPr>
            <p:ph type="title"/>
          </p:nvPr>
        </p:nvSpPr>
        <p:spPr/>
        <p:txBody>
          <a:bodyPr/>
          <a:lstStyle/>
          <a:p>
            <a:r>
              <a:rPr lang="en-US" dirty="0"/>
              <a:t>Joshua Kuntz Research Fellowship </a:t>
            </a:r>
          </a:p>
        </p:txBody>
      </p:sp>
      <p:pic>
        <p:nvPicPr>
          <p:cNvPr id="7" name="Content Placeholder 6" descr="Graphical user interface, text, application, Word&#10;&#10;Description automatically generated">
            <a:extLst>
              <a:ext uri="{FF2B5EF4-FFF2-40B4-BE49-F238E27FC236}">
                <a16:creationId xmlns:a16="http://schemas.microsoft.com/office/drawing/2014/main" id="{C3B3463D-5AE9-A848-89A5-A9ACDE64B11A}"/>
              </a:ext>
            </a:extLst>
          </p:cNvPr>
          <p:cNvPicPr>
            <a:picLocks noGrp="1" noChangeAspect="1"/>
          </p:cNvPicPr>
          <p:nvPr>
            <p:ph idx="1"/>
          </p:nvPr>
        </p:nvPicPr>
        <p:blipFill rotWithShape="1">
          <a:blip r:embed="rId2"/>
          <a:srcRect l="39698" t="11445" r="9929" b="15128"/>
          <a:stretch/>
        </p:blipFill>
        <p:spPr>
          <a:xfrm>
            <a:off x="3447822" y="1251909"/>
            <a:ext cx="5296355" cy="4825210"/>
          </a:xfrm>
        </p:spPr>
      </p:pic>
      <p:sp>
        <p:nvSpPr>
          <p:cNvPr id="4" name="Date Placeholder 3">
            <a:extLst>
              <a:ext uri="{FF2B5EF4-FFF2-40B4-BE49-F238E27FC236}">
                <a16:creationId xmlns:a16="http://schemas.microsoft.com/office/drawing/2014/main" id="{352A9163-A00F-0846-9180-8CBA3B4FF873}"/>
              </a:ext>
            </a:extLst>
          </p:cNvPr>
          <p:cNvSpPr>
            <a:spLocks noGrp="1"/>
          </p:cNvSpPr>
          <p:nvPr>
            <p:ph type="dt" sz="half" idx="10"/>
          </p:nvPr>
        </p:nvSpPr>
        <p:spPr/>
        <p:txBody>
          <a:bodyPr/>
          <a:lstStyle/>
          <a:p>
            <a:r>
              <a:rPr lang="en-US"/>
              <a:t>Update as of 12/24/21</a:t>
            </a:r>
          </a:p>
        </p:txBody>
      </p:sp>
      <p:sp>
        <p:nvSpPr>
          <p:cNvPr id="8" name="TextBox 7">
            <a:extLst>
              <a:ext uri="{FF2B5EF4-FFF2-40B4-BE49-F238E27FC236}">
                <a16:creationId xmlns:a16="http://schemas.microsoft.com/office/drawing/2014/main" id="{E15F0622-6352-8D46-B147-8A4E7885DD69}"/>
              </a:ext>
            </a:extLst>
          </p:cNvPr>
          <p:cNvSpPr txBox="1"/>
          <p:nvPr/>
        </p:nvSpPr>
        <p:spPr>
          <a:xfrm>
            <a:off x="719865" y="5845191"/>
            <a:ext cx="10334012" cy="1015663"/>
          </a:xfrm>
          <a:prstGeom prst="rect">
            <a:avLst/>
          </a:prstGeom>
          <a:noFill/>
        </p:spPr>
        <p:txBody>
          <a:bodyPr wrap="square" rtlCol="0">
            <a:spAutoFit/>
          </a:bodyPr>
          <a:lstStyle/>
          <a:p>
            <a:pPr algn="ctr"/>
            <a:r>
              <a:rPr lang="en-US" sz="3000" dirty="0"/>
              <a:t>Please head to: </a:t>
            </a:r>
            <a:r>
              <a:rPr lang="en-US" sz="3000" dirty="0">
                <a:hlinkClick r:id="rId3"/>
              </a:rPr>
              <a:t>https://ipaknowledge.org/joshua-kuntz-research-fellowship.php</a:t>
            </a:r>
            <a:r>
              <a:rPr lang="en-US" sz="3000" dirty="0"/>
              <a:t> to make a small donation. </a:t>
            </a:r>
            <a:r>
              <a:rPr lang="en-US" sz="3000" dirty="0">
                <a:sym typeface="Wingdings" pitchFamily="2" charset="2"/>
              </a:rPr>
              <a:t></a:t>
            </a:r>
            <a:endParaRPr lang="en-US" sz="3000" dirty="0"/>
          </a:p>
        </p:txBody>
      </p:sp>
      <p:sp>
        <p:nvSpPr>
          <p:cNvPr id="9" name="Heart 8">
            <a:extLst>
              <a:ext uri="{FF2B5EF4-FFF2-40B4-BE49-F238E27FC236}">
                <a16:creationId xmlns:a16="http://schemas.microsoft.com/office/drawing/2014/main" id="{203567CA-57A4-F041-A377-5925BCBD37DA}"/>
              </a:ext>
            </a:extLst>
          </p:cNvPr>
          <p:cNvSpPr/>
          <p:nvPr/>
        </p:nvSpPr>
        <p:spPr>
          <a:xfrm>
            <a:off x="9441827" y="935916"/>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a:extLst>
              <a:ext uri="{FF2B5EF4-FFF2-40B4-BE49-F238E27FC236}">
                <a16:creationId xmlns:a16="http://schemas.microsoft.com/office/drawing/2014/main" id="{C3DE0F58-2FBE-A544-B762-27F5DF3040C2}"/>
              </a:ext>
            </a:extLst>
          </p:cNvPr>
          <p:cNvSpPr/>
          <p:nvPr/>
        </p:nvSpPr>
        <p:spPr>
          <a:xfrm>
            <a:off x="1228611" y="2201847"/>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56B15762-35EE-EE4B-AC6F-4776F7944C3B}"/>
              </a:ext>
            </a:extLst>
          </p:cNvPr>
          <p:cNvSpPr/>
          <p:nvPr/>
        </p:nvSpPr>
        <p:spPr>
          <a:xfrm>
            <a:off x="10356227" y="3109119"/>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74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p:txBody>
          <a:bodyPr/>
          <a:lstStyle/>
          <a:p>
            <a:r>
              <a:rPr lang="en-US" dirty="0"/>
              <a:t>Exclusion criteria list of Phase III Pfizer trial NCT04368728</a:t>
            </a:r>
          </a:p>
        </p:txBody>
      </p:sp>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3"/>
          <a:srcRect l="16378" t="14426" r="17140" b="51267"/>
          <a:stretch/>
        </p:blipFill>
        <p:spPr>
          <a:xfrm>
            <a:off x="530740" y="2243470"/>
            <a:ext cx="5223934" cy="1684867"/>
          </a:xfrm>
          <a:prstGeom prst="rect">
            <a:avLst/>
          </a:prstGeom>
        </p:spPr>
      </p:pic>
      <p:sp>
        <p:nvSpPr>
          <p:cNvPr id="12" name="TextBox 11">
            <a:extLst>
              <a:ext uri="{FF2B5EF4-FFF2-40B4-BE49-F238E27FC236}">
                <a16:creationId xmlns:a16="http://schemas.microsoft.com/office/drawing/2014/main" id="{C9A10242-8EAC-1640-894C-D3A2EDCC0561}"/>
              </a:ext>
            </a:extLst>
          </p:cNvPr>
          <p:cNvSpPr txBox="1"/>
          <p:nvPr/>
        </p:nvSpPr>
        <p:spPr>
          <a:xfrm>
            <a:off x="6505353" y="2243470"/>
            <a:ext cx="4848447" cy="2308324"/>
          </a:xfrm>
          <a:prstGeom prst="rect">
            <a:avLst/>
          </a:prstGeom>
          <a:noFill/>
        </p:spPr>
        <p:txBody>
          <a:bodyPr wrap="square" rtlCol="0">
            <a:spAutoFit/>
          </a:bodyPr>
          <a:lstStyle/>
          <a:p>
            <a:r>
              <a:rPr lang="en-US" dirty="0"/>
              <a:t>Pregnant women, lactating women and women of childbearing age were on the exclusion criteria list.</a:t>
            </a:r>
          </a:p>
          <a:p>
            <a:endParaRPr lang="en-US" dirty="0"/>
          </a:p>
          <a:p>
            <a:r>
              <a:rPr lang="en-US" dirty="0"/>
              <a:t>The ‘safety’ studies lasted 6 months…  How is it possible that pregnant woman are being injected now?  There is NO SAFETY DATA pertaining to pregnant women or women of child-bearing age.</a:t>
            </a:r>
          </a:p>
        </p:txBody>
      </p:sp>
    </p:spTree>
    <p:extLst>
      <p:ext uri="{BB962C8B-B14F-4D97-AF65-F5344CB8AC3E}">
        <p14:creationId xmlns:p14="http://schemas.microsoft.com/office/powerpoint/2010/main" val="575995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5653</TotalTime>
  <Words>7589</Words>
  <Application>Microsoft Macintosh PowerPoint</Application>
  <PresentationFormat>Widescreen</PresentationFormat>
  <Paragraphs>764</Paragraphs>
  <Slides>89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89</vt:i4>
      </vt:variant>
    </vt:vector>
  </HeadingPairs>
  <TitlesOfParts>
    <vt:vector size="93" baseType="lpstr">
      <vt:lpstr>Arial</vt:lpstr>
      <vt:lpstr>Calibri</vt:lpstr>
      <vt:lpstr>Calibri Light</vt:lpstr>
      <vt:lpstr>Office Theme</vt:lpstr>
      <vt:lpstr> Slides for video presentation for unreasonable failure by the Secretary of the Therapeutic Goods Administration to stop injection roll outs Dr. Jessica Rose December 2021</vt:lpstr>
      <vt:lpstr>Background</vt:lpstr>
      <vt:lpstr>Talking points</vt:lpstr>
      <vt:lpstr>Safety and efficacy in biologicals development and administration</vt:lpstr>
      <vt:lpstr>PowerPoint Presentation</vt:lpstr>
      <vt:lpstr>PowerPoint Presentation</vt:lpstr>
      <vt:lpstr>Safety and Efficacy*</vt:lpstr>
      <vt:lpstr>Exclusion criteria list of Phase III Pfizer trial NCT04368728</vt:lpstr>
      <vt:lpstr>Exclusion criteria list of Phase III Pfizer trial NCT04368728</vt:lpstr>
      <vt:lpstr>Talking points</vt:lpstr>
      <vt:lpstr>PowerPoint Presentation</vt:lpstr>
      <vt:lpstr>PowerPoint Presentation</vt:lpstr>
      <vt:lpstr>PowerPoint Presentation</vt:lpstr>
      <vt:lpstr>Comparison of cumulative AE counts from VAERS database</vt:lpstr>
      <vt:lpstr>Comparison of cumulative AE counts from VAERS database</vt:lpstr>
      <vt:lpstr>Comparison of cumulative AE counts from VAERS database normalized to FV population (2 doses)</vt:lpstr>
      <vt:lpstr>Comparison of cumulative AE counts from VAERS database normalized to FV population (2 doses)</vt:lpstr>
      <vt:lpstr>Cardiovascular, Neurological and Immunological AE reports are exploding</vt:lpstr>
      <vt:lpstr>Normalized to Fully Injected</vt:lpstr>
      <vt:lpstr>What are other adverse event reporting systems showing?</vt:lpstr>
      <vt:lpstr>Yellowcard System – 1,331,470 reports</vt:lpstr>
      <vt:lpstr>EudraVigilance System – 1,304,635 reports up to December 25th, 2021</vt:lpstr>
      <vt:lpstr>Canadian Adverse Events Following Immunization Surveillance System (CAEFISS) – 30,900 reports up to December 24th, 2021</vt:lpstr>
      <vt:lpstr>Global AE data picture = same picture </vt:lpstr>
      <vt:lpstr>Back to VAERS</vt:lpstr>
      <vt:lpstr>PowerPoint Presentation</vt:lpstr>
      <vt:lpstr>PowerPoint Presentation</vt:lpstr>
      <vt:lpstr>PowerPoint Presentation</vt:lpstr>
      <vt:lpstr>PowerPoint Presentation</vt:lpstr>
      <vt:lpstr>PowerPoint Presentation</vt:lpstr>
      <vt:lpstr>PowerPoint Presentation</vt:lpstr>
      <vt:lpstr>88% of adverse event reports filed to VAERS for 5-11 year olds - within 24 hours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Potential Under-Reporting Factor (URF)</vt:lpstr>
      <vt:lpstr>The Potential Under-Reporting Factor (URF)</vt:lpstr>
      <vt:lpstr>The Potential Under-Reporting Factor (URF)</vt:lpstr>
      <vt:lpstr>Some examples of the URF  conversion </vt:lpstr>
      <vt:lpstr>Some examples of the URF  conversion </vt:lpstr>
      <vt:lpstr>The PRR is currently &gt;1</vt:lpstr>
      <vt:lpstr>PowerPoint Presentation</vt:lpstr>
      <vt:lpstr>Talking points</vt:lpstr>
      <vt:lpstr>PowerPoint Presentation</vt:lpstr>
      <vt:lpstr>PowerPoint Presentation</vt:lpstr>
      <vt:lpstr>We would expect AEs to happen at any given point on the x-axis if no causal relationship</vt:lpstr>
      <vt:lpstr>We would expect AEs to happen at any given point on the x-axis if no causal relationship</vt:lpstr>
      <vt:lpstr>We would expect AEs to happen at any given point on the x-axis if no causal relationship</vt:lpstr>
      <vt:lpstr>PowerPoint Presentation</vt:lpstr>
      <vt:lpstr>PowerPoint Presentation</vt:lpstr>
      <vt:lpstr>PowerPoint Presentation</vt:lpstr>
      <vt:lpstr>PowerPoint Presentation</vt:lpstr>
      <vt:lpstr>PowerPoint Presentation</vt:lpstr>
      <vt:lpstr>A NOTE ABOUT KIDS</vt:lpstr>
      <vt:lpstr>Three reasons NOT to give the kids these shots</vt:lpstr>
      <vt:lpstr>Myocarditis associated with elevated troponins (markers of heart damage)</vt:lpstr>
      <vt:lpstr>Myocarditis not MILD – 73% of reports made for children ages 12-17 are associated with HOSPITALIZATION</vt:lpstr>
      <vt:lpstr>Comparison of cumulative doses versus cumulative deaths</vt:lpstr>
      <vt:lpstr>Summary</vt:lpstr>
      <vt:lpstr>Talking points</vt:lpstr>
      <vt:lpstr>What is a Variant?</vt:lpstr>
      <vt:lpstr>SARS-nCoV-2 variants</vt:lpstr>
      <vt:lpstr>When did the delta variant arise in Israel?</vt:lpstr>
      <vt:lpstr>When did the delta arise in Israel?</vt:lpstr>
      <vt:lpstr>When did delta cases grow in Israel?</vt:lpstr>
      <vt:lpstr>98.18% of sequences are delta variant in Israel</vt:lpstr>
      <vt:lpstr>Booster doses are also concomitant to delta variant spread in Israel</vt:lpstr>
      <vt:lpstr>Cases started growing at the same time as delta clustering and injection restart</vt:lpstr>
      <vt:lpstr>Cases started growing at the same time as delta clustering and injection restart</vt:lpstr>
      <vt:lpstr>Safety and efficacy called into question</vt:lpstr>
      <vt:lpstr>Summary</vt:lpstr>
      <vt:lpstr>Talking points</vt:lpstr>
      <vt:lpstr>PowerPoint Presentation</vt:lpstr>
      <vt:lpstr>Breakthrough infections? Waning immunity? </vt:lpstr>
      <vt:lpstr>PowerPoint Presentation</vt:lpstr>
      <vt:lpstr>Open questions…</vt:lpstr>
      <vt:lpstr>0% efficacy in injected individuals above 20 years of age with regards to breakthrough infections</vt:lpstr>
      <vt:lpstr>0% efficacy in injected individuals 20-29 years of age with regards to breakthrough infections</vt:lpstr>
      <vt:lpstr>Evolutionary pressure on viruses to speed up mutations?</vt:lpstr>
      <vt:lpstr>Omicron is a live-attenuated viral vaccine</vt:lpstr>
      <vt:lpstr>Summary</vt:lpstr>
      <vt:lpstr>SUMMARY</vt:lpstr>
      <vt:lpstr>Conclusions</vt:lpstr>
      <vt:lpstr>Recommendation: early treatment with known efficacious and safe drugs.   Acknowledgements:  Enormous thanks to those who are trying to do science properly. I really appreciate you.  </vt:lpstr>
      <vt:lpstr>Joshua Kuntz Research Fellowship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Slides for video presentation for unreasonable failure by the Secretary of the Therapeutic Goods Administration to stop injection roll outs Dr. Jessica Rose December 2021</dc:title>
  <dc:creator>Jessica Rose</dc:creator>
  <cp:lastModifiedBy>Jessica Rose</cp:lastModifiedBy>
  <cp:revision>5</cp:revision>
  <dcterms:created xsi:type="dcterms:W3CDTF">2021-12-28T16:54:02Z</dcterms:created>
  <dcterms:modified xsi:type="dcterms:W3CDTF">2022-01-01T15:07:39Z</dcterms:modified>
</cp:coreProperties>
</file>