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5"/>
  </p:notesMasterIdLst>
  <p:sldIdLst>
    <p:sldId id="268" r:id="rId2"/>
    <p:sldId id="263" r:id="rId3"/>
    <p:sldId id="256" r:id="rId4"/>
    <p:sldId id="257" r:id="rId5"/>
    <p:sldId id="267" r:id="rId6"/>
    <p:sldId id="258" r:id="rId7"/>
    <p:sldId id="265" r:id="rId8"/>
    <p:sldId id="262" r:id="rId9"/>
    <p:sldId id="259" r:id="rId10"/>
    <p:sldId id="266" r:id="rId11"/>
    <p:sldId id="261" r:id="rId12"/>
    <p:sldId id="260" r:id="rId13"/>
    <p:sldId id="269"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5680"/>
  </p:normalViewPr>
  <p:slideViewPr>
    <p:cSldViewPr snapToGrid="0" snapToObjects="1">
      <p:cViewPr varScale="1">
        <p:scale>
          <a:sx n="108" d="100"/>
          <a:sy n="108" d="100"/>
        </p:scale>
        <p:origin x="73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648030-EF5B-5740-99E8-C2F1D2A7D8A9}" type="datetimeFigureOut">
              <a:rPr lang="en-US" smtClean="0"/>
              <a:t>3/8/22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365361-34C7-E043-A329-8D11DCC4C8FC}" type="slidenum">
              <a:rPr lang="en-US" smtClean="0"/>
              <a:t>‹#›</a:t>
            </a:fld>
            <a:endParaRPr lang="en-US"/>
          </a:p>
        </p:txBody>
      </p:sp>
    </p:spTree>
    <p:extLst>
      <p:ext uri="{BB962C8B-B14F-4D97-AF65-F5344CB8AC3E}">
        <p14:creationId xmlns:p14="http://schemas.microsoft.com/office/powerpoint/2010/main" val="2070547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82B2221-92D6-BC48-A368-28EB355668E9}" type="datetime1">
              <a:rPr lang="en-US" smtClean="0"/>
              <a:t>3/8/22</a:t>
            </a:fld>
            <a:endParaRPr lang="en-US"/>
          </a:p>
        </p:txBody>
      </p:sp>
      <p:sp>
        <p:nvSpPr>
          <p:cNvPr id="5" name="Footer Placeholder 4"/>
          <p:cNvSpPr>
            <a:spLocks noGrp="1"/>
          </p:cNvSpPr>
          <p:nvPr>
            <p:ph type="ftr" sz="quarter" idx="11"/>
          </p:nvPr>
        </p:nvSpPr>
        <p:spPr/>
        <p:txBody>
          <a:bodyPr/>
          <a:lstStyle/>
          <a:p>
            <a:r>
              <a:rPr lang="en-US"/>
              <a:t>Source: VAERS Domestic Data/Analysis: Dr. Jessica Rose</a:t>
            </a:r>
          </a:p>
        </p:txBody>
      </p:sp>
      <p:sp>
        <p:nvSpPr>
          <p:cNvPr id="6" name="Slide Number Placeholder 5"/>
          <p:cNvSpPr>
            <a:spLocks noGrp="1"/>
          </p:cNvSpPr>
          <p:nvPr>
            <p:ph type="sldNum" sz="quarter" idx="12"/>
          </p:nvPr>
        </p:nvSpPr>
        <p:spPr/>
        <p:txBody>
          <a:bodyPr/>
          <a:lstStyle/>
          <a:p>
            <a:fld id="{84CCD03D-69DC-C540-8894-CD3278485F7A}" type="slidenum">
              <a:rPr lang="en-US" smtClean="0"/>
              <a:t>‹#›</a:t>
            </a:fld>
            <a:endParaRPr lang="en-US"/>
          </a:p>
        </p:txBody>
      </p:sp>
    </p:spTree>
    <p:extLst>
      <p:ext uri="{BB962C8B-B14F-4D97-AF65-F5344CB8AC3E}">
        <p14:creationId xmlns:p14="http://schemas.microsoft.com/office/powerpoint/2010/main" val="1078613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C40820-583F-C04F-9556-9671D4B3E498}" type="datetime1">
              <a:rPr lang="en-US" smtClean="0"/>
              <a:t>3/8/22</a:t>
            </a:fld>
            <a:endParaRPr lang="en-US"/>
          </a:p>
        </p:txBody>
      </p:sp>
      <p:sp>
        <p:nvSpPr>
          <p:cNvPr id="5" name="Footer Placeholder 4"/>
          <p:cNvSpPr>
            <a:spLocks noGrp="1"/>
          </p:cNvSpPr>
          <p:nvPr>
            <p:ph type="ftr" sz="quarter" idx="11"/>
          </p:nvPr>
        </p:nvSpPr>
        <p:spPr/>
        <p:txBody>
          <a:bodyPr/>
          <a:lstStyle/>
          <a:p>
            <a:r>
              <a:rPr lang="en-US"/>
              <a:t>Source: VAERS Domestic Data/Analysis: Dr. Jessica Rose</a:t>
            </a:r>
          </a:p>
        </p:txBody>
      </p:sp>
      <p:sp>
        <p:nvSpPr>
          <p:cNvPr id="6" name="Slide Number Placeholder 5"/>
          <p:cNvSpPr>
            <a:spLocks noGrp="1"/>
          </p:cNvSpPr>
          <p:nvPr>
            <p:ph type="sldNum" sz="quarter" idx="12"/>
          </p:nvPr>
        </p:nvSpPr>
        <p:spPr/>
        <p:txBody>
          <a:bodyPr/>
          <a:lstStyle/>
          <a:p>
            <a:fld id="{84CCD03D-69DC-C540-8894-CD3278485F7A}" type="slidenum">
              <a:rPr lang="en-US" smtClean="0"/>
              <a:t>‹#›</a:t>
            </a:fld>
            <a:endParaRPr lang="en-US"/>
          </a:p>
        </p:txBody>
      </p:sp>
    </p:spTree>
    <p:extLst>
      <p:ext uri="{BB962C8B-B14F-4D97-AF65-F5344CB8AC3E}">
        <p14:creationId xmlns:p14="http://schemas.microsoft.com/office/powerpoint/2010/main" val="2942961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7F9AD3-F9C6-E445-8835-08D6429717DB}" type="datetime1">
              <a:rPr lang="en-US" smtClean="0"/>
              <a:t>3/8/22</a:t>
            </a:fld>
            <a:endParaRPr lang="en-US"/>
          </a:p>
        </p:txBody>
      </p:sp>
      <p:sp>
        <p:nvSpPr>
          <p:cNvPr id="5" name="Footer Placeholder 4"/>
          <p:cNvSpPr>
            <a:spLocks noGrp="1"/>
          </p:cNvSpPr>
          <p:nvPr>
            <p:ph type="ftr" sz="quarter" idx="11"/>
          </p:nvPr>
        </p:nvSpPr>
        <p:spPr/>
        <p:txBody>
          <a:bodyPr/>
          <a:lstStyle/>
          <a:p>
            <a:r>
              <a:rPr lang="en-US"/>
              <a:t>Source: VAERS Domestic Data/Analysis: Dr. Jessica Rose</a:t>
            </a:r>
          </a:p>
        </p:txBody>
      </p:sp>
      <p:sp>
        <p:nvSpPr>
          <p:cNvPr id="6" name="Slide Number Placeholder 5"/>
          <p:cNvSpPr>
            <a:spLocks noGrp="1"/>
          </p:cNvSpPr>
          <p:nvPr>
            <p:ph type="sldNum" sz="quarter" idx="12"/>
          </p:nvPr>
        </p:nvSpPr>
        <p:spPr/>
        <p:txBody>
          <a:bodyPr/>
          <a:lstStyle/>
          <a:p>
            <a:fld id="{84CCD03D-69DC-C540-8894-CD3278485F7A}" type="slidenum">
              <a:rPr lang="en-US" smtClean="0"/>
              <a:t>‹#›</a:t>
            </a:fld>
            <a:endParaRPr lang="en-US"/>
          </a:p>
        </p:txBody>
      </p:sp>
    </p:spTree>
    <p:extLst>
      <p:ext uri="{BB962C8B-B14F-4D97-AF65-F5344CB8AC3E}">
        <p14:creationId xmlns:p14="http://schemas.microsoft.com/office/powerpoint/2010/main" val="3564765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221EFE-6B4B-1049-87F0-102C440507E2}" type="datetime1">
              <a:rPr lang="en-US" smtClean="0"/>
              <a:t>3/8/22</a:t>
            </a:fld>
            <a:endParaRPr lang="en-US"/>
          </a:p>
        </p:txBody>
      </p:sp>
      <p:sp>
        <p:nvSpPr>
          <p:cNvPr id="5" name="Footer Placeholder 4"/>
          <p:cNvSpPr>
            <a:spLocks noGrp="1"/>
          </p:cNvSpPr>
          <p:nvPr>
            <p:ph type="ftr" sz="quarter" idx="11"/>
          </p:nvPr>
        </p:nvSpPr>
        <p:spPr/>
        <p:txBody>
          <a:bodyPr/>
          <a:lstStyle/>
          <a:p>
            <a:r>
              <a:rPr lang="en-US"/>
              <a:t>Source: VAERS Domestic Data/Analysis: Dr. Jessica Rose</a:t>
            </a:r>
          </a:p>
        </p:txBody>
      </p:sp>
      <p:sp>
        <p:nvSpPr>
          <p:cNvPr id="6" name="Slide Number Placeholder 5"/>
          <p:cNvSpPr>
            <a:spLocks noGrp="1"/>
          </p:cNvSpPr>
          <p:nvPr>
            <p:ph type="sldNum" sz="quarter" idx="12"/>
          </p:nvPr>
        </p:nvSpPr>
        <p:spPr/>
        <p:txBody>
          <a:bodyPr/>
          <a:lstStyle/>
          <a:p>
            <a:fld id="{84CCD03D-69DC-C540-8894-CD3278485F7A}" type="slidenum">
              <a:rPr lang="en-US" smtClean="0"/>
              <a:t>‹#›</a:t>
            </a:fld>
            <a:endParaRPr lang="en-US"/>
          </a:p>
        </p:txBody>
      </p:sp>
    </p:spTree>
    <p:extLst>
      <p:ext uri="{BB962C8B-B14F-4D97-AF65-F5344CB8AC3E}">
        <p14:creationId xmlns:p14="http://schemas.microsoft.com/office/powerpoint/2010/main" val="1427899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D46EB1-5DD7-264E-8A45-B6DB5FE9A154}" type="datetime1">
              <a:rPr lang="en-US" smtClean="0"/>
              <a:t>3/8/22</a:t>
            </a:fld>
            <a:endParaRPr lang="en-US"/>
          </a:p>
        </p:txBody>
      </p:sp>
      <p:sp>
        <p:nvSpPr>
          <p:cNvPr id="5" name="Footer Placeholder 4"/>
          <p:cNvSpPr>
            <a:spLocks noGrp="1"/>
          </p:cNvSpPr>
          <p:nvPr>
            <p:ph type="ftr" sz="quarter" idx="11"/>
          </p:nvPr>
        </p:nvSpPr>
        <p:spPr/>
        <p:txBody>
          <a:bodyPr/>
          <a:lstStyle/>
          <a:p>
            <a:r>
              <a:rPr lang="en-US"/>
              <a:t>Source: VAERS Domestic Data/Analysis: Dr. Jessica Rose</a:t>
            </a:r>
          </a:p>
        </p:txBody>
      </p:sp>
      <p:sp>
        <p:nvSpPr>
          <p:cNvPr id="6" name="Slide Number Placeholder 5"/>
          <p:cNvSpPr>
            <a:spLocks noGrp="1"/>
          </p:cNvSpPr>
          <p:nvPr>
            <p:ph type="sldNum" sz="quarter" idx="12"/>
          </p:nvPr>
        </p:nvSpPr>
        <p:spPr/>
        <p:txBody>
          <a:bodyPr/>
          <a:lstStyle/>
          <a:p>
            <a:fld id="{84CCD03D-69DC-C540-8894-CD3278485F7A}" type="slidenum">
              <a:rPr lang="en-US" smtClean="0"/>
              <a:t>‹#›</a:t>
            </a:fld>
            <a:endParaRPr lang="en-US"/>
          </a:p>
        </p:txBody>
      </p:sp>
    </p:spTree>
    <p:extLst>
      <p:ext uri="{BB962C8B-B14F-4D97-AF65-F5344CB8AC3E}">
        <p14:creationId xmlns:p14="http://schemas.microsoft.com/office/powerpoint/2010/main" val="2909991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FBE1156-BB8F-C74A-B7EA-7278CFB46C62}" type="datetime1">
              <a:rPr lang="en-US" smtClean="0"/>
              <a:t>3/8/22</a:t>
            </a:fld>
            <a:endParaRPr lang="en-US"/>
          </a:p>
        </p:txBody>
      </p:sp>
      <p:sp>
        <p:nvSpPr>
          <p:cNvPr id="6" name="Footer Placeholder 5"/>
          <p:cNvSpPr>
            <a:spLocks noGrp="1"/>
          </p:cNvSpPr>
          <p:nvPr>
            <p:ph type="ftr" sz="quarter" idx="11"/>
          </p:nvPr>
        </p:nvSpPr>
        <p:spPr/>
        <p:txBody>
          <a:bodyPr/>
          <a:lstStyle/>
          <a:p>
            <a:r>
              <a:rPr lang="en-US"/>
              <a:t>Source: VAERS Domestic Data/Analysis: Dr. Jessica Rose</a:t>
            </a:r>
          </a:p>
        </p:txBody>
      </p:sp>
      <p:sp>
        <p:nvSpPr>
          <p:cNvPr id="7" name="Slide Number Placeholder 6"/>
          <p:cNvSpPr>
            <a:spLocks noGrp="1"/>
          </p:cNvSpPr>
          <p:nvPr>
            <p:ph type="sldNum" sz="quarter" idx="12"/>
          </p:nvPr>
        </p:nvSpPr>
        <p:spPr/>
        <p:txBody>
          <a:bodyPr/>
          <a:lstStyle/>
          <a:p>
            <a:fld id="{84CCD03D-69DC-C540-8894-CD3278485F7A}" type="slidenum">
              <a:rPr lang="en-US" smtClean="0"/>
              <a:t>‹#›</a:t>
            </a:fld>
            <a:endParaRPr lang="en-US"/>
          </a:p>
        </p:txBody>
      </p:sp>
    </p:spTree>
    <p:extLst>
      <p:ext uri="{BB962C8B-B14F-4D97-AF65-F5344CB8AC3E}">
        <p14:creationId xmlns:p14="http://schemas.microsoft.com/office/powerpoint/2010/main" val="3618397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C94BEFE-AB4A-0845-80F2-D7DDBB689B80}" type="datetime1">
              <a:rPr lang="en-US" smtClean="0"/>
              <a:t>3/8/22</a:t>
            </a:fld>
            <a:endParaRPr lang="en-US"/>
          </a:p>
        </p:txBody>
      </p:sp>
      <p:sp>
        <p:nvSpPr>
          <p:cNvPr id="8" name="Footer Placeholder 7"/>
          <p:cNvSpPr>
            <a:spLocks noGrp="1"/>
          </p:cNvSpPr>
          <p:nvPr>
            <p:ph type="ftr" sz="quarter" idx="11"/>
          </p:nvPr>
        </p:nvSpPr>
        <p:spPr/>
        <p:txBody>
          <a:bodyPr/>
          <a:lstStyle/>
          <a:p>
            <a:r>
              <a:rPr lang="en-US"/>
              <a:t>Source: VAERS Domestic Data/Analysis: Dr. Jessica Rose</a:t>
            </a:r>
          </a:p>
        </p:txBody>
      </p:sp>
      <p:sp>
        <p:nvSpPr>
          <p:cNvPr id="9" name="Slide Number Placeholder 8"/>
          <p:cNvSpPr>
            <a:spLocks noGrp="1"/>
          </p:cNvSpPr>
          <p:nvPr>
            <p:ph type="sldNum" sz="quarter" idx="12"/>
          </p:nvPr>
        </p:nvSpPr>
        <p:spPr/>
        <p:txBody>
          <a:bodyPr/>
          <a:lstStyle/>
          <a:p>
            <a:fld id="{84CCD03D-69DC-C540-8894-CD3278485F7A}" type="slidenum">
              <a:rPr lang="en-US" smtClean="0"/>
              <a:t>‹#›</a:t>
            </a:fld>
            <a:endParaRPr lang="en-US"/>
          </a:p>
        </p:txBody>
      </p:sp>
    </p:spTree>
    <p:extLst>
      <p:ext uri="{BB962C8B-B14F-4D97-AF65-F5344CB8AC3E}">
        <p14:creationId xmlns:p14="http://schemas.microsoft.com/office/powerpoint/2010/main" val="1644319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E71F972-6D74-3944-B4D7-F93C06796B9B}" type="datetime1">
              <a:rPr lang="en-US" smtClean="0"/>
              <a:t>3/8/22</a:t>
            </a:fld>
            <a:endParaRPr lang="en-US"/>
          </a:p>
        </p:txBody>
      </p:sp>
      <p:sp>
        <p:nvSpPr>
          <p:cNvPr id="4" name="Footer Placeholder 3"/>
          <p:cNvSpPr>
            <a:spLocks noGrp="1"/>
          </p:cNvSpPr>
          <p:nvPr>
            <p:ph type="ftr" sz="quarter" idx="11"/>
          </p:nvPr>
        </p:nvSpPr>
        <p:spPr/>
        <p:txBody>
          <a:bodyPr/>
          <a:lstStyle/>
          <a:p>
            <a:r>
              <a:rPr lang="en-US"/>
              <a:t>Source: VAERS Domestic Data/Analysis: Dr. Jessica Rose</a:t>
            </a:r>
          </a:p>
        </p:txBody>
      </p:sp>
      <p:sp>
        <p:nvSpPr>
          <p:cNvPr id="5" name="Slide Number Placeholder 4"/>
          <p:cNvSpPr>
            <a:spLocks noGrp="1"/>
          </p:cNvSpPr>
          <p:nvPr>
            <p:ph type="sldNum" sz="quarter" idx="12"/>
          </p:nvPr>
        </p:nvSpPr>
        <p:spPr/>
        <p:txBody>
          <a:bodyPr/>
          <a:lstStyle/>
          <a:p>
            <a:fld id="{84CCD03D-69DC-C540-8894-CD3278485F7A}" type="slidenum">
              <a:rPr lang="en-US" smtClean="0"/>
              <a:t>‹#›</a:t>
            </a:fld>
            <a:endParaRPr lang="en-US"/>
          </a:p>
        </p:txBody>
      </p:sp>
    </p:spTree>
    <p:extLst>
      <p:ext uri="{BB962C8B-B14F-4D97-AF65-F5344CB8AC3E}">
        <p14:creationId xmlns:p14="http://schemas.microsoft.com/office/powerpoint/2010/main" val="235040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131250-DE51-8345-AAB9-5E9032A58F0A}" type="datetime1">
              <a:rPr lang="en-US" smtClean="0"/>
              <a:t>3/8/22</a:t>
            </a:fld>
            <a:endParaRPr lang="en-US"/>
          </a:p>
        </p:txBody>
      </p:sp>
      <p:sp>
        <p:nvSpPr>
          <p:cNvPr id="3" name="Footer Placeholder 2"/>
          <p:cNvSpPr>
            <a:spLocks noGrp="1"/>
          </p:cNvSpPr>
          <p:nvPr>
            <p:ph type="ftr" sz="quarter" idx="11"/>
          </p:nvPr>
        </p:nvSpPr>
        <p:spPr/>
        <p:txBody>
          <a:bodyPr/>
          <a:lstStyle/>
          <a:p>
            <a:r>
              <a:rPr lang="en-US"/>
              <a:t>Source: VAERS Domestic Data/Analysis: Dr. Jessica Rose</a:t>
            </a:r>
          </a:p>
        </p:txBody>
      </p:sp>
      <p:sp>
        <p:nvSpPr>
          <p:cNvPr id="4" name="Slide Number Placeholder 3"/>
          <p:cNvSpPr>
            <a:spLocks noGrp="1"/>
          </p:cNvSpPr>
          <p:nvPr>
            <p:ph type="sldNum" sz="quarter" idx="12"/>
          </p:nvPr>
        </p:nvSpPr>
        <p:spPr/>
        <p:txBody>
          <a:bodyPr/>
          <a:lstStyle/>
          <a:p>
            <a:fld id="{84CCD03D-69DC-C540-8894-CD3278485F7A}" type="slidenum">
              <a:rPr lang="en-US" smtClean="0"/>
              <a:t>‹#›</a:t>
            </a:fld>
            <a:endParaRPr lang="en-US"/>
          </a:p>
        </p:txBody>
      </p:sp>
    </p:spTree>
    <p:extLst>
      <p:ext uri="{BB962C8B-B14F-4D97-AF65-F5344CB8AC3E}">
        <p14:creationId xmlns:p14="http://schemas.microsoft.com/office/powerpoint/2010/main" val="897330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8BC296-8CA4-3049-99A6-D74A47712E98}" type="datetime1">
              <a:rPr lang="en-US" smtClean="0"/>
              <a:t>3/8/22</a:t>
            </a:fld>
            <a:endParaRPr lang="en-US"/>
          </a:p>
        </p:txBody>
      </p:sp>
      <p:sp>
        <p:nvSpPr>
          <p:cNvPr id="6" name="Footer Placeholder 5"/>
          <p:cNvSpPr>
            <a:spLocks noGrp="1"/>
          </p:cNvSpPr>
          <p:nvPr>
            <p:ph type="ftr" sz="quarter" idx="11"/>
          </p:nvPr>
        </p:nvSpPr>
        <p:spPr/>
        <p:txBody>
          <a:bodyPr/>
          <a:lstStyle/>
          <a:p>
            <a:r>
              <a:rPr lang="en-US"/>
              <a:t>Source: VAERS Domestic Data/Analysis: Dr. Jessica Rose</a:t>
            </a:r>
          </a:p>
        </p:txBody>
      </p:sp>
      <p:sp>
        <p:nvSpPr>
          <p:cNvPr id="7" name="Slide Number Placeholder 6"/>
          <p:cNvSpPr>
            <a:spLocks noGrp="1"/>
          </p:cNvSpPr>
          <p:nvPr>
            <p:ph type="sldNum" sz="quarter" idx="12"/>
          </p:nvPr>
        </p:nvSpPr>
        <p:spPr/>
        <p:txBody>
          <a:bodyPr/>
          <a:lstStyle/>
          <a:p>
            <a:fld id="{84CCD03D-69DC-C540-8894-CD3278485F7A}" type="slidenum">
              <a:rPr lang="en-US" smtClean="0"/>
              <a:t>‹#›</a:t>
            </a:fld>
            <a:endParaRPr lang="en-US"/>
          </a:p>
        </p:txBody>
      </p:sp>
    </p:spTree>
    <p:extLst>
      <p:ext uri="{BB962C8B-B14F-4D97-AF65-F5344CB8AC3E}">
        <p14:creationId xmlns:p14="http://schemas.microsoft.com/office/powerpoint/2010/main" val="5340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A7818DA-3D8B-A742-B54E-B2073EDD3B2C}" type="datetime1">
              <a:rPr lang="en-US" smtClean="0"/>
              <a:t>3/8/22</a:t>
            </a:fld>
            <a:endParaRPr lang="en-US"/>
          </a:p>
        </p:txBody>
      </p:sp>
      <p:sp>
        <p:nvSpPr>
          <p:cNvPr id="6" name="Footer Placeholder 5"/>
          <p:cNvSpPr>
            <a:spLocks noGrp="1"/>
          </p:cNvSpPr>
          <p:nvPr>
            <p:ph type="ftr" sz="quarter" idx="11"/>
          </p:nvPr>
        </p:nvSpPr>
        <p:spPr/>
        <p:txBody>
          <a:bodyPr/>
          <a:lstStyle/>
          <a:p>
            <a:r>
              <a:rPr lang="en-US"/>
              <a:t>Source: VAERS Domestic Data/Analysis: Dr. Jessica Rose</a:t>
            </a:r>
          </a:p>
        </p:txBody>
      </p:sp>
      <p:sp>
        <p:nvSpPr>
          <p:cNvPr id="7" name="Slide Number Placeholder 6"/>
          <p:cNvSpPr>
            <a:spLocks noGrp="1"/>
          </p:cNvSpPr>
          <p:nvPr>
            <p:ph type="sldNum" sz="quarter" idx="12"/>
          </p:nvPr>
        </p:nvSpPr>
        <p:spPr/>
        <p:txBody>
          <a:bodyPr/>
          <a:lstStyle/>
          <a:p>
            <a:fld id="{84CCD03D-69DC-C540-8894-CD3278485F7A}" type="slidenum">
              <a:rPr lang="en-US" smtClean="0"/>
              <a:t>‹#›</a:t>
            </a:fld>
            <a:endParaRPr lang="en-US"/>
          </a:p>
        </p:txBody>
      </p:sp>
    </p:spTree>
    <p:extLst>
      <p:ext uri="{BB962C8B-B14F-4D97-AF65-F5344CB8AC3E}">
        <p14:creationId xmlns:p14="http://schemas.microsoft.com/office/powerpoint/2010/main" val="1038854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E65B15-2FCB-9F40-A2A7-63B9385E9F1A}" type="datetime1">
              <a:rPr lang="en-US" smtClean="0"/>
              <a:t>3/8/22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Source: VAERS Domestic Data/Analysis: Dr. Jessica Rose</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CCD03D-69DC-C540-8894-CD3278485F7A}" type="slidenum">
              <a:rPr lang="en-US" smtClean="0"/>
              <a:t>‹#›</a:t>
            </a:fld>
            <a:endParaRPr lang="en-US"/>
          </a:p>
        </p:txBody>
      </p:sp>
    </p:spTree>
    <p:extLst>
      <p:ext uri="{BB962C8B-B14F-4D97-AF65-F5344CB8AC3E}">
        <p14:creationId xmlns:p14="http://schemas.microsoft.com/office/powerpoint/2010/main" val="25777524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5D6F7AC-C793-4F4A-B7AC-780B695DAC77}"/>
              </a:ext>
            </a:extLst>
          </p:cNvPr>
          <p:cNvPicPr>
            <a:picLocks noChangeAspect="1"/>
          </p:cNvPicPr>
          <p:nvPr/>
        </p:nvPicPr>
        <p:blipFill rotWithShape="1">
          <a:blip r:embed="rId2"/>
          <a:srcRect r="-1" b="416"/>
          <a:stretch/>
        </p:blipFill>
        <p:spPr>
          <a:xfrm>
            <a:off x="20" y="10"/>
            <a:ext cx="12188950" cy="6858000"/>
          </a:xfrm>
          <a:prstGeom prst="rect">
            <a:avLst/>
          </a:prstGeom>
        </p:spPr>
      </p:pic>
      <p:sp>
        <p:nvSpPr>
          <p:cNvPr id="14" name="Freeform: Shape 13">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0C70702-BCCE-9142-9CD5-02AC76BBE04C}"/>
              </a:ext>
            </a:extLst>
          </p:cNvPr>
          <p:cNvSpPr>
            <a:spLocks noGrp="1"/>
          </p:cNvSpPr>
          <p:nvPr>
            <p:ph type="title"/>
          </p:nvPr>
        </p:nvSpPr>
        <p:spPr>
          <a:xfrm>
            <a:off x="618062" y="4185749"/>
            <a:ext cx="9265771" cy="622836"/>
          </a:xfrm>
        </p:spPr>
        <p:txBody>
          <a:bodyPr>
            <a:normAutofit/>
          </a:bodyPr>
          <a:lstStyle/>
          <a:p>
            <a:r>
              <a:rPr lang="en-US" sz="3600"/>
              <a:t>Robust Round Table Webinar #1</a:t>
            </a:r>
          </a:p>
        </p:txBody>
      </p:sp>
      <p:sp>
        <p:nvSpPr>
          <p:cNvPr id="3" name="Content Placeholder 2">
            <a:extLst>
              <a:ext uri="{FF2B5EF4-FFF2-40B4-BE49-F238E27FC236}">
                <a16:creationId xmlns:a16="http://schemas.microsoft.com/office/drawing/2014/main" id="{E536F0A0-ED0A-E940-9E93-DAE054DA07CA}"/>
              </a:ext>
            </a:extLst>
          </p:cNvPr>
          <p:cNvSpPr>
            <a:spLocks noGrp="1"/>
          </p:cNvSpPr>
          <p:nvPr>
            <p:ph idx="1"/>
          </p:nvPr>
        </p:nvSpPr>
        <p:spPr>
          <a:xfrm>
            <a:off x="618063" y="4856921"/>
            <a:ext cx="9565028" cy="1249240"/>
          </a:xfrm>
        </p:spPr>
        <p:txBody>
          <a:bodyPr>
            <a:normAutofit/>
          </a:bodyPr>
          <a:lstStyle/>
          <a:p>
            <a:pPr marL="0" indent="0">
              <a:buNone/>
            </a:pPr>
            <a:r>
              <a:rPr lang="en-US" sz="1800"/>
              <a:t>Dr. Jessica Rose </a:t>
            </a:r>
          </a:p>
          <a:p>
            <a:pPr marL="0" indent="0">
              <a:buNone/>
            </a:pPr>
            <a:r>
              <a:rPr lang="en-US" sz="1800"/>
              <a:t>December 22, 2021</a:t>
            </a:r>
          </a:p>
        </p:txBody>
      </p:sp>
      <p:sp>
        <p:nvSpPr>
          <p:cNvPr id="4" name="Date Placeholder 3">
            <a:extLst>
              <a:ext uri="{FF2B5EF4-FFF2-40B4-BE49-F238E27FC236}">
                <a16:creationId xmlns:a16="http://schemas.microsoft.com/office/drawing/2014/main" id="{BFEF73BB-E61A-114B-8301-4FD69CA525F3}"/>
              </a:ext>
            </a:extLst>
          </p:cNvPr>
          <p:cNvSpPr>
            <a:spLocks noGrp="1"/>
          </p:cNvSpPr>
          <p:nvPr>
            <p:ph type="dt" sz="half" idx="10"/>
          </p:nvPr>
        </p:nvSpPr>
        <p:spPr>
          <a:xfrm>
            <a:off x="679024" y="6356350"/>
            <a:ext cx="2743200" cy="365125"/>
          </a:xfrm>
        </p:spPr>
        <p:txBody>
          <a:bodyPr>
            <a:normAutofit/>
          </a:bodyPr>
          <a:lstStyle/>
          <a:p>
            <a:pPr>
              <a:spcAft>
                <a:spcPts val="600"/>
              </a:spcAft>
            </a:pPr>
            <a:fld id="{CA221EFE-6B4B-1049-87F0-102C440507E2}" type="datetime1">
              <a:rPr lang="en-US">
                <a:solidFill>
                  <a:srgbClr val="FFFFFF"/>
                </a:solidFill>
              </a:rPr>
              <a:pPr>
                <a:spcAft>
                  <a:spcPts val="600"/>
                </a:spcAft>
              </a:pPr>
              <a:t>3/8/22</a:t>
            </a:fld>
            <a:endParaRPr lang="en-US">
              <a:solidFill>
                <a:srgbClr val="FFFFFF"/>
              </a:solidFill>
            </a:endParaRPr>
          </a:p>
        </p:txBody>
      </p:sp>
      <p:sp>
        <p:nvSpPr>
          <p:cNvPr id="5" name="Footer Placeholder 4">
            <a:extLst>
              <a:ext uri="{FF2B5EF4-FFF2-40B4-BE49-F238E27FC236}">
                <a16:creationId xmlns:a16="http://schemas.microsoft.com/office/drawing/2014/main" id="{8640C583-25EC-AD4F-8C29-5A20F878D0B8}"/>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en-US">
                <a:solidFill>
                  <a:srgbClr val="FFFFFF"/>
                </a:solidFill>
              </a:rPr>
              <a:t>Source: VAERS Domestic Data/Analysis: Dr. Jessica Rose</a:t>
            </a:r>
          </a:p>
        </p:txBody>
      </p:sp>
      <p:sp>
        <p:nvSpPr>
          <p:cNvPr id="6" name="Slide Number Placeholder 5">
            <a:extLst>
              <a:ext uri="{FF2B5EF4-FFF2-40B4-BE49-F238E27FC236}">
                <a16:creationId xmlns:a16="http://schemas.microsoft.com/office/drawing/2014/main" id="{7D7DC39D-31DD-FC42-8D8E-86D32FE57E5C}"/>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84CCD03D-69DC-C540-8894-CD3278485F7A}" type="slidenum">
              <a:rPr lang="en-US">
                <a:solidFill>
                  <a:srgbClr val="FFFFFF"/>
                </a:solidFill>
              </a:rPr>
              <a:pPr>
                <a:spcAft>
                  <a:spcPts val="600"/>
                </a:spcAft>
              </a:pPr>
              <a:t>1</a:t>
            </a:fld>
            <a:endParaRPr lang="en-US">
              <a:solidFill>
                <a:srgbClr val="FFFFFF"/>
              </a:solidFill>
            </a:endParaRPr>
          </a:p>
        </p:txBody>
      </p:sp>
    </p:spTree>
    <p:extLst>
      <p:ext uri="{BB962C8B-B14F-4D97-AF65-F5344CB8AC3E}">
        <p14:creationId xmlns:p14="http://schemas.microsoft.com/office/powerpoint/2010/main" val="179966309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83CC86-9D05-F446-AFC3-50664ACBFF3A}"/>
              </a:ext>
            </a:extLst>
          </p:cNvPr>
          <p:cNvSpPr>
            <a:spLocks noGrp="1"/>
          </p:cNvSpPr>
          <p:nvPr>
            <p:ph type="title"/>
          </p:nvPr>
        </p:nvSpPr>
        <p:spPr>
          <a:xfrm>
            <a:off x="838200" y="585216"/>
            <a:ext cx="10515600" cy="1325563"/>
          </a:xfrm>
        </p:spPr>
        <p:txBody>
          <a:bodyPr>
            <a:normAutofit/>
          </a:bodyPr>
          <a:lstStyle/>
          <a:p>
            <a:r>
              <a:rPr lang="en-US" sz="3700">
                <a:solidFill>
                  <a:schemeClr val="bg1"/>
                </a:solidFill>
              </a:rPr>
              <a:t>The total number of adverse event reports filed to VAERS for 5-11 year olds (as of December 17, 2021)</a:t>
            </a:r>
          </a:p>
        </p:txBody>
      </p:sp>
      <p:pic>
        <p:nvPicPr>
          <p:cNvPr id="13" name="Picture 12">
            <a:extLst>
              <a:ext uri="{FF2B5EF4-FFF2-40B4-BE49-F238E27FC236}">
                <a16:creationId xmlns:a16="http://schemas.microsoft.com/office/drawing/2014/main" id="{E335D5D1-24B6-A04E-AF30-E8B1474BA88B}"/>
              </a:ext>
            </a:extLst>
          </p:cNvPr>
          <p:cNvPicPr>
            <a:picLocks noChangeAspect="1"/>
          </p:cNvPicPr>
          <p:nvPr/>
        </p:nvPicPr>
        <p:blipFill rotWithShape="1">
          <a:blip r:embed="rId2"/>
          <a:srcRect l="-1" t="55" r="4" b="3"/>
          <a:stretch/>
        </p:blipFill>
        <p:spPr>
          <a:xfrm>
            <a:off x="838200" y="2496310"/>
            <a:ext cx="6236208" cy="3848735"/>
          </a:xfrm>
          <a:prstGeom prst="rect">
            <a:avLst/>
          </a:prstGeom>
        </p:spPr>
      </p:pic>
      <p:sp>
        <p:nvSpPr>
          <p:cNvPr id="12" name="Content Placeholder 11">
            <a:extLst>
              <a:ext uri="{FF2B5EF4-FFF2-40B4-BE49-F238E27FC236}">
                <a16:creationId xmlns:a16="http://schemas.microsoft.com/office/drawing/2014/main" id="{D12555EC-54B4-4E15-A9C8-CF07499B0A6C}"/>
              </a:ext>
            </a:extLst>
          </p:cNvPr>
          <p:cNvSpPr>
            <a:spLocks noGrp="1"/>
          </p:cNvSpPr>
          <p:nvPr>
            <p:ph idx="1"/>
          </p:nvPr>
        </p:nvSpPr>
        <p:spPr>
          <a:xfrm>
            <a:off x="7546848" y="2516777"/>
            <a:ext cx="3803904" cy="3660185"/>
          </a:xfrm>
        </p:spPr>
        <p:txBody>
          <a:bodyPr anchor="ctr">
            <a:normAutofit/>
          </a:bodyPr>
          <a:lstStyle/>
          <a:p>
            <a:r>
              <a:rPr lang="en-US" sz="2200" dirty="0"/>
              <a:t>N = 3,917</a:t>
            </a:r>
          </a:p>
          <a:p>
            <a:r>
              <a:rPr lang="en-US" sz="2200" dirty="0"/>
              <a:t>With URF = </a:t>
            </a:r>
            <a:r>
              <a:rPr lang="en-US" sz="2200"/>
              <a:t>160,597</a:t>
            </a:r>
            <a:endParaRPr lang="en-US" sz="2200" dirty="0"/>
          </a:p>
        </p:txBody>
      </p:sp>
      <p:sp>
        <p:nvSpPr>
          <p:cNvPr id="4" name="Date Placeholder 3">
            <a:extLst>
              <a:ext uri="{FF2B5EF4-FFF2-40B4-BE49-F238E27FC236}">
                <a16:creationId xmlns:a16="http://schemas.microsoft.com/office/drawing/2014/main" id="{86096BF6-92CF-9E4A-A67A-920164B5241F}"/>
              </a:ext>
            </a:extLst>
          </p:cNvPr>
          <p:cNvSpPr>
            <a:spLocks noGrp="1"/>
          </p:cNvSpPr>
          <p:nvPr>
            <p:ph type="dt" sz="half" idx="10"/>
          </p:nvPr>
        </p:nvSpPr>
        <p:spPr>
          <a:xfrm>
            <a:off x="838200" y="6356350"/>
            <a:ext cx="2743200" cy="365125"/>
          </a:xfrm>
        </p:spPr>
        <p:txBody>
          <a:bodyPr>
            <a:normAutofit/>
          </a:bodyPr>
          <a:lstStyle/>
          <a:p>
            <a:pPr>
              <a:spcAft>
                <a:spcPts val="600"/>
              </a:spcAft>
            </a:pPr>
            <a:fld id="{CA221EFE-6B4B-1049-87F0-102C440507E2}" type="datetime1">
              <a:rPr lang="en-US" smtClean="0"/>
              <a:pPr>
                <a:spcAft>
                  <a:spcPts val="600"/>
                </a:spcAft>
              </a:pPr>
              <a:t>3/8/22</a:t>
            </a:fld>
            <a:endParaRPr lang="en-US"/>
          </a:p>
        </p:txBody>
      </p:sp>
      <p:sp>
        <p:nvSpPr>
          <p:cNvPr id="5" name="Footer Placeholder 4">
            <a:extLst>
              <a:ext uri="{FF2B5EF4-FFF2-40B4-BE49-F238E27FC236}">
                <a16:creationId xmlns:a16="http://schemas.microsoft.com/office/drawing/2014/main" id="{F8F81249-A1C6-6E4E-AFDF-403C55D19B86}"/>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Source: VAERS Domestic Data/Analysis: Dr. Jessica Rose</a:t>
            </a:r>
          </a:p>
        </p:txBody>
      </p:sp>
      <p:sp>
        <p:nvSpPr>
          <p:cNvPr id="6" name="Slide Number Placeholder 5">
            <a:extLst>
              <a:ext uri="{FF2B5EF4-FFF2-40B4-BE49-F238E27FC236}">
                <a16:creationId xmlns:a16="http://schemas.microsoft.com/office/drawing/2014/main" id="{43560AF0-98DF-0844-8478-ECFB9AF42682}"/>
              </a:ext>
            </a:extLst>
          </p:cNvPr>
          <p:cNvSpPr>
            <a:spLocks noGrp="1"/>
          </p:cNvSpPr>
          <p:nvPr>
            <p:ph type="sldNum" sz="quarter" idx="12"/>
          </p:nvPr>
        </p:nvSpPr>
        <p:spPr>
          <a:xfrm>
            <a:off x="8610600" y="6356350"/>
            <a:ext cx="2743200" cy="365125"/>
          </a:xfrm>
        </p:spPr>
        <p:txBody>
          <a:bodyPr>
            <a:normAutofit/>
          </a:bodyPr>
          <a:lstStyle/>
          <a:p>
            <a:pPr>
              <a:spcAft>
                <a:spcPts val="600"/>
              </a:spcAft>
            </a:pPr>
            <a:fld id="{84CCD03D-69DC-C540-8894-CD3278485F7A}" type="slidenum">
              <a:rPr lang="en-US" smtClean="0"/>
              <a:pPr>
                <a:spcAft>
                  <a:spcPts val="600"/>
                </a:spcAft>
              </a:pPr>
              <a:t>10</a:t>
            </a:fld>
            <a:endParaRPr lang="en-US"/>
          </a:p>
        </p:txBody>
      </p:sp>
    </p:spTree>
    <p:extLst>
      <p:ext uri="{BB962C8B-B14F-4D97-AF65-F5344CB8AC3E}">
        <p14:creationId xmlns:p14="http://schemas.microsoft.com/office/powerpoint/2010/main" val="3905032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919DD16-5CFD-FA48-B7D1-F48884199277}"/>
              </a:ext>
            </a:extLst>
          </p:cNvPr>
          <p:cNvPicPr>
            <a:picLocks noGrp="1" noChangeAspect="1"/>
          </p:cNvPicPr>
          <p:nvPr>
            <p:ph idx="1"/>
          </p:nvPr>
        </p:nvPicPr>
        <p:blipFill rotWithShape="1">
          <a:blip r:embed="rId2"/>
          <a:srcRect l="2026" t="29260" r="47342" b="25502"/>
          <a:stretch/>
        </p:blipFill>
        <p:spPr>
          <a:xfrm>
            <a:off x="144060" y="2279444"/>
            <a:ext cx="5807879" cy="3243182"/>
          </a:xfrm>
        </p:spPr>
      </p:pic>
      <p:sp>
        <p:nvSpPr>
          <p:cNvPr id="6" name="Rectangle 5">
            <a:extLst>
              <a:ext uri="{FF2B5EF4-FFF2-40B4-BE49-F238E27FC236}">
                <a16:creationId xmlns:a16="http://schemas.microsoft.com/office/drawing/2014/main" id="{80C156BD-0AB0-C04F-8F4A-8779E0E7F4AA}"/>
              </a:ext>
            </a:extLst>
          </p:cNvPr>
          <p:cNvSpPr/>
          <p:nvPr/>
        </p:nvSpPr>
        <p:spPr>
          <a:xfrm>
            <a:off x="6096000" y="2382559"/>
            <a:ext cx="6096000" cy="2092881"/>
          </a:xfrm>
          <a:prstGeom prst="rect">
            <a:avLst/>
          </a:prstGeom>
        </p:spPr>
        <p:txBody>
          <a:bodyPr wrap="square">
            <a:spAutoFit/>
          </a:bodyPr>
          <a:lstStyle/>
          <a:p>
            <a:r>
              <a:rPr lang="en-US" b="1" dirty="0">
                <a:solidFill>
                  <a:srgbClr val="002060"/>
                </a:solidFill>
              </a:rPr>
              <a:t>Two Reported COVID-19-associated deaths</a:t>
            </a:r>
          </a:p>
          <a:p>
            <a:pPr marL="457200" indent="-457200">
              <a:buFont typeface="Arial" panose="020B0604020202020204" pitchFamily="34" charset="0"/>
              <a:buChar char="•"/>
            </a:pPr>
            <a:endParaRPr lang="en-US" sz="1400" b="1" dirty="0">
              <a:solidFill>
                <a:srgbClr val="002060"/>
              </a:solidFill>
            </a:endParaRPr>
          </a:p>
          <a:p>
            <a:pPr marL="457200" indent="-457200">
              <a:buFont typeface="Arial" panose="020B0604020202020204" pitchFamily="34" charset="0"/>
              <a:buChar char="•"/>
            </a:pPr>
            <a:r>
              <a:rPr lang="en-US" sz="1400" dirty="0"/>
              <a:t>Female, age 5, on Monday morning, father checked on patient and she was found pulseless and not breathing. Patient expired at  11/22/21 at 11:05 CST. (VAERS ID: 1890705)</a:t>
            </a:r>
          </a:p>
          <a:p>
            <a:pPr marL="457200" indent="-457200">
              <a:buFont typeface="Arial" panose="020B0604020202020204" pitchFamily="34" charset="0"/>
              <a:buChar char="•"/>
            </a:pPr>
            <a:endParaRPr lang="en-US" sz="1400" dirty="0"/>
          </a:p>
          <a:p>
            <a:pPr marL="457200" indent="-457200">
              <a:buFont typeface="Arial" panose="020B0604020202020204" pitchFamily="34" charset="0"/>
              <a:buChar char="•"/>
            </a:pPr>
            <a:r>
              <a:rPr lang="en-US" sz="1400" dirty="0"/>
              <a:t>Female, age 11, Patient was 11 years old and 8 months at the time of vaccine No side effects noted. Well except for the fact that she died. (VAERS ID: 1696757)</a:t>
            </a:r>
          </a:p>
        </p:txBody>
      </p:sp>
      <p:sp>
        <p:nvSpPr>
          <p:cNvPr id="9" name="Frame 8">
            <a:extLst>
              <a:ext uri="{FF2B5EF4-FFF2-40B4-BE49-F238E27FC236}">
                <a16:creationId xmlns:a16="http://schemas.microsoft.com/office/drawing/2014/main" id="{581125C6-6C23-E041-A251-8F4C859436E5}"/>
              </a:ext>
            </a:extLst>
          </p:cNvPr>
          <p:cNvSpPr/>
          <p:nvPr/>
        </p:nvSpPr>
        <p:spPr>
          <a:xfrm>
            <a:off x="470696" y="4034158"/>
            <a:ext cx="5181600" cy="1437410"/>
          </a:xfrm>
          <a:prstGeom prst="frame">
            <a:avLst>
              <a:gd name="adj1" fmla="val 28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82052E52-FF23-EE43-B445-2A014AB0A8D5}"/>
              </a:ext>
            </a:extLst>
          </p:cNvPr>
          <p:cNvSpPr txBox="1"/>
          <p:nvPr/>
        </p:nvSpPr>
        <p:spPr>
          <a:xfrm>
            <a:off x="460674" y="5597370"/>
            <a:ext cx="5174649" cy="646331"/>
          </a:xfrm>
          <a:prstGeom prst="rect">
            <a:avLst/>
          </a:prstGeom>
          <a:noFill/>
        </p:spPr>
        <p:txBody>
          <a:bodyPr wrap="square" rtlCol="0">
            <a:spAutoFit/>
          </a:bodyPr>
          <a:lstStyle/>
          <a:p>
            <a:r>
              <a:rPr lang="en-US" dirty="0"/>
              <a:t>I can’t find this one which is even more disturbing. The VAERS IDs should be listed to confirm his finding.</a:t>
            </a:r>
          </a:p>
        </p:txBody>
      </p:sp>
      <p:sp>
        <p:nvSpPr>
          <p:cNvPr id="11" name="Title 12">
            <a:extLst>
              <a:ext uri="{FF2B5EF4-FFF2-40B4-BE49-F238E27FC236}">
                <a16:creationId xmlns:a16="http://schemas.microsoft.com/office/drawing/2014/main" id="{4FB2DBB5-F663-F34E-96C4-32DC605C7A94}"/>
              </a:ext>
            </a:extLst>
          </p:cNvPr>
          <p:cNvSpPr>
            <a:spLocks noGrp="1"/>
          </p:cNvSpPr>
          <p:nvPr>
            <p:ph type="title"/>
          </p:nvPr>
        </p:nvSpPr>
        <p:spPr>
          <a:xfrm>
            <a:off x="838200" y="365125"/>
            <a:ext cx="10515600" cy="1325563"/>
          </a:xfrm>
        </p:spPr>
        <p:txBody>
          <a:bodyPr/>
          <a:lstStyle/>
          <a:p>
            <a:r>
              <a:rPr lang="en-US" dirty="0"/>
              <a:t>The ACIP reported statistics on deaths by John </a:t>
            </a:r>
            <a:r>
              <a:rPr lang="en-US" dirty="0" err="1"/>
              <a:t>Su</a:t>
            </a:r>
            <a:r>
              <a:rPr lang="en-US" dirty="0"/>
              <a:t> are not confirmed.</a:t>
            </a:r>
          </a:p>
        </p:txBody>
      </p:sp>
      <p:cxnSp>
        <p:nvCxnSpPr>
          <p:cNvPr id="13" name="Straight Arrow Connector 12">
            <a:extLst>
              <a:ext uri="{FF2B5EF4-FFF2-40B4-BE49-F238E27FC236}">
                <a16:creationId xmlns:a16="http://schemas.microsoft.com/office/drawing/2014/main" id="{1349536A-E48E-0443-8127-21C8800AF181}"/>
              </a:ext>
            </a:extLst>
          </p:cNvPr>
          <p:cNvCxnSpPr>
            <a:cxnSpLocks/>
          </p:cNvCxnSpPr>
          <p:nvPr/>
        </p:nvCxnSpPr>
        <p:spPr>
          <a:xfrm flipH="1" flipV="1">
            <a:off x="2497950" y="5324264"/>
            <a:ext cx="172278" cy="3209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Date Placeholder 16">
            <a:extLst>
              <a:ext uri="{FF2B5EF4-FFF2-40B4-BE49-F238E27FC236}">
                <a16:creationId xmlns:a16="http://schemas.microsoft.com/office/drawing/2014/main" id="{95A3FC1C-178D-6045-9CFA-C00387173943}"/>
              </a:ext>
            </a:extLst>
          </p:cNvPr>
          <p:cNvSpPr>
            <a:spLocks noGrp="1"/>
          </p:cNvSpPr>
          <p:nvPr>
            <p:ph type="dt" sz="half" idx="10"/>
          </p:nvPr>
        </p:nvSpPr>
        <p:spPr/>
        <p:txBody>
          <a:bodyPr/>
          <a:lstStyle/>
          <a:p>
            <a:fld id="{598D6D75-1494-1043-9C73-BBB3BE00F0B3}" type="datetime1">
              <a:rPr lang="en-US" smtClean="0"/>
              <a:t>3/8/22</a:t>
            </a:fld>
            <a:endParaRPr lang="en-US"/>
          </a:p>
        </p:txBody>
      </p:sp>
      <p:sp>
        <p:nvSpPr>
          <p:cNvPr id="18" name="Footer Placeholder 17">
            <a:extLst>
              <a:ext uri="{FF2B5EF4-FFF2-40B4-BE49-F238E27FC236}">
                <a16:creationId xmlns:a16="http://schemas.microsoft.com/office/drawing/2014/main" id="{32DC2C8B-0452-624F-95A7-0A3D4F20D8F6}"/>
              </a:ext>
            </a:extLst>
          </p:cNvPr>
          <p:cNvSpPr>
            <a:spLocks noGrp="1"/>
          </p:cNvSpPr>
          <p:nvPr>
            <p:ph type="ftr" sz="quarter" idx="11"/>
          </p:nvPr>
        </p:nvSpPr>
        <p:spPr>
          <a:xfrm>
            <a:off x="3894539" y="6575855"/>
            <a:ext cx="4114800" cy="365125"/>
          </a:xfrm>
        </p:spPr>
        <p:txBody>
          <a:bodyPr/>
          <a:lstStyle/>
          <a:p>
            <a:r>
              <a:rPr lang="en-US" dirty="0"/>
              <a:t>Source: VAERS Domestic Data/Analysis: Dr. Jessica Rose</a:t>
            </a:r>
          </a:p>
        </p:txBody>
      </p:sp>
      <p:sp>
        <p:nvSpPr>
          <p:cNvPr id="19" name="Slide Number Placeholder 18">
            <a:extLst>
              <a:ext uri="{FF2B5EF4-FFF2-40B4-BE49-F238E27FC236}">
                <a16:creationId xmlns:a16="http://schemas.microsoft.com/office/drawing/2014/main" id="{5F50149E-B47E-2948-9E42-A5457AFD55E5}"/>
              </a:ext>
            </a:extLst>
          </p:cNvPr>
          <p:cNvSpPr>
            <a:spLocks noGrp="1"/>
          </p:cNvSpPr>
          <p:nvPr>
            <p:ph type="sldNum" sz="quarter" idx="12"/>
          </p:nvPr>
        </p:nvSpPr>
        <p:spPr>
          <a:xfrm>
            <a:off x="8738209" y="6538912"/>
            <a:ext cx="2743200" cy="365125"/>
          </a:xfrm>
        </p:spPr>
        <p:txBody>
          <a:bodyPr/>
          <a:lstStyle/>
          <a:p>
            <a:fld id="{84CCD03D-69DC-C540-8894-CD3278485F7A}" type="slidenum">
              <a:rPr lang="en-US" smtClean="0"/>
              <a:t>11</a:t>
            </a:fld>
            <a:endParaRPr lang="en-US" dirty="0"/>
          </a:p>
        </p:txBody>
      </p:sp>
      <p:grpSp>
        <p:nvGrpSpPr>
          <p:cNvPr id="20" name="Group 19">
            <a:extLst>
              <a:ext uri="{FF2B5EF4-FFF2-40B4-BE49-F238E27FC236}">
                <a16:creationId xmlns:a16="http://schemas.microsoft.com/office/drawing/2014/main" id="{1B47AC93-04BF-B846-A4E0-33895CC1F9F9}"/>
              </a:ext>
            </a:extLst>
          </p:cNvPr>
          <p:cNvGrpSpPr/>
          <p:nvPr/>
        </p:nvGrpSpPr>
        <p:grpSpPr>
          <a:xfrm>
            <a:off x="3061496" y="1906620"/>
            <a:ext cx="5983646" cy="369332"/>
            <a:chOff x="3061496" y="1906620"/>
            <a:chExt cx="5983646" cy="369332"/>
          </a:xfrm>
        </p:grpSpPr>
        <p:sp>
          <p:nvSpPr>
            <p:cNvPr id="21" name="TextBox 20">
              <a:extLst>
                <a:ext uri="{FF2B5EF4-FFF2-40B4-BE49-F238E27FC236}">
                  <a16:creationId xmlns:a16="http://schemas.microsoft.com/office/drawing/2014/main" id="{ACA70629-46CB-6B42-8029-06152E99048D}"/>
                </a:ext>
              </a:extLst>
            </p:cNvPr>
            <p:cNvSpPr txBox="1"/>
            <p:nvPr/>
          </p:nvSpPr>
          <p:spPr>
            <a:xfrm>
              <a:off x="3061496" y="1906620"/>
              <a:ext cx="417102" cy="369332"/>
            </a:xfrm>
            <a:prstGeom prst="rect">
              <a:avLst/>
            </a:prstGeom>
            <a:noFill/>
          </p:spPr>
          <p:txBody>
            <a:bodyPr wrap="none" rtlCol="0">
              <a:spAutoFit/>
            </a:bodyPr>
            <a:lstStyle/>
            <a:p>
              <a:r>
                <a:rPr lang="en-US" b="1" dirty="0" err="1"/>
                <a:t>Su</a:t>
              </a:r>
              <a:endParaRPr lang="en-US" b="1" dirty="0"/>
            </a:p>
          </p:txBody>
        </p:sp>
        <p:sp>
          <p:nvSpPr>
            <p:cNvPr id="22" name="TextBox 21">
              <a:extLst>
                <a:ext uri="{FF2B5EF4-FFF2-40B4-BE49-F238E27FC236}">
                  <a16:creationId xmlns:a16="http://schemas.microsoft.com/office/drawing/2014/main" id="{6DEBEA43-1B42-0143-B4AC-3B0E7FB17C43}"/>
                </a:ext>
              </a:extLst>
            </p:cNvPr>
            <p:cNvSpPr txBox="1"/>
            <p:nvPr/>
          </p:nvSpPr>
          <p:spPr>
            <a:xfrm>
              <a:off x="8404454" y="1906620"/>
              <a:ext cx="640688" cy="369332"/>
            </a:xfrm>
            <a:prstGeom prst="rect">
              <a:avLst/>
            </a:prstGeom>
            <a:noFill/>
          </p:spPr>
          <p:txBody>
            <a:bodyPr wrap="none" rtlCol="0">
              <a:spAutoFit/>
            </a:bodyPr>
            <a:lstStyle/>
            <a:p>
              <a:r>
                <a:rPr lang="en-US" b="1" dirty="0"/>
                <a:t>Rose</a:t>
              </a:r>
            </a:p>
          </p:txBody>
        </p:sp>
      </p:grpSp>
    </p:spTree>
    <p:extLst>
      <p:ext uri="{BB962C8B-B14F-4D97-AF65-F5344CB8AC3E}">
        <p14:creationId xmlns:p14="http://schemas.microsoft.com/office/powerpoint/2010/main" val="39114846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9CF31-8A60-8049-B198-A2B5C5C96134}"/>
              </a:ext>
            </a:extLst>
          </p:cNvPr>
          <p:cNvSpPr>
            <a:spLocks noGrp="1"/>
          </p:cNvSpPr>
          <p:nvPr>
            <p:ph type="title"/>
          </p:nvPr>
        </p:nvSpPr>
        <p:spPr>
          <a:xfrm>
            <a:off x="2552700" y="5783558"/>
            <a:ext cx="9639300" cy="707886"/>
          </a:xfrm>
        </p:spPr>
        <p:txBody>
          <a:bodyPr>
            <a:noAutofit/>
          </a:bodyPr>
          <a:lstStyle/>
          <a:p>
            <a:pPr algn="r"/>
            <a:r>
              <a:rPr lang="en-US" sz="1100" dirty="0"/>
              <a:t>*</a:t>
            </a:r>
            <a:r>
              <a:rPr lang="en-US" sz="1100" dirty="0" err="1"/>
              <a:t>strings_myocarditis</a:t>
            </a:r>
            <a:r>
              <a:rPr lang="en-US" sz="1100" dirty="0"/>
              <a:t> &lt;- c("Myocarditis", "Pericarditis", "Autoimmune myocarditis", "Endocarditis", "Carditis", "Viral pericarditis", "Endocarditis bacterial", "Pericarditis constrictive", "Endocarditis noninfective", "Eosinophilic myocarditis", "Myocardial necrosis marker increased", "Myocardial rupture", "Myocardial </a:t>
            </a:r>
            <a:r>
              <a:rPr lang="en-US" sz="1100" dirty="0" err="1"/>
              <a:t>ischaemia</a:t>
            </a:r>
            <a:r>
              <a:rPr lang="en-US" sz="1100" dirty="0"/>
              <a:t>", "Pericarditis constrictive", "Eosinophilic myocarditis", "Viral myocarditis", "Viral endocarditis", "carditis", "Myopericarditis”, “Chest pain”)</a:t>
            </a:r>
            <a:br>
              <a:rPr lang="en-US" sz="1100" dirty="0"/>
            </a:br>
            <a:r>
              <a:rPr lang="en-US" sz="1100" dirty="0"/>
              <a:t>This is in accordance with the ACIP definition of myocarditis and includes chest pain.</a:t>
            </a:r>
          </a:p>
        </p:txBody>
      </p:sp>
      <p:pic>
        <p:nvPicPr>
          <p:cNvPr id="5" name="Content Placeholder 4">
            <a:extLst>
              <a:ext uri="{FF2B5EF4-FFF2-40B4-BE49-F238E27FC236}">
                <a16:creationId xmlns:a16="http://schemas.microsoft.com/office/drawing/2014/main" id="{78BDB46B-58BA-7142-BEDD-0FC8C5C43E4E}"/>
              </a:ext>
            </a:extLst>
          </p:cNvPr>
          <p:cNvPicPr>
            <a:picLocks noGrp="1" noChangeAspect="1"/>
          </p:cNvPicPr>
          <p:nvPr>
            <p:ph idx="1"/>
          </p:nvPr>
        </p:nvPicPr>
        <p:blipFill rotWithShape="1">
          <a:blip r:embed="rId2"/>
          <a:srcRect l="1842" t="33823" r="47340" b="20965"/>
          <a:stretch/>
        </p:blipFill>
        <p:spPr>
          <a:xfrm>
            <a:off x="0" y="2224826"/>
            <a:ext cx="6508749" cy="3619292"/>
          </a:xfrm>
        </p:spPr>
      </p:pic>
      <p:sp>
        <p:nvSpPr>
          <p:cNvPr id="6" name="TextBox 5">
            <a:extLst>
              <a:ext uri="{FF2B5EF4-FFF2-40B4-BE49-F238E27FC236}">
                <a16:creationId xmlns:a16="http://schemas.microsoft.com/office/drawing/2014/main" id="{A555A245-1A55-A34B-9B54-E9AF77018EAF}"/>
              </a:ext>
            </a:extLst>
          </p:cNvPr>
          <p:cNvSpPr txBox="1"/>
          <p:nvPr/>
        </p:nvSpPr>
        <p:spPr>
          <a:xfrm>
            <a:off x="5849496" y="2275952"/>
            <a:ext cx="5857570" cy="707886"/>
          </a:xfrm>
          <a:prstGeom prst="rect">
            <a:avLst/>
          </a:prstGeom>
          <a:noFill/>
        </p:spPr>
        <p:txBody>
          <a:bodyPr wrap="square" rtlCol="0">
            <a:spAutoFit/>
          </a:bodyPr>
          <a:lstStyle/>
          <a:p>
            <a:r>
              <a:rPr lang="en-US" sz="2000" b="1" dirty="0">
                <a:solidFill>
                  <a:srgbClr val="002060"/>
                </a:solidFill>
              </a:rPr>
              <a:t>Reports of myocarditis to VAERS among children ages 5-11 years (N=67) </a:t>
            </a:r>
            <a:r>
              <a:rPr lang="en-US" b="1" dirty="0">
                <a:solidFill>
                  <a:srgbClr val="002060"/>
                </a:solidFill>
              </a:rPr>
              <a:t>(as of December 17, 2021)</a:t>
            </a:r>
            <a:endParaRPr lang="en-US" sz="2000" b="1" dirty="0">
              <a:solidFill>
                <a:srgbClr val="002060"/>
              </a:solidFill>
            </a:endParaRPr>
          </a:p>
        </p:txBody>
      </p:sp>
      <p:sp>
        <p:nvSpPr>
          <p:cNvPr id="8" name="Rectangle 7">
            <a:extLst>
              <a:ext uri="{FF2B5EF4-FFF2-40B4-BE49-F238E27FC236}">
                <a16:creationId xmlns:a16="http://schemas.microsoft.com/office/drawing/2014/main" id="{3255535F-97B6-F949-9945-1685D4432A02}"/>
              </a:ext>
            </a:extLst>
          </p:cNvPr>
          <p:cNvSpPr/>
          <p:nvPr/>
        </p:nvSpPr>
        <p:spPr>
          <a:xfrm>
            <a:off x="5814049" y="3350521"/>
            <a:ext cx="5067221" cy="584775"/>
          </a:xfrm>
          <a:prstGeom prst="rect">
            <a:avLst/>
          </a:prstGeom>
        </p:spPr>
        <p:txBody>
          <a:bodyPr wrap="none">
            <a:spAutoFit/>
          </a:bodyPr>
          <a:lstStyle/>
          <a:p>
            <a:pPr marL="285750" indent="-285750">
              <a:buFont typeface="Arial" panose="020B0604020202020204" pitchFamily="34" charset="0"/>
              <a:buChar char="•"/>
            </a:pPr>
            <a:r>
              <a:rPr lang="en-US" sz="1600" dirty="0"/>
              <a:t>3,917 reports to VAERS among children ages 5-11 years</a:t>
            </a:r>
          </a:p>
          <a:p>
            <a:pPr marL="742950" lvl="1" indent="-285750">
              <a:buFont typeface="Arial" panose="020B0604020202020204" pitchFamily="34" charset="0"/>
              <a:buChar char="•"/>
            </a:pPr>
            <a:r>
              <a:rPr lang="en-US" sz="1600" b="1" dirty="0">
                <a:solidFill>
                  <a:srgbClr val="FF0000"/>
                </a:solidFill>
              </a:rPr>
              <a:t>67</a:t>
            </a:r>
            <a:r>
              <a:rPr lang="en-US" sz="1600" dirty="0"/>
              <a:t> reports of myocarditis* </a:t>
            </a:r>
          </a:p>
        </p:txBody>
      </p:sp>
      <p:sp>
        <p:nvSpPr>
          <p:cNvPr id="9" name="Title 12">
            <a:extLst>
              <a:ext uri="{FF2B5EF4-FFF2-40B4-BE49-F238E27FC236}">
                <a16:creationId xmlns:a16="http://schemas.microsoft.com/office/drawing/2014/main" id="{D1BC6CEB-DCD0-DA44-9D44-290192C7AE74}"/>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The ACIP reported statistics for myocarditis by John </a:t>
            </a:r>
            <a:r>
              <a:rPr lang="en-US" dirty="0" err="1"/>
              <a:t>Su</a:t>
            </a:r>
            <a:r>
              <a:rPr lang="en-US" dirty="0"/>
              <a:t> are not confirmed.</a:t>
            </a:r>
          </a:p>
        </p:txBody>
      </p:sp>
      <p:sp>
        <p:nvSpPr>
          <p:cNvPr id="10" name="Date Placeholder 9">
            <a:extLst>
              <a:ext uri="{FF2B5EF4-FFF2-40B4-BE49-F238E27FC236}">
                <a16:creationId xmlns:a16="http://schemas.microsoft.com/office/drawing/2014/main" id="{F0A1CFD6-0060-F34E-9F64-179F4BFD6706}"/>
              </a:ext>
            </a:extLst>
          </p:cNvPr>
          <p:cNvSpPr>
            <a:spLocks noGrp="1"/>
          </p:cNvSpPr>
          <p:nvPr>
            <p:ph type="dt" sz="half" idx="10"/>
          </p:nvPr>
        </p:nvSpPr>
        <p:spPr/>
        <p:txBody>
          <a:bodyPr/>
          <a:lstStyle/>
          <a:p>
            <a:fld id="{A84C9345-CBE8-AC44-B2E0-984CCA6E902E}" type="datetime1">
              <a:rPr lang="en-US" smtClean="0"/>
              <a:t>3/8/22</a:t>
            </a:fld>
            <a:endParaRPr lang="en-US"/>
          </a:p>
        </p:txBody>
      </p:sp>
      <p:sp>
        <p:nvSpPr>
          <p:cNvPr id="11" name="Footer Placeholder 10">
            <a:extLst>
              <a:ext uri="{FF2B5EF4-FFF2-40B4-BE49-F238E27FC236}">
                <a16:creationId xmlns:a16="http://schemas.microsoft.com/office/drawing/2014/main" id="{45729F5C-2808-FE48-BF51-59A77493D0E9}"/>
              </a:ext>
            </a:extLst>
          </p:cNvPr>
          <p:cNvSpPr>
            <a:spLocks noGrp="1"/>
          </p:cNvSpPr>
          <p:nvPr>
            <p:ph type="ftr" sz="quarter" idx="11"/>
          </p:nvPr>
        </p:nvSpPr>
        <p:spPr/>
        <p:txBody>
          <a:bodyPr/>
          <a:lstStyle/>
          <a:p>
            <a:r>
              <a:rPr lang="en-US"/>
              <a:t>Source: VAERS Domestic Data/Analysis: Dr. Jessica Rose</a:t>
            </a:r>
          </a:p>
        </p:txBody>
      </p:sp>
      <p:sp>
        <p:nvSpPr>
          <p:cNvPr id="12" name="Slide Number Placeholder 11">
            <a:extLst>
              <a:ext uri="{FF2B5EF4-FFF2-40B4-BE49-F238E27FC236}">
                <a16:creationId xmlns:a16="http://schemas.microsoft.com/office/drawing/2014/main" id="{13A9C0EA-F546-0D45-96B4-A5211B5FE351}"/>
              </a:ext>
            </a:extLst>
          </p:cNvPr>
          <p:cNvSpPr>
            <a:spLocks noGrp="1"/>
          </p:cNvSpPr>
          <p:nvPr>
            <p:ph type="sldNum" sz="quarter" idx="12"/>
          </p:nvPr>
        </p:nvSpPr>
        <p:spPr/>
        <p:txBody>
          <a:bodyPr/>
          <a:lstStyle/>
          <a:p>
            <a:fld id="{84CCD03D-69DC-C540-8894-CD3278485F7A}" type="slidenum">
              <a:rPr lang="en-US" smtClean="0"/>
              <a:t>12</a:t>
            </a:fld>
            <a:endParaRPr lang="en-US" dirty="0"/>
          </a:p>
        </p:txBody>
      </p:sp>
      <p:grpSp>
        <p:nvGrpSpPr>
          <p:cNvPr id="13" name="Group 12">
            <a:extLst>
              <a:ext uri="{FF2B5EF4-FFF2-40B4-BE49-F238E27FC236}">
                <a16:creationId xmlns:a16="http://schemas.microsoft.com/office/drawing/2014/main" id="{2D728566-196A-844D-8FB4-6DBE1DCDB9B6}"/>
              </a:ext>
            </a:extLst>
          </p:cNvPr>
          <p:cNvGrpSpPr/>
          <p:nvPr/>
        </p:nvGrpSpPr>
        <p:grpSpPr>
          <a:xfrm>
            <a:off x="3061496" y="1906620"/>
            <a:ext cx="5983646" cy="369332"/>
            <a:chOff x="3061496" y="1906620"/>
            <a:chExt cx="5983646" cy="369332"/>
          </a:xfrm>
        </p:grpSpPr>
        <p:sp>
          <p:nvSpPr>
            <p:cNvPr id="14" name="TextBox 13">
              <a:extLst>
                <a:ext uri="{FF2B5EF4-FFF2-40B4-BE49-F238E27FC236}">
                  <a16:creationId xmlns:a16="http://schemas.microsoft.com/office/drawing/2014/main" id="{0DDDA620-31D4-1B45-A205-F0406B86EE25}"/>
                </a:ext>
              </a:extLst>
            </p:cNvPr>
            <p:cNvSpPr txBox="1"/>
            <p:nvPr/>
          </p:nvSpPr>
          <p:spPr>
            <a:xfrm>
              <a:off x="3061496" y="1906620"/>
              <a:ext cx="417102" cy="369332"/>
            </a:xfrm>
            <a:prstGeom prst="rect">
              <a:avLst/>
            </a:prstGeom>
            <a:noFill/>
          </p:spPr>
          <p:txBody>
            <a:bodyPr wrap="none" rtlCol="0">
              <a:spAutoFit/>
            </a:bodyPr>
            <a:lstStyle/>
            <a:p>
              <a:r>
                <a:rPr lang="en-US" b="1" dirty="0" err="1"/>
                <a:t>Su</a:t>
              </a:r>
              <a:endParaRPr lang="en-US" b="1" dirty="0"/>
            </a:p>
          </p:txBody>
        </p:sp>
        <p:sp>
          <p:nvSpPr>
            <p:cNvPr id="15" name="TextBox 14">
              <a:extLst>
                <a:ext uri="{FF2B5EF4-FFF2-40B4-BE49-F238E27FC236}">
                  <a16:creationId xmlns:a16="http://schemas.microsoft.com/office/drawing/2014/main" id="{9FD2609B-7701-324E-939D-737A8AAC7605}"/>
                </a:ext>
              </a:extLst>
            </p:cNvPr>
            <p:cNvSpPr txBox="1"/>
            <p:nvPr/>
          </p:nvSpPr>
          <p:spPr>
            <a:xfrm>
              <a:off x="8404454" y="1906620"/>
              <a:ext cx="640688" cy="369332"/>
            </a:xfrm>
            <a:prstGeom prst="rect">
              <a:avLst/>
            </a:prstGeom>
            <a:noFill/>
          </p:spPr>
          <p:txBody>
            <a:bodyPr wrap="none" rtlCol="0">
              <a:spAutoFit/>
            </a:bodyPr>
            <a:lstStyle/>
            <a:p>
              <a:r>
                <a:rPr lang="en-US" b="1" dirty="0"/>
                <a:t>Rose</a:t>
              </a:r>
            </a:p>
          </p:txBody>
        </p:sp>
      </p:grpSp>
    </p:spTree>
    <p:extLst>
      <p:ext uri="{BB962C8B-B14F-4D97-AF65-F5344CB8AC3E}">
        <p14:creationId xmlns:p14="http://schemas.microsoft.com/office/powerpoint/2010/main" val="739661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3BFE2-A78A-FC41-BA4D-06EE124E2B04}"/>
              </a:ext>
            </a:extLst>
          </p:cNvPr>
          <p:cNvSpPr>
            <a:spLocks noGrp="1"/>
          </p:cNvSpPr>
          <p:nvPr>
            <p:ph type="title"/>
          </p:nvPr>
        </p:nvSpPr>
        <p:spPr/>
        <p:txBody>
          <a:bodyPr/>
          <a:lstStyle/>
          <a:p>
            <a:r>
              <a:rPr lang="en-US" dirty="0"/>
              <a:t>Thank you for listening!</a:t>
            </a:r>
          </a:p>
        </p:txBody>
      </p:sp>
      <p:sp>
        <p:nvSpPr>
          <p:cNvPr id="3" name="Content Placeholder 2">
            <a:extLst>
              <a:ext uri="{FF2B5EF4-FFF2-40B4-BE49-F238E27FC236}">
                <a16:creationId xmlns:a16="http://schemas.microsoft.com/office/drawing/2014/main" id="{02F82371-AFF6-E44B-B5D2-777BE953788B}"/>
              </a:ext>
            </a:extLst>
          </p:cNvPr>
          <p:cNvSpPr>
            <a:spLocks noGrp="1"/>
          </p:cNvSpPr>
          <p:nvPr>
            <p:ph idx="1"/>
          </p:nvPr>
        </p:nvSpPr>
        <p:spPr/>
        <p:txBody>
          <a:bodyPr/>
          <a:lstStyle/>
          <a:p>
            <a:r>
              <a:rPr lang="en-US" dirty="0"/>
              <a:t>Merry Christmas and a Happy New Year of </a:t>
            </a:r>
            <a:r>
              <a:rPr lang="en-US"/>
              <a:t>FREEDOM </a:t>
            </a:r>
            <a:r>
              <a:rPr lang="en-US">
                <a:sym typeface="Wingdings" pitchFamily="2" charset="2"/>
              </a:rPr>
              <a:t></a:t>
            </a:r>
            <a:endParaRPr lang="en-US" dirty="0"/>
          </a:p>
        </p:txBody>
      </p:sp>
      <p:sp>
        <p:nvSpPr>
          <p:cNvPr id="4" name="Date Placeholder 3">
            <a:extLst>
              <a:ext uri="{FF2B5EF4-FFF2-40B4-BE49-F238E27FC236}">
                <a16:creationId xmlns:a16="http://schemas.microsoft.com/office/drawing/2014/main" id="{2FAEF040-4DB8-AD40-AEF2-9D81A137529B}"/>
              </a:ext>
            </a:extLst>
          </p:cNvPr>
          <p:cNvSpPr>
            <a:spLocks noGrp="1"/>
          </p:cNvSpPr>
          <p:nvPr>
            <p:ph type="dt" sz="half" idx="10"/>
          </p:nvPr>
        </p:nvSpPr>
        <p:spPr/>
        <p:txBody>
          <a:bodyPr/>
          <a:lstStyle/>
          <a:p>
            <a:fld id="{CA221EFE-6B4B-1049-87F0-102C440507E2}" type="datetime1">
              <a:rPr lang="en-US" smtClean="0"/>
              <a:t>3/8/22</a:t>
            </a:fld>
            <a:endParaRPr lang="en-US"/>
          </a:p>
        </p:txBody>
      </p:sp>
      <p:sp>
        <p:nvSpPr>
          <p:cNvPr id="5" name="Footer Placeholder 4">
            <a:extLst>
              <a:ext uri="{FF2B5EF4-FFF2-40B4-BE49-F238E27FC236}">
                <a16:creationId xmlns:a16="http://schemas.microsoft.com/office/drawing/2014/main" id="{48DE9F23-B314-2A4D-9017-2A5FC4C02616}"/>
              </a:ext>
            </a:extLst>
          </p:cNvPr>
          <p:cNvSpPr>
            <a:spLocks noGrp="1"/>
          </p:cNvSpPr>
          <p:nvPr>
            <p:ph type="ftr" sz="quarter" idx="11"/>
          </p:nvPr>
        </p:nvSpPr>
        <p:spPr/>
        <p:txBody>
          <a:bodyPr/>
          <a:lstStyle/>
          <a:p>
            <a:r>
              <a:rPr lang="en-US"/>
              <a:t>Source: VAERS Domestic Data/Analysis: Dr. Jessica Rose</a:t>
            </a:r>
          </a:p>
        </p:txBody>
      </p:sp>
      <p:sp>
        <p:nvSpPr>
          <p:cNvPr id="6" name="Slide Number Placeholder 5">
            <a:extLst>
              <a:ext uri="{FF2B5EF4-FFF2-40B4-BE49-F238E27FC236}">
                <a16:creationId xmlns:a16="http://schemas.microsoft.com/office/drawing/2014/main" id="{610BDC2C-2C81-B24D-8134-53DE81DE5CC5}"/>
              </a:ext>
            </a:extLst>
          </p:cNvPr>
          <p:cNvSpPr>
            <a:spLocks noGrp="1"/>
          </p:cNvSpPr>
          <p:nvPr>
            <p:ph type="sldNum" sz="quarter" idx="12"/>
          </p:nvPr>
        </p:nvSpPr>
        <p:spPr/>
        <p:txBody>
          <a:bodyPr/>
          <a:lstStyle/>
          <a:p>
            <a:fld id="{84CCD03D-69DC-C540-8894-CD3278485F7A}" type="slidenum">
              <a:rPr lang="en-US" smtClean="0"/>
              <a:t>13</a:t>
            </a:fld>
            <a:endParaRPr lang="en-US"/>
          </a:p>
        </p:txBody>
      </p:sp>
    </p:spTree>
    <p:extLst>
      <p:ext uri="{BB962C8B-B14F-4D97-AF65-F5344CB8AC3E}">
        <p14:creationId xmlns:p14="http://schemas.microsoft.com/office/powerpoint/2010/main" val="13270379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C3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4E1261-4688-0047-8022-D5C046F855E3}"/>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200" kern="1200" dirty="0">
                <a:solidFill>
                  <a:srgbClr val="FFFFFF"/>
                </a:solidFill>
                <a:latin typeface="+mj-lt"/>
                <a:ea typeface="+mj-ea"/>
                <a:cs typeface="+mj-cs"/>
              </a:rPr>
              <a:t>In response to the December 13, 2021 ACIP meeting presentation by John </a:t>
            </a:r>
            <a:r>
              <a:rPr lang="en-US" sz="2200" kern="1200" dirty="0" err="1">
                <a:solidFill>
                  <a:srgbClr val="FFFFFF"/>
                </a:solidFill>
                <a:latin typeface="+mj-lt"/>
                <a:ea typeface="+mj-ea"/>
                <a:cs typeface="+mj-cs"/>
              </a:rPr>
              <a:t>Su</a:t>
            </a:r>
            <a:endParaRPr lang="en-US" sz="2200" kern="1200" dirty="0">
              <a:solidFill>
                <a:srgbClr val="FFFFFF"/>
              </a:solidFill>
              <a:latin typeface="+mj-lt"/>
              <a:ea typeface="+mj-ea"/>
              <a:cs typeface="+mj-cs"/>
            </a:endParaRPr>
          </a:p>
        </p:txBody>
      </p:sp>
      <p:pic>
        <p:nvPicPr>
          <p:cNvPr id="8" name="Content Placeholder 7">
            <a:extLst>
              <a:ext uri="{FF2B5EF4-FFF2-40B4-BE49-F238E27FC236}">
                <a16:creationId xmlns:a16="http://schemas.microsoft.com/office/drawing/2014/main" id="{D1CF893B-406B-7747-9AB7-1B37B979355B}"/>
              </a:ext>
            </a:extLst>
          </p:cNvPr>
          <p:cNvPicPr>
            <a:picLocks noGrp="1" noChangeAspect="1"/>
          </p:cNvPicPr>
          <p:nvPr>
            <p:ph idx="1"/>
          </p:nvPr>
        </p:nvPicPr>
        <p:blipFill rotWithShape="1">
          <a:blip r:embed="rId2"/>
          <a:srcRect l="15928" t="13169" r="2794" b="16783"/>
          <a:stretch/>
        </p:blipFill>
        <p:spPr>
          <a:xfrm>
            <a:off x="4038600" y="1491359"/>
            <a:ext cx="7188199" cy="3871892"/>
          </a:xfrm>
          <a:prstGeom prst="rect">
            <a:avLst/>
          </a:prstGeom>
        </p:spPr>
      </p:pic>
      <p:sp>
        <p:nvSpPr>
          <p:cNvPr id="4" name="Date Placeholder 3">
            <a:extLst>
              <a:ext uri="{FF2B5EF4-FFF2-40B4-BE49-F238E27FC236}">
                <a16:creationId xmlns:a16="http://schemas.microsoft.com/office/drawing/2014/main" id="{D2A41438-9D1E-2543-9AC1-6DA0642C3A7A}"/>
              </a:ext>
            </a:extLst>
          </p:cNvPr>
          <p:cNvSpPr>
            <a:spLocks noGrp="1"/>
          </p:cNvSpPr>
          <p:nvPr>
            <p:ph type="dt" sz="half" idx="10"/>
          </p:nvPr>
        </p:nvSpPr>
        <p:spPr>
          <a:xfrm>
            <a:off x="413657" y="6356350"/>
            <a:ext cx="1480457" cy="365125"/>
          </a:xfrm>
        </p:spPr>
        <p:txBody>
          <a:bodyPr vert="horz" lIns="91440" tIns="45720" rIns="91440" bIns="45720" rtlCol="0" anchor="ctr">
            <a:normAutofit/>
          </a:bodyPr>
          <a:lstStyle/>
          <a:p>
            <a:pPr defTabSz="914400">
              <a:spcAft>
                <a:spcPts val="600"/>
              </a:spcAft>
            </a:pPr>
            <a:fld id="{CA221EFE-6B4B-1049-87F0-102C440507E2}" type="datetime1">
              <a:rPr lang="en-US">
                <a:solidFill>
                  <a:srgbClr val="FFFFFF"/>
                </a:solidFill>
              </a:rPr>
              <a:pPr defTabSz="914400">
                <a:spcAft>
                  <a:spcPts val="600"/>
                </a:spcAft>
              </a:pPr>
              <a:t>3/8/22</a:t>
            </a:fld>
            <a:endParaRPr lang="en-US">
              <a:solidFill>
                <a:srgbClr val="FFFFFF"/>
              </a:solidFill>
            </a:endParaRPr>
          </a:p>
        </p:txBody>
      </p:sp>
      <p:sp>
        <p:nvSpPr>
          <p:cNvPr id="5" name="Footer Placeholder 4">
            <a:extLst>
              <a:ext uri="{FF2B5EF4-FFF2-40B4-BE49-F238E27FC236}">
                <a16:creationId xmlns:a16="http://schemas.microsoft.com/office/drawing/2014/main" id="{C4EE4ECE-0C33-DF4F-82B8-C727D817CCA5}"/>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defTabSz="914400">
              <a:spcAft>
                <a:spcPts val="600"/>
              </a:spcAft>
            </a:pPr>
            <a:r>
              <a:rPr lang="en-US" kern="1200">
                <a:solidFill>
                  <a:srgbClr val="898989"/>
                </a:solidFill>
                <a:latin typeface="+mn-lt"/>
                <a:ea typeface="+mn-ea"/>
                <a:cs typeface="+mn-cs"/>
              </a:rPr>
              <a:t>Source: VAERS Domestic Data/Analysis: Dr. Jessica Rose</a:t>
            </a:r>
          </a:p>
        </p:txBody>
      </p:sp>
      <p:sp>
        <p:nvSpPr>
          <p:cNvPr id="6" name="Slide Number Placeholder 5">
            <a:extLst>
              <a:ext uri="{FF2B5EF4-FFF2-40B4-BE49-F238E27FC236}">
                <a16:creationId xmlns:a16="http://schemas.microsoft.com/office/drawing/2014/main" id="{33E92BB4-173E-F84E-925D-94DF35ECF535}"/>
              </a:ext>
            </a:extLst>
          </p:cNvPr>
          <p:cNvSpPr>
            <a:spLocks noGrp="1"/>
          </p:cNvSpPr>
          <p:nvPr>
            <p:ph type="sldNum" sz="quarter" idx="12"/>
          </p:nvPr>
        </p:nvSpPr>
        <p:spPr>
          <a:xfrm>
            <a:off x="11310257" y="6356350"/>
            <a:ext cx="560009" cy="365125"/>
          </a:xfrm>
        </p:spPr>
        <p:txBody>
          <a:bodyPr vert="horz" lIns="91440" tIns="45720" rIns="91440" bIns="45720" rtlCol="0" anchor="ctr">
            <a:normAutofit/>
          </a:bodyPr>
          <a:lstStyle/>
          <a:p>
            <a:pPr defTabSz="914400">
              <a:spcAft>
                <a:spcPts val="600"/>
              </a:spcAft>
            </a:pPr>
            <a:fld id="{84CCD03D-69DC-C540-8894-CD3278485F7A}" type="slidenum">
              <a:rPr lang="en-US">
                <a:solidFill>
                  <a:srgbClr val="898989"/>
                </a:solidFill>
              </a:rPr>
              <a:pPr defTabSz="914400">
                <a:spcAft>
                  <a:spcPts val="600"/>
                </a:spcAft>
              </a:pPr>
              <a:t>2</a:t>
            </a:fld>
            <a:endParaRPr lang="en-US">
              <a:solidFill>
                <a:srgbClr val="898989"/>
              </a:solidFill>
            </a:endParaRPr>
          </a:p>
        </p:txBody>
      </p:sp>
    </p:spTree>
    <p:extLst>
      <p:ext uri="{BB962C8B-B14F-4D97-AF65-F5344CB8AC3E}">
        <p14:creationId xmlns:p14="http://schemas.microsoft.com/office/powerpoint/2010/main" val="617470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9">
            <a:extLst>
              <a:ext uri="{FF2B5EF4-FFF2-40B4-BE49-F238E27FC236}">
                <a16:creationId xmlns:a16="http://schemas.microsoft.com/office/drawing/2014/main" id="{95027350-5088-7344-AA85-BE8BED8A5BAC}"/>
              </a:ext>
            </a:extLst>
          </p:cNvPr>
          <p:cNvSpPr txBox="1">
            <a:spLocks/>
          </p:cNvSpPr>
          <p:nvPr/>
        </p:nvSpPr>
        <p:spPr>
          <a:xfrm>
            <a:off x="648929" y="629266"/>
            <a:ext cx="3505495" cy="162232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US" sz="3700" kern="1200">
                <a:solidFill>
                  <a:schemeClr val="tx1"/>
                </a:solidFill>
                <a:latin typeface="+mj-lt"/>
                <a:ea typeface="+mj-ea"/>
                <a:cs typeface="+mj-cs"/>
              </a:rPr>
              <a:t>N reports, gender stratified, not confirmed.</a:t>
            </a:r>
          </a:p>
        </p:txBody>
      </p:sp>
      <p:sp>
        <p:nvSpPr>
          <p:cNvPr id="6" name="Rectangle 5">
            <a:extLst>
              <a:ext uri="{FF2B5EF4-FFF2-40B4-BE49-F238E27FC236}">
                <a16:creationId xmlns:a16="http://schemas.microsoft.com/office/drawing/2014/main" id="{761CA7DC-D456-9245-8F6B-F861FAD19E3F}"/>
              </a:ext>
            </a:extLst>
          </p:cNvPr>
          <p:cNvSpPr/>
          <p:nvPr/>
        </p:nvSpPr>
        <p:spPr>
          <a:xfrm>
            <a:off x="648931" y="2438400"/>
            <a:ext cx="3505494" cy="3785419"/>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1600" dirty="0"/>
              <a:t>U.S. reports to VAERS among children ages 5-11 years after COVID-19 injection (N=3,917) as of December 17</a:t>
            </a:r>
            <a:r>
              <a:rPr lang="en-US" sz="1600" baseline="30000" dirty="0"/>
              <a:t>th</a:t>
            </a:r>
            <a:r>
              <a:rPr lang="en-US" sz="1600" dirty="0"/>
              <a:t>, 2021)</a:t>
            </a:r>
          </a:p>
          <a:p>
            <a:pPr indent="-228600" defTabSz="914400">
              <a:lnSpc>
                <a:spcPct val="90000"/>
              </a:lnSpc>
              <a:spcAft>
                <a:spcPts val="600"/>
              </a:spcAft>
              <a:buFont typeface="Arial" panose="020B0604020202020204" pitchFamily="34" charset="0"/>
              <a:buChar char="•"/>
            </a:pPr>
            <a:endParaRPr lang="en-US" sz="1600" dirty="0"/>
          </a:p>
          <a:p>
            <a:pPr indent="-228600" defTabSz="914400">
              <a:lnSpc>
                <a:spcPct val="90000"/>
              </a:lnSpc>
              <a:spcAft>
                <a:spcPts val="600"/>
              </a:spcAft>
              <a:buFont typeface="Arial" panose="020B0604020202020204" pitchFamily="34" charset="0"/>
              <a:buChar char="•"/>
            </a:pPr>
            <a:r>
              <a:rPr lang="en-US" sz="1600" dirty="0"/>
              <a:t>If we consider an under-reporting factor of 41 -&gt; 160,597</a:t>
            </a:r>
          </a:p>
          <a:p>
            <a:pPr indent="-228600" defTabSz="914400">
              <a:lnSpc>
                <a:spcPct val="90000"/>
              </a:lnSpc>
              <a:spcAft>
                <a:spcPts val="600"/>
              </a:spcAft>
              <a:buFont typeface="Arial" panose="020B0604020202020204" pitchFamily="34" charset="0"/>
              <a:buChar char="•"/>
            </a:pPr>
            <a:endParaRPr lang="en-US" sz="1600" dirty="0"/>
          </a:p>
          <a:p>
            <a:pPr indent="-228600" defTabSz="914400">
              <a:lnSpc>
                <a:spcPct val="90000"/>
              </a:lnSpc>
              <a:spcAft>
                <a:spcPts val="600"/>
              </a:spcAft>
              <a:buFont typeface="Arial" panose="020B0604020202020204" pitchFamily="34" charset="0"/>
              <a:buChar char="•"/>
            </a:pPr>
            <a:r>
              <a:rPr lang="en-US" sz="1600" dirty="0"/>
              <a:t>Median age = 9 years</a:t>
            </a:r>
          </a:p>
          <a:p>
            <a:pPr indent="-228600" defTabSz="914400">
              <a:lnSpc>
                <a:spcPct val="90000"/>
              </a:lnSpc>
              <a:spcAft>
                <a:spcPts val="600"/>
              </a:spcAft>
              <a:buFont typeface="Arial" panose="020B0604020202020204" pitchFamily="34" charset="0"/>
              <a:buChar char="•"/>
            </a:pPr>
            <a:r>
              <a:rPr lang="en-US" sz="1600" dirty="0"/>
              <a:t>Sex:</a:t>
            </a:r>
          </a:p>
          <a:p>
            <a:pPr marL="457200" indent="-228600" defTabSz="914400">
              <a:lnSpc>
                <a:spcPct val="90000"/>
              </a:lnSpc>
              <a:spcAft>
                <a:spcPts val="600"/>
              </a:spcAft>
              <a:buFont typeface="Arial" panose="020B0604020202020204" pitchFamily="34" charset="0"/>
              <a:buChar char="•"/>
            </a:pPr>
            <a:r>
              <a:rPr lang="en-US" sz="1600" dirty="0"/>
              <a:t>Male = 1,891 (48%)</a:t>
            </a:r>
          </a:p>
          <a:p>
            <a:pPr marL="457200" indent="-228600" defTabSz="914400">
              <a:lnSpc>
                <a:spcPct val="90000"/>
              </a:lnSpc>
              <a:spcAft>
                <a:spcPts val="600"/>
              </a:spcAft>
              <a:buFont typeface="Arial" panose="020B0604020202020204" pitchFamily="34" charset="0"/>
              <a:buChar char="•"/>
            </a:pPr>
            <a:r>
              <a:rPr lang="en-US" sz="1600" dirty="0"/>
              <a:t>Female = 1,927 (49%)</a:t>
            </a:r>
          </a:p>
          <a:p>
            <a:pPr marL="457200" indent="-228600" defTabSz="914400">
              <a:lnSpc>
                <a:spcPct val="90000"/>
              </a:lnSpc>
              <a:spcAft>
                <a:spcPts val="600"/>
              </a:spcAft>
              <a:buFont typeface="Arial" panose="020B0604020202020204" pitchFamily="34" charset="0"/>
              <a:buChar char="•"/>
            </a:pPr>
            <a:r>
              <a:rPr lang="en-US" sz="1600" dirty="0"/>
              <a:t>Unreported = 99 (3%)</a:t>
            </a:r>
          </a:p>
          <a:p>
            <a:pPr indent="-228600" defTabSz="914400">
              <a:lnSpc>
                <a:spcPct val="90000"/>
              </a:lnSpc>
              <a:spcAft>
                <a:spcPts val="600"/>
              </a:spcAft>
              <a:buFont typeface="Arial" panose="020B0604020202020204" pitchFamily="34" charset="0"/>
              <a:buChar char="•"/>
            </a:pPr>
            <a:endParaRPr lang="en-US" sz="1600" dirty="0"/>
          </a:p>
        </p:txBody>
      </p:sp>
      <p:sp>
        <p:nvSpPr>
          <p:cNvPr id="15" name="Rectangle 14">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2FDF7D6-1302-1A49-B036-D976D6E8B1EC}"/>
              </a:ext>
            </a:extLst>
          </p:cNvPr>
          <p:cNvPicPr>
            <a:picLocks noChangeAspect="1"/>
          </p:cNvPicPr>
          <p:nvPr/>
        </p:nvPicPr>
        <p:blipFill rotWithShape="1">
          <a:blip r:embed="rId2"/>
          <a:srcRect l="1588" t="33420" r="47222" b="21732"/>
          <a:stretch/>
        </p:blipFill>
        <p:spPr>
          <a:xfrm>
            <a:off x="5405862" y="1779380"/>
            <a:ext cx="6019331" cy="3295993"/>
          </a:xfrm>
          <a:prstGeom prst="rect">
            <a:avLst/>
          </a:prstGeom>
          <a:effectLst/>
        </p:spPr>
      </p:pic>
      <p:sp>
        <p:nvSpPr>
          <p:cNvPr id="8" name="Date Placeholder 7">
            <a:extLst>
              <a:ext uri="{FF2B5EF4-FFF2-40B4-BE49-F238E27FC236}">
                <a16:creationId xmlns:a16="http://schemas.microsoft.com/office/drawing/2014/main" id="{1A78E16E-9625-4840-BCFC-2E0678C2716C}"/>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defTabSz="914400">
              <a:spcAft>
                <a:spcPts val="600"/>
              </a:spcAft>
            </a:pPr>
            <a:fld id="{D0B95E51-9554-D644-802C-629374D822EF}" type="datetime1">
              <a:rPr lang="en-US" smtClean="0"/>
              <a:pPr defTabSz="914400">
                <a:spcAft>
                  <a:spcPts val="600"/>
                </a:spcAft>
              </a:pPr>
              <a:t>3/8/22</a:t>
            </a:fld>
            <a:endParaRPr lang="en-US"/>
          </a:p>
        </p:txBody>
      </p:sp>
      <p:sp>
        <p:nvSpPr>
          <p:cNvPr id="9" name="Footer Placeholder 8">
            <a:extLst>
              <a:ext uri="{FF2B5EF4-FFF2-40B4-BE49-F238E27FC236}">
                <a16:creationId xmlns:a16="http://schemas.microsoft.com/office/drawing/2014/main" id="{71D15A7A-BD86-ED4F-96C8-DA77D7371139}"/>
              </a:ext>
            </a:extLst>
          </p:cNvPr>
          <p:cNvSpPr>
            <a:spLocks noGrp="1"/>
          </p:cNvSpPr>
          <p:nvPr>
            <p:ph type="ftr" sz="quarter" idx="11"/>
          </p:nvPr>
        </p:nvSpPr>
        <p:spPr>
          <a:xfrm>
            <a:off x="5123688" y="6356350"/>
            <a:ext cx="4114800" cy="365125"/>
          </a:xfrm>
        </p:spPr>
        <p:txBody>
          <a:bodyPr vert="horz" lIns="91440" tIns="45720" rIns="91440" bIns="45720" rtlCol="0" anchor="ctr">
            <a:normAutofit/>
          </a:bodyPr>
          <a:lstStyle/>
          <a:p>
            <a:pPr algn="l" defTabSz="914400">
              <a:spcAft>
                <a:spcPts val="600"/>
              </a:spcAft>
            </a:pPr>
            <a:r>
              <a:rPr lang="en-US" kern="1200">
                <a:solidFill>
                  <a:srgbClr val="303030"/>
                </a:solidFill>
                <a:latin typeface="+mn-lt"/>
                <a:ea typeface="+mn-ea"/>
                <a:cs typeface="+mn-cs"/>
              </a:rPr>
              <a:t>Source: VAERS Domestic Data/Analysis: Dr. Jessica Rose</a:t>
            </a:r>
          </a:p>
        </p:txBody>
      </p:sp>
      <p:sp>
        <p:nvSpPr>
          <p:cNvPr id="10" name="Slide Number Placeholder 9">
            <a:extLst>
              <a:ext uri="{FF2B5EF4-FFF2-40B4-BE49-F238E27FC236}">
                <a16:creationId xmlns:a16="http://schemas.microsoft.com/office/drawing/2014/main" id="{81E3255A-1A61-F141-9BBB-62F4FA59BD08}"/>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84CCD03D-69DC-C540-8894-CD3278485F7A}" type="slidenum">
              <a:rPr lang="en-US">
                <a:solidFill>
                  <a:srgbClr val="303030"/>
                </a:solidFill>
              </a:rPr>
              <a:pPr defTabSz="914400">
                <a:spcAft>
                  <a:spcPts val="600"/>
                </a:spcAft>
              </a:pPr>
              <a:t>3</a:t>
            </a:fld>
            <a:endParaRPr lang="en-US">
              <a:solidFill>
                <a:srgbClr val="303030"/>
              </a:solidFill>
            </a:endParaRPr>
          </a:p>
        </p:txBody>
      </p:sp>
    </p:spTree>
    <p:extLst>
      <p:ext uri="{BB962C8B-B14F-4D97-AF65-F5344CB8AC3E}">
        <p14:creationId xmlns:p14="http://schemas.microsoft.com/office/powerpoint/2010/main" val="29245196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88EC412-00D6-AF41-A963-0020BB357E20}"/>
              </a:ext>
            </a:extLst>
          </p:cNvPr>
          <p:cNvPicPr>
            <a:picLocks noGrp="1" noChangeAspect="1"/>
          </p:cNvPicPr>
          <p:nvPr>
            <p:ph idx="1"/>
          </p:nvPr>
        </p:nvPicPr>
        <p:blipFill rotWithShape="1">
          <a:blip r:embed="rId2"/>
          <a:srcRect l="1672" t="33954" r="47157" b="21166"/>
          <a:stretch/>
        </p:blipFill>
        <p:spPr>
          <a:xfrm>
            <a:off x="353512" y="2275952"/>
            <a:ext cx="5828261" cy="3194830"/>
          </a:xfrm>
          <a:prstGeom prst="rect">
            <a:avLst/>
          </a:prstGeom>
        </p:spPr>
      </p:pic>
      <p:sp>
        <p:nvSpPr>
          <p:cNvPr id="10" name="Title 9">
            <a:extLst>
              <a:ext uri="{FF2B5EF4-FFF2-40B4-BE49-F238E27FC236}">
                <a16:creationId xmlns:a16="http://schemas.microsoft.com/office/drawing/2014/main" id="{92922C1E-DE4E-4648-A474-AD2D9B44A157}"/>
              </a:ext>
            </a:extLst>
          </p:cNvPr>
          <p:cNvSpPr>
            <a:spLocks noGrp="1"/>
          </p:cNvSpPr>
          <p:nvPr>
            <p:ph type="title"/>
          </p:nvPr>
        </p:nvSpPr>
        <p:spPr>
          <a:xfrm>
            <a:off x="838200" y="365125"/>
            <a:ext cx="10515600" cy="1325563"/>
          </a:xfrm>
        </p:spPr>
        <p:txBody>
          <a:bodyPr/>
          <a:lstStyle/>
          <a:p>
            <a:r>
              <a:rPr lang="en-US"/>
              <a:t>Trend toward immediate reporting is confirmed although N is not.</a:t>
            </a:r>
            <a:endParaRPr lang="en-US" dirty="0"/>
          </a:p>
        </p:txBody>
      </p:sp>
      <p:sp>
        <p:nvSpPr>
          <p:cNvPr id="11" name="Date Placeholder 10">
            <a:extLst>
              <a:ext uri="{FF2B5EF4-FFF2-40B4-BE49-F238E27FC236}">
                <a16:creationId xmlns:a16="http://schemas.microsoft.com/office/drawing/2014/main" id="{670DE5C4-41E7-024E-878D-09E00318E1E7}"/>
              </a:ext>
            </a:extLst>
          </p:cNvPr>
          <p:cNvSpPr>
            <a:spLocks noGrp="1"/>
          </p:cNvSpPr>
          <p:nvPr>
            <p:ph type="dt" sz="half" idx="10"/>
          </p:nvPr>
        </p:nvSpPr>
        <p:spPr>
          <a:xfrm>
            <a:off x="838200" y="6356350"/>
            <a:ext cx="2743200" cy="365125"/>
          </a:xfrm>
        </p:spPr>
        <p:txBody>
          <a:bodyPr/>
          <a:lstStyle/>
          <a:p>
            <a:fld id="{80D3AE76-681C-0F40-A71D-9335CCD9CE27}" type="datetime1">
              <a:rPr lang="en-US" smtClean="0"/>
              <a:t>3/8/22</a:t>
            </a:fld>
            <a:endParaRPr lang="en-US"/>
          </a:p>
        </p:txBody>
      </p:sp>
      <p:sp>
        <p:nvSpPr>
          <p:cNvPr id="12" name="Footer Placeholder 11">
            <a:extLst>
              <a:ext uri="{FF2B5EF4-FFF2-40B4-BE49-F238E27FC236}">
                <a16:creationId xmlns:a16="http://schemas.microsoft.com/office/drawing/2014/main" id="{96309A07-487F-224A-BC12-FAAE893120CC}"/>
              </a:ext>
            </a:extLst>
          </p:cNvPr>
          <p:cNvSpPr>
            <a:spLocks noGrp="1"/>
          </p:cNvSpPr>
          <p:nvPr>
            <p:ph type="ftr" sz="quarter" idx="11"/>
          </p:nvPr>
        </p:nvSpPr>
        <p:spPr>
          <a:xfrm>
            <a:off x="4038600" y="6356350"/>
            <a:ext cx="4114800" cy="365125"/>
          </a:xfrm>
        </p:spPr>
        <p:txBody>
          <a:bodyPr/>
          <a:lstStyle/>
          <a:p>
            <a:r>
              <a:rPr lang="en-US"/>
              <a:t>Source: VAERS Domestic Data/Analysis: Dr. Jessica Rose</a:t>
            </a:r>
          </a:p>
        </p:txBody>
      </p:sp>
      <p:sp>
        <p:nvSpPr>
          <p:cNvPr id="14" name="Slide Number Placeholder 13">
            <a:extLst>
              <a:ext uri="{FF2B5EF4-FFF2-40B4-BE49-F238E27FC236}">
                <a16:creationId xmlns:a16="http://schemas.microsoft.com/office/drawing/2014/main" id="{75019C55-DCEA-3746-82AE-C23BAAF19A6C}"/>
              </a:ext>
            </a:extLst>
          </p:cNvPr>
          <p:cNvSpPr>
            <a:spLocks noGrp="1"/>
          </p:cNvSpPr>
          <p:nvPr>
            <p:ph type="sldNum" sz="quarter" idx="12"/>
          </p:nvPr>
        </p:nvSpPr>
        <p:spPr>
          <a:xfrm>
            <a:off x="8610600" y="6356350"/>
            <a:ext cx="2743200" cy="365125"/>
          </a:xfrm>
        </p:spPr>
        <p:txBody>
          <a:bodyPr/>
          <a:lstStyle/>
          <a:p>
            <a:fld id="{84CCD03D-69DC-C540-8894-CD3278485F7A}" type="slidenum">
              <a:rPr lang="en-US" smtClean="0"/>
              <a:t>4</a:t>
            </a:fld>
            <a:endParaRPr lang="en-US"/>
          </a:p>
        </p:txBody>
      </p:sp>
      <p:sp>
        <p:nvSpPr>
          <p:cNvPr id="20" name="TextBox 19">
            <a:extLst>
              <a:ext uri="{FF2B5EF4-FFF2-40B4-BE49-F238E27FC236}">
                <a16:creationId xmlns:a16="http://schemas.microsoft.com/office/drawing/2014/main" id="{9DBB3D0D-6708-5A44-AE39-311C673A2B49}"/>
              </a:ext>
            </a:extLst>
          </p:cNvPr>
          <p:cNvSpPr txBox="1"/>
          <p:nvPr/>
        </p:nvSpPr>
        <p:spPr>
          <a:xfrm>
            <a:off x="5915330" y="2275952"/>
            <a:ext cx="6276670" cy="523220"/>
          </a:xfrm>
          <a:prstGeom prst="rect">
            <a:avLst/>
          </a:prstGeom>
          <a:noFill/>
        </p:spPr>
        <p:txBody>
          <a:bodyPr wrap="square" rtlCol="0">
            <a:spAutoFit/>
          </a:bodyPr>
          <a:lstStyle/>
          <a:p>
            <a:r>
              <a:rPr lang="en-US" sz="1400" b="1" dirty="0">
                <a:solidFill>
                  <a:srgbClr val="002060"/>
                </a:solidFill>
              </a:rPr>
              <a:t>Time from COVID-19 injection to symptom onset in children ages 5-11 years (N= 3,917) </a:t>
            </a:r>
            <a:r>
              <a:rPr lang="en-US" sz="1200" b="1" dirty="0">
                <a:solidFill>
                  <a:srgbClr val="002060"/>
                </a:solidFill>
              </a:rPr>
              <a:t>(as of December 17, 2021)</a:t>
            </a:r>
            <a:endParaRPr lang="en-US" sz="1400" b="1" dirty="0">
              <a:solidFill>
                <a:srgbClr val="002060"/>
              </a:solidFill>
            </a:endParaRPr>
          </a:p>
        </p:txBody>
      </p:sp>
      <p:pic>
        <p:nvPicPr>
          <p:cNvPr id="23" name="Picture 22">
            <a:extLst>
              <a:ext uri="{FF2B5EF4-FFF2-40B4-BE49-F238E27FC236}">
                <a16:creationId xmlns:a16="http://schemas.microsoft.com/office/drawing/2014/main" id="{C56583A0-A688-AF41-BE44-5E228C3A2CD8}"/>
              </a:ext>
            </a:extLst>
          </p:cNvPr>
          <p:cNvPicPr>
            <a:picLocks noChangeAspect="1"/>
          </p:cNvPicPr>
          <p:nvPr/>
        </p:nvPicPr>
        <p:blipFill>
          <a:blip r:embed="rId3"/>
          <a:stretch>
            <a:fillRect/>
          </a:stretch>
        </p:blipFill>
        <p:spPr>
          <a:xfrm>
            <a:off x="6933871" y="2799172"/>
            <a:ext cx="4239588" cy="2618227"/>
          </a:xfrm>
          <a:prstGeom prst="rect">
            <a:avLst/>
          </a:prstGeom>
        </p:spPr>
      </p:pic>
      <p:sp>
        <p:nvSpPr>
          <p:cNvPr id="24" name="Frame 23">
            <a:extLst>
              <a:ext uri="{FF2B5EF4-FFF2-40B4-BE49-F238E27FC236}">
                <a16:creationId xmlns:a16="http://schemas.microsoft.com/office/drawing/2014/main" id="{4D0DBC37-25BA-464A-AE6E-FC78CFE82B11}"/>
              </a:ext>
            </a:extLst>
          </p:cNvPr>
          <p:cNvSpPr/>
          <p:nvPr/>
        </p:nvSpPr>
        <p:spPr>
          <a:xfrm>
            <a:off x="7303625" y="2799172"/>
            <a:ext cx="462988" cy="267161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8" name="Group 27">
            <a:extLst>
              <a:ext uri="{FF2B5EF4-FFF2-40B4-BE49-F238E27FC236}">
                <a16:creationId xmlns:a16="http://schemas.microsoft.com/office/drawing/2014/main" id="{5AF54499-4705-494F-A3C1-E9BCC8F749FE}"/>
              </a:ext>
            </a:extLst>
          </p:cNvPr>
          <p:cNvGrpSpPr/>
          <p:nvPr/>
        </p:nvGrpSpPr>
        <p:grpSpPr>
          <a:xfrm>
            <a:off x="3061496" y="1906620"/>
            <a:ext cx="5974926" cy="369332"/>
            <a:chOff x="3061496" y="1906620"/>
            <a:chExt cx="5974926" cy="369332"/>
          </a:xfrm>
        </p:grpSpPr>
        <p:sp>
          <p:nvSpPr>
            <p:cNvPr id="26" name="TextBox 25">
              <a:extLst>
                <a:ext uri="{FF2B5EF4-FFF2-40B4-BE49-F238E27FC236}">
                  <a16:creationId xmlns:a16="http://schemas.microsoft.com/office/drawing/2014/main" id="{0FF5E215-40E2-0D4D-9EA8-F9E6E2E4D988}"/>
                </a:ext>
              </a:extLst>
            </p:cNvPr>
            <p:cNvSpPr txBox="1"/>
            <p:nvPr/>
          </p:nvSpPr>
          <p:spPr>
            <a:xfrm>
              <a:off x="3061496" y="1906620"/>
              <a:ext cx="412292" cy="369332"/>
            </a:xfrm>
            <a:prstGeom prst="rect">
              <a:avLst/>
            </a:prstGeom>
            <a:noFill/>
          </p:spPr>
          <p:txBody>
            <a:bodyPr wrap="none" rtlCol="0">
              <a:spAutoFit/>
            </a:bodyPr>
            <a:lstStyle/>
            <a:p>
              <a:r>
                <a:rPr lang="en-US" dirty="0" err="1"/>
                <a:t>Su</a:t>
              </a:r>
              <a:endParaRPr lang="en-US" dirty="0"/>
            </a:p>
          </p:txBody>
        </p:sp>
        <p:sp>
          <p:nvSpPr>
            <p:cNvPr id="27" name="TextBox 26">
              <a:extLst>
                <a:ext uri="{FF2B5EF4-FFF2-40B4-BE49-F238E27FC236}">
                  <a16:creationId xmlns:a16="http://schemas.microsoft.com/office/drawing/2014/main" id="{37542494-8C66-9949-B802-AA6929737DF2}"/>
                </a:ext>
              </a:extLst>
            </p:cNvPr>
            <p:cNvSpPr txBox="1"/>
            <p:nvPr/>
          </p:nvSpPr>
          <p:spPr>
            <a:xfrm>
              <a:off x="8404454" y="1906620"/>
              <a:ext cx="631968" cy="369332"/>
            </a:xfrm>
            <a:prstGeom prst="rect">
              <a:avLst/>
            </a:prstGeom>
            <a:noFill/>
          </p:spPr>
          <p:txBody>
            <a:bodyPr wrap="none" rtlCol="0">
              <a:spAutoFit/>
            </a:bodyPr>
            <a:lstStyle/>
            <a:p>
              <a:r>
                <a:rPr lang="en-US" dirty="0"/>
                <a:t>Rose</a:t>
              </a:r>
            </a:p>
          </p:txBody>
        </p:sp>
      </p:grpSp>
    </p:spTree>
    <p:extLst>
      <p:ext uri="{BB962C8B-B14F-4D97-AF65-F5344CB8AC3E}">
        <p14:creationId xmlns:p14="http://schemas.microsoft.com/office/powerpoint/2010/main" val="1856564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74D353-F4CA-944C-B6AB-56CE676EDFA5}"/>
              </a:ext>
            </a:extLst>
          </p:cNvPr>
          <p:cNvSpPr>
            <a:spLocks noGrp="1"/>
          </p:cNvSpPr>
          <p:nvPr>
            <p:ph type="title"/>
          </p:nvPr>
        </p:nvSpPr>
        <p:spPr>
          <a:xfrm>
            <a:off x="838200" y="585216"/>
            <a:ext cx="10515600" cy="1325563"/>
          </a:xfrm>
        </p:spPr>
        <p:txBody>
          <a:bodyPr>
            <a:normAutofit/>
          </a:bodyPr>
          <a:lstStyle/>
          <a:p>
            <a:r>
              <a:rPr lang="en-US" dirty="0">
                <a:solidFill>
                  <a:schemeClr val="bg1"/>
                </a:solidFill>
              </a:rPr>
              <a:t>88% of adverse event reports filed to VAERS for 5-11 year </a:t>
            </a:r>
            <a:r>
              <a:rPr lang="en-US" dirty="0" err="1">
                <a:solidFill>
                  <a:schemeClr val="bg1"/>
                </a:solidFill>
              </a:rPr>
              <a:t>olds</a:t>
            </a:r>
            <a:r>
              <a:rPr lang="en-US" dirty="0">
                <a:solidFill>
                  <a:schemeClr val="bg1"/>
                </a:solidFill>
              </a:rPr>
              <a:t> - within 24 hours</a:t>
            </a:r>
          </a:p>
        </p:txBody>
      </p:sp>
      <p:pic>
        <p:nvPicPr>
          <p:cNvPr id="8" name="Content Placeholder 7">
            <a:extLst>
              <a:ext uri="{FF2B5EF4-FFF2-40B4-BE49-F238E27FC236}">
                <a16:creationId xmlns:a16="http://schemas.microsoft.com/office/drawing/2014/main" id="{7A857245-B77B-9447-8696-14A6ACF83A94}"/>
              </a:ext>
            </a:extLst>
          </p:cNvPr>
          <p:cNvPicPr>
            <a:picLocks noChangeAspect="1"/>
          </p:cNvPicPr>
          <p:nvPr/>
        </p:nvPicPr>
        <p:blipFill rotWithShape="1">
          <a:blip r:embed="rId2"/>
          <a:srcRect l="-1" t="1447" r="4" b="1020"/>
          <a:stretch/>
        </p:blipFill>
        <p:spPr>
          <a:xfrm>
            <a:off x="841248" y="2516777"/>
            <a:ext cx="6236208" cy="3756007"/>
          </a:xfrm>
          <a:prstGeom prst="rect">
            <a:avLst/>
          </a:prstGeom>
        </p:spPr>
      </p:pic>
      <p:graphicFrame>
        <p:nvGraphicFramePr>
          <p:cNvPr id="13" name="Content Placeholder 12">
            <a:extLst>
              <a:ext uri="{FF2B5EF4-FFF2-40B4-BE49-F238E27FC236}">
                <a16:creationId xmlns:a16="http://schemas.microsoft.com/office/drawing/2014/main" id="{CEF4995F-4884-F248-ADEE-8321E72845B1}"/>
              </a:ext>
            </a:extLst>
          </p:cNvPr>
          <p:cNvGraphicFramePr>
            <a:graphicFrameLocks noGrp="1"/>
          </p:cNvGraphicFramePr>
          <p:nvPr>
            <p:ph idx="1"/>
            <p:extLst>
              <p:ext uri="{D42A27DB-BD31-4B8C-83A1-F6EECF244321}">
                <p14:modId xmlns:p14="http://schemas.microsoft.com/office/powerpoint/2010/main" val="4132277133"/>
              </p:ext>
            </p:extLst>
          </p:nvPr>
        </p:nvGraphicFramePr>
        <p:xfrm>
          <a:off x="7211027" y="3750151"/>
          <a:ext cx="4671007" cy="959011"/>
        </p:xfrm>
        <a:graphic>
          <a:graphicData uri="http://schemas.openxmlformats.org/drawingml/2006/table">
            <a:tbl>
              <a:tblPr>
                <a:tableStyleId>{775DCB02-9BB8-47FD-8907-85C794F793BA}</a:tableStyleId>
              </a:tblPr>
              <a:tblGrid>
                <a:gridCol w="1149323">
                  <a:extLst>
                    <a:ext uri="{9D8B030D-6E8A-4147-A177-3AD203B41FA5}">
                      <a16:colId xmlns:a16="http://schemas.microsoft.com/office/drawing/2014/main" val="790721001"/>
                    </a:ext>
                  </a:extLst>
                </a:gridCol>
                <a:gridCol w="388106">
                  <a:extLst>
                    <a:ext uri="{9D8B030D-6E8A-4147-A177-3AD203B41FA5}">
                      <a16:colId xmlns:a16="http://schemas.microsoft.com/office/drawing/2014/main" val="3758325614"/>
                    </a:ext>
                  </a:extLst>
                </a:gridCol>
                <a:gridCol w="1029844">
                  <a:extLst>
                    <a:ext uri="{9D8B030D-6E8A-4147-A177-3AD203B41FA5}">
                      <a16:colId xmlns:a16="http://schemas.microsoft.com/office/drawing/2014/main" val="1481974665"/>
                    </a:ext>
                  </a:extLst>
                </a:gridCol>
                <a:gridCol w="2103734">
                  <a:extLst>
                    <a:ext uri="{9D8B030D-6E8A-4147-A177-3AD203B41FA5}">
                      <a16:colId xmlns:a16="http://schemas.microsoft.com/office/drawing/2014/main" val="4197970863"/>
                    </a:ext>
                  </a:extLst>
                </a:gridCol>
              </a:tblGrid>
              <a:tr h="419985">
                <a:tc>
                  <a:txBody>
                    <a:bodyPr/>
                    <a:lstStyle/>
                    <a:p>
                      <a:pPr algn="ctr"/>
                      <a:r>
                        <a:rPr lang="en-US" sz="1200" dirty="0" err="1">
                          <a:effectLst/>
                        </a:rPr>
                        <a:t>diff_in_days</a:t>
                      </a:r>
                      <a:endParaRPr lang="en-US" sz="1200" dirty="0">
                        <a:effectLst/>
                      </a:endParaRPr>
                    </a:p>
                  </a:txBody>
                  <a:tcPr marL="18539" marR="18539" marT="14831" marB="9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effectLst/>
                        </a:rPr>
                        <a:t>n</a:t>
                      </a:r>
                    </a:p>
                  </a:txBody>
                  <a:tcPr marL="18539" marR="18539" marT="14831" marB="9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effectLst/>
                        </a:rPr>
                        <a:t>OBSERVED</a:t>
                      </a:r>
                    </a:p>
                  </a:txBody>
                  <a:tcPr marL="18539" marR="18539" marT="14831" marB="9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err="1">
                          <a:effectLst/>
                        </a:rPr>
                        <a:t>Percentage_OBSERVED</a:t>
                      </a:r>
                      <a:endParaRPr lang="en-US" sz="1200" dirty="0">
                        <a:effectLst/>
                      </a:endParaRPr>
                    </a:p>
                  </a:txBody>
                  <a:tcPr marL="18539" marR="18539" marT="14831" marB="9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3687097"/>
                  </a:ext>
                </a:extLst>
              </a:tr>
              <a:tr h="269513">
                <a:tc>
                  <a:txBody>
                    <a:bodyPr/>
                    <a:lstStyle/>
                    <a:p>
                      <a:pPr algn="ctr"/>
                      <a:r>
                        <a:rPr lang="en-US" sz="1200">
                          <a:effectLst/>
                        </a:rPr>
                        <a:t>0 days</a:t>
                      </a:r>
                    </a:p>
                  </a:txBody>
                  <a:tcPr marL="18539" marR="18539" marT="6180" marB="61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effectLst/>
                        </a:rPr>
                        <a:t>2914</a:t>
                      </a:r>
                    </a:p>
                  </a:txBody>
                  <a:tcPr marL="18539" marR="18539" marT="6180" marB="61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effectLst/>
                        </a:rPr>
                        <a:t>2914</a:t>
                      </a:r>
                    </a:p>
                  </a:txBody>
                  <a:tcPr marL="18539" marR="18539" marT="6180" marB="61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effectLst/>
                        </a:rPr>
                        <a:t>76.78524374</a:t>
                      </a:r>
                    </a:p>
                  </a:txBody>
                  <a:tcPr marL="18539" marR="18539" marT="6180" marB="61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66807504"/>
                  </a:ext>
                </a:extLst>
              </a:tr>
              <a:tr h="269513">
                <a:tc>
                  <a:txBody>
                    <a:bodyPr/>
                    <a:lstStyle/>
                    <a:p>
                      <a:pPr algn="ctr"/>
                      <a:r>
                        <a:rPr lang="en-US" sz="1200">
                          <a:effectLst/>
                        </a:rPr>
                        <a:t>1 days</a:t>
                      </a:r>
                    </a:p>
                  </a:txBody>
                  <a:tcPr marL="18539" marR="18539" marT="6180" marB="61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effectLst/>
                        </a:rPr>
                        <a:t>434</a:t>
                      </a:r>
                    </a:p>
                  </a:txBody>
                  <a:tcPr marL="18539" marR="18539" marT="6180" marB="61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effectLst/>
                        </a:rPr>
                        <a:t>434</a:t>
                      </a:r>
                    </a:p>
                  </a:txBody>
                  <a:tcPr marL="18539" marR="18539" marT="6180" marB="61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effectLst/>
                        </a:rPr>
                        <a:t>11.43610013</a:t>
                      </a:r>
                    </a:p>
                  </a:txBody>
                  <a:tcPr marL="18539" marR="18539" marT="6180" marB="61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34590189"/>
                  </a:ext>
                </a:extLst>
              </a:tr>
            </a:tbl>
          </a:graphicData>
        </a:graphic>
      </p:graphicFrame>
      <p:sp>
        <p:nvSpPr>
          <p:cNvPr id="4" name="Date Placeholder 3">
            <a:extLst>
              <a:ext uri="{FF2B5EF4-FFF2-40B4-BE49-F238E27FC236}">
                <a16:creationId xmlns:a16="http://schemas.microsoft.com/office/drawing/2014/main" id="{CFE51A1E-9F9D-BE4D-823A-CE1BAC862A5B}"/>
              </a:ext>
            </a:extLst>
          </p:cNvPr>
          <p:cNvSpPr>
            <a:spLocks noGrp="1"/>
          </p:cNvSpPr>
          <p:nvPr>
            <p:ph type="dt" sz="half" idx="10"/>
          </p:nvPr>
        </p:nvSpPr>
        <p:spPr>
          <a:xfrm>
            <a:off x="838200" y="6356350"/>
            <a:ext cx="2743200" cy="365125"/>
          </a:xfrm>
        </p:spPr>
        <p:txBody>
          <a:bodyPr>
            <a:normAutofit/>
          </a:bodyPr>
          <a:lstStyle/>
          <a:p>
            <a:pPr>
              <a:spcAft>
                <a:spcPts val="600"/>
              </a:spcAft>
            </a:pPr>
            <a:fld id="{CA221EFE-6B4B-1049-87F0-102C440507E2}" type="datetime1">
              <a:rPr lang="en-US" smtClean="0"/>
              <a:pPr>
                <a:spcAft>
                  <a:spcPts val="600"/>
                </a:spcAft>
              </a:pPr>
              <a:t>3/8/22</a:t>
            </a:fld>
            <a:endParaRPr lang="en-US"/>
          </a:p>
        </p:txBody>
      </p:sp>
      <p:sp>
        <p:nvSpPr>
          <p:cNvPr id="5" name="Footer Placeholder 4">
            <a:extLst>
              <a:ext uri="{FF2B5EF4-FFF2-40B4-BE49-F238E27FC236}">
                <a16:creationId xmlns:a16="http://schemas.microsoft.com/office/drawing/2014/main" id="{BC455F64-E703-5F46-8924-B1CEBC7F5DB4}"/>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Source: VAERS Domestic Data/Analysis: Dr. Jessica Rose</a:t>
            </a:r>
          </a:p>
        </p:txBody>
      </p:sp>
      <p:sp>
        <p:nvSpPr>
          <p:cNvPr id="6" name="Slide Number Placeholder 5">
            <a:extLst>
              <a:ext uri="{FF2B5EF4-FFF2-40B4-BE49-F238E27FC236}">
                <a16:creationId xmlns:a16="http://schemas.microsoft.com/office/drawing/2014/main" id="{B0FC69C7-E162-CB42-947F-EE89259A00A5}"/>
              </a:ext>
            </a:extLst>
          </p:cNvPr>
          <p:cNvSpPr>
            <a:spLocks noGrp="1"/>
          </p:cNvSpPr>
          <p:nvPr>
            <p:ph type="sldNum" sz="quarter" idx="12"/>
          </p:nvPr>
        </p:nvSpPr>
        <p:spPr>
          <a:xfrm>
            <a:off x="8610600" y="6356350"/>
            <a:ext cx="2743200" cy="365125"/>
          </a:xfrm>
        </p:spPr>
        <p:txBody>
          <a:bodyPr>
            <a:normAutofit/>
          </a:bodyPr>
          <a:lstStyle/>
          <a:p>
            <a:pPr>
              <a:spcAft>
                <a:spcPts val="600"/>
              </a:spcAft>
            </a:pPr>
            <a:fld id="{84CCD03D-69DC-C540-8894-CD3278485F7A}" type="slidenum">
              <a:rPr lang="en-US" smtClean="0"/>
              <a:pPr>
                <a:spcAft>
                  <a:spcPts val="600"/>
                </a:spcAft>
              </a:pPr>
              <a:t>5</a:t>
            </a:fld>
            <a:endParaRPr lang="en-US"/>
          </a:p>
        </p:txBody>
      </p:sp>
    </p:spTree>
    <p:extLst>
      <p:ext uri="{BB962C8B-B14F-4D97-AF65-F5344CB8AC3E}">
        <p14:creationId xmlns:p14="http://schemas.microsoft.com/office/powerpoint/2010/main" val="3958852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B0F0A4D-4767-084E-992A-FCD672CF1AA1}"/>
              </a:ext>
            </a:extLst>
          </p:cNvPr>
          <p:cNvPicPr>
            <a:picLocks noGrp="1" noChangeAspect="1"/>
          </p:cNvPicPr>
          <p:nvPr>
            <p:ph idx="1"/>
          </p:nvPr>
        </p:nvPicPr>
        <p:blipFill rotWithShape="1">
          <a:blip r:embed="rId2"/>
          <a:srcRect l="1757" t="33192" r="47292" b="22051"/>
          <a:stretch/>
        </p:blipFill>
        <p:spPr>
          <a:xfrm>
            <a:off x="180272" y="2354311"/>
            <a:ext cx="5915728" cy="3247835"/>
          </a:xfrm>
          <a:prstGeom prst="rect">
            <a:avLst/>
          </a:prstGeom>
        </p:spPr>
      </p:pic>
      <p:sp>
        <p:nvSpPr>
          <p:cNvPr id="13" name="Title 12">
            <a:extLst>
              <a:ext uri="{FF2B5EF4-FFF2-40B4-BE49-F238E27FC236}">
                <a16:creationId xmlns:a16="http://schemas.microsoft.com/office/drawing/2014/main" id="{3B9BEB6A-B0D1-E242-9A77-569EB55466F1}"/>
              </a:ext>
            </a:extLst>
          </p:cNvPr>
          <p:cNvSpPr>
            <a:spLocks noGrp="1"/>
          </p:cNvSpPr>
          <p:nvPr>
            <p:ph type="title"/>
          </p:nvPr>
        </p:nvSpPr>
        <p:spPr/>
        <p:txBody>
          <a:bodyPr>
            <a:normAutofit fontScale="90000"/>
          </a:bodyPr>
          <a:lstStyle/>
          <a:p>
            <a:r>
              <a:rPr lang="en-US" dirty="0"/>
              <a:t>The ACIP reported statistics on non-serious adverse events by John </a:t>
            </a:r>
            <a:r>
              <a:rPr lang="en-US" dirty="0" err="1"/>
              <a:t>Su</a:t>
            </a:r>
            <a:r>
              <a:rPr lang="en-US" dirty="0"/>
              <a:t> are not confirmed and the ranks are wrong.</a:t>
            </a:r>
          </a:p>
        </p:txBody>
      </p:sp>
      <p:sp>
        <p:nvSpPr>
          <p:cNvPr id="15" name="Date Placeholder 14">
            <a:extLst>
              <a:ext uri="{FF2B5EF4-FFF2-40B4-BE49-F238E27FC236}">
                <a16:creationId xmlns:a16="http://schemas.microsoft.com/office/drawing/2014/main" id="{918ED83D-4947-1D45-8FF9-4E6755240748}"/>
              </a:ext>
            </a:extLst>
          </p:cNvPr>
          <p:cNvSpPr>
            <a:spLocks noGrp="1"/>
          </p:cNvSpPr>
          <p:nvPr>
            <p:ph type="dt" sz="half" idx="10"/>
          </p:nvPr>
        </p:nvSpPr>
        <p:spPr/>
        <p:txBody>
          <a:bodyPr/>
          <a:lstStyle/>
          <a:p>
            <a:fld id="{F40CF131-C8DC-0642-92EC-FCE9484CE107}" type="datetime1">
              <a:rPr lang="en-US" smtClean="0"/>
              <a:t>3/8/22</a:t>
            </a:fld>
            <a:endParaRPr lang="en-US"/>
          </a:p>
        </p:txBody>
      </p:sp>
      <p:sp>
        <p:nvSpPr>
          <p:cNvPr id="17" name="Footer Placeholder 16">
            <a:extLst>
              <a:ext uri="{FF2B5EF4-FFF2-40B4-BE49-F238E27FC236}">
                <a16:creationId xmlns:a16="http://schemas.microsoft.com/office/drawing/2014/main" id="{723D8D59-0927-F34B-BC5C-F8597C06B311}"/>
              </a:ext>
            </a:extLst>
          </p:cNvPr>
          <p:cNvSpPr>
            <a:spLocks noGrp="1"/>
          </p:cNvSpPr>
          <p:nvPr>
            <p:ph type="ftr" sz="quarter" idx="11"/>
          </p:nvPr>
        </p:nvSpPr>
        <p:spPr/>
        <p:txBody>
          <a:bodyPr/>
          <a:lstStyle/>
          <a:p>
            <a:r>
              <a:rPr lang="en-US"/>
              <a:t>Source: VAERS Domestic Data/Analysis: Dr. Jessica Rose</a:t>
            </a:r>
          </a:p>
        </p:txBody>
      </p:sp>
      <p:sp>
        <p:nvSpPr>
          <p:cNvPr id="22" name="Slide Number Placeholder 21">
            <a:extLst>
              <a:ext uri="{FF2B5EF4-FFF2-40B4-BE49-F238E27FC236}">
                <a16:creationId xmlns:a16="http://schemas.microsoft.com/office/drawing/2014/main" id="{5E0AE757-BA6D-5448-86DF-0E935C9890D0}"/>
              </a:ext>
            </a:extLst>
          </p:cNvPr>
          <p:cNvSpPr>
            <a:spLocks noGrp="1"/>
          </p:cNvSpPr>
          <p:nvPr>
            <p:ph type="sldNum" sz="quarter" idx="12"/>
          </p:nvPr>
        </p:nvSpPr>
        <p:spPr/>
        <p:txBody>
          <a:bodyPr/>
          <a:lstStyle/>
          <a:p>
            <a:fld id="{84CCD03D-69DC-C540-8894-CD3278485F7A}" type="slidenum">
              <a:rPr lang="en-US" smtClean="0"/>
              <a:t>6</a:t>
            </a:fld>
            <a:endParaRPr lang="en-US"/>
          </a:p>
        </p:txBody>
      </p:sp>
      <p:sp>
        <p:nvSpPr>
          <p:cNvPr id="28" name="TextBox 27">
            <a:extLst>
              <a:ext uri="{FF2B5EF4-FFF2-40B4-BE49-F238E27FC236}">
                <a16:creationId xmlns:a16="http://schemas.microsoft.com/office/drawing/2014/main" id="{68023DEC-4BC3-684D-A271-83EFC5D04793}"/>
              </a:ext>
            </a:extLst>
          </p:cNvPr>
          <p:cNvSpPr txBox="1"/>
          <p:nvPr/>
        </p:nvSpPr>
        <p:spPr>
          <a:xfrm>
            <a:off x="5965916" y="2423619"/>
            <a:ext cx="5888627" cy="461665"/>
          </a:xfrm>
          <a:prstGeom prst="rect">
            <a:avLst/>
          </a:prstGeom>
          <a:noFill/>
        </p:spPr>
        <p:txBody>
          <a:bodyPr wrap="square" rtlCol="0">
            <a:spAutoFit/>
          </a:bodyPr>
          <a:lstStyle/>
          <a:p>
            <a:r>
              <a:rPr lang="en-US" sz="1200" b="1" dirty="0">
                <a:solidFill>
                  <a:srgbClr val="002060"/>
                </a:solidFill>
              </a:rPr>
              <a:t>Most frequent adverse events among non-serious reports to VAERS following COVID-19 injection, children ages 5-11 years (N=3,600) (as of December 17, 2021)</a:t>
            </a:r>
          </a:p>
        </p:txBody>
      </p:sp>
      <p:pic>
        <p:nvPicPr>
          <p:cNvPr id="36" name="Picture 35">
            <a:extLst>
              <a:ext uri="{FF2B5EF4-FFF2-40B4-BE49-F238E27FC236}">
                <a16:creationId xmlns:a16="http://schemas.microsoft.com/office/drawing/2014/main" id="{4A481FE3-9B71-4941-87CB-6EE474693B4D}"/>
              </a:ext>
            </a:extLst>
          </p:cNvPr>
          <p:cNvPicPr>
            <a:picLocks noChangeAspect="1"/>
          </p:cNvPicPr>
          <p:nvPr/>
        </p:nvPicPr>
        <p:blipFill>
          <a:blip r:embed="rId3"/>
          <a:stretch>
            <a:fillRect/>
          </a:stretch>
        </p:blipFill>
        <p:spPr>
          <a:xfrm>
            <a:off x="6235700" y="2954592"/>
            <a:ext cx="5118100" cy="2247900"/>
          </a:xfrm>
          <a:prstGeom prst="rect">
            <a:avLst/>
          </a:prstGeom>
        </p:spPr>
      </p:pic>
      <p:grpSp>
        <p:nvGrpSpPr>
          <p:cNvPr id="37" name="Group 36">
            <a:extLst>
              <a:ext uri="{FF2B5EF4-FFF2-40B4-BE49-F238E27FC236}">
                <a16:creationId xmlns:a16="http://schemas.microsoft.com/office/drawing/2014/main" id="{248C5129-DC1E-054E-898C-E7902B2AFE25}"/>
              </a:ext>
            </a:extLst>
          </p:cNvPr>
          <p:cNvGrpSpPr/>
          <p:nvPr/>
        </p:nvGrpSpPr>
        <p:grpSpPr>
          <a:xfrm>
            <a:off x="3061496" y="1906620"/>
            <a:ext cx="5983646" cy="369332"/>
            <a:chOff x="3061496" y="1906620"/>
            <a:chExt cx="5983646" cy="369332"/>
          </a:xfrm>
        </p:grpSpPr>
        <p:sp>
          <p:nvSpPr>
            <p:cNvPr id="38" name="TextBox 37">
              <a:extLst>
                <a:ext uri="{FF2B5EF4-FFF2-40B4-BE49-F238E27FC236}">
                  <a16:creationId xmlns:a16="http://schemas.microsoft.com/office/drawing/2014/main" id="{36B22907-6744-614D-91A8-27683E5CCB05}"/>
                </a:ext>
              </a:extLst>
            </p:cNvPr>
            <p:cNvSpPr txBox="1"/>
            <p:nvPr/>
          </p:nvSpPr>
          <p:spPr>
            <a:xfrm>
              <a:off x="3061496" y="1906620"/>
              <a:ext cx="417102" cy="369332"/>
            </a:xfrm>
            <a:prstGeom prst="rect">
              <a:avLst/>
            </a:prstGeom>
            <a:noFill/>
          </p:spPr>
          <p:txBody>
            <a:bodyPr wrap="none" rtlCol="0">
              <a:spAutoFit/>
            </a:bodyPr>
            <a:lstStyle/>
            <a:p>
              <a:r>
                <a:rPr lang="en-US" b="1" dirty="0" err="1"/>
                <a:t>Su</a:t>
              </a:r>
              <a:endParaRPr lang="en-US" b="1" dirty="0"/>
            </a:p>
          </p:txBody>
        </p:sp>
        <p:sp>
          <p:nvSpPr>
            <p:cNvPr id="39" name="TextBox 38">
              <a:extLst>
                <a:ext uri="{FF2B5EF4-FFF2-40B4-BE49-F238E27FC236}">
                  <a16:creationId xmlns:a16="http://schemas.microsoft.com/office/drawing/2014/main" id="{B3A39A89-47BF-2743-9924-FA4583877096}"/>
                </a:ext>
              </a:extLst>
            </p:cNvPr>
            <p:cNvSpPr txBox="1"/>
            <p:nvPr/>
          </p:nvSpPr>
          <p:spPr>
            <a:xfrm>
              <a:off x="8404454" y="1906620"/>
              <a:ext cx="640688" cy="369332"/>
            </a:xfrm>
            <a:prstGeom prst="rect">
              <a:avLst/>
            </a:prstGeom>
            <a:noFill/>
          </p:spPr>
          <p:txBody>
            <a:bodyPr wrap="none" rtlCol="0">
              <a:spAutoFit/>
            </a:bodyPr>
            <a:lstStyle/>
            <a:p>
              <a:r>
                <a:rPr lang="en-US" b="1" dirty="0"/>
                <a:t>Rose</a:t>
              </a:r>
            </a:p>
          </p:txBody>
        </p:sp>
      </p:grpSp>
    </p:spTree>
    <p:extLst>
      <p:ext uri="{BB962C8B-B14F-4D97-AF65-F5344CB8AC3E}">
        <p14:creationId xmlns:p14="http://schemas.microsoft.com/office/powerpoint/2010/main" val="1622239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C404A5-4ADF-6A4A-900E-A6E559D912D6}"/>
              </a:ext>
            </a:extLst>
          </p:cNvPr>
          <p:cNvSpPr>
            <a:spLocks noGrp="1"/>
          </p:cNvSpPr>
          <p:nvPr>
            <p:ph type="title"/>
          </p:nvPr>
        </p:nvSpPr>
        <p:spPr>
          <a:xfrm>
            <a:off x="838200" y="585216"/>
            <a:ext cx="10515600" cy="1325563"/>
          </a:xfrm>
        </p:spPr>
        <p:txBody>
          <a:bodyPr>
            <a:normAutofit/>
          </a:bodyPr>
          <a:lstStyle/>
          <a:p>
            <a:r>
              <a:rPr lang="en-US" sz="3700" dirty="0">
                <a:solidFill>
                  <a:schemeClr val="bg1"/>
                </a:solidFill>
              </a:rPr>
              <a:t>This heat map shows how many 5-11 year </a:t>
            </a:r>
            <a:r>
              <a:rPr lang="en-US" sz="3700" dirty="0" err="1">
                <a:solidFill>
                  <a:schemeClr val="bg1"/>
                </a:solidFill>
              </a:rPr>
              <a:t>olds</a:t>
            </a:r>
            <a:r>
              <a:rPr lang="en-US" sz="3700" dirty="0">
                <a:solidFill>
                  <a:schemeClr val="bg1"/>
                </a:solidFill>
              </a:rPr>
              <a:t> not only were injected but reported an AE to VAERS</a:t>
            </a:r>
          </a:p>
        </p:txBody>
      </p:sp>
      <p:pic>
        <p:nvPicPr>
          <p:cNvPr id="8" name="Content Placeholder 7">
            <a:extLst>
              <a:ext uri="{FF2B5EF4-FFF2-40B4-BE49-F238E27FC236}">
                <a16:creationId xmlns:a16="http://schemas.microsoft.com/office/drawing/2014/main" id="{04C8EFB7-0DDE-2945-82EF-7CD6E2881CBB}"/>
              </a:ext>
            </a:extLst>
          </p:cNvPr>
          <p:cNvPicPr>
            <a:picLocks noChangeAspect="1"/>
          </p:cNvPicPr>
          <p:nvPr/>
        </p:nvPicPr>
        <p:blipFill rotWithShape="1">
          <a:blip r:embed="rId2"/>
          <a:srcRect l="-1" t="-763" r="4" b="1652"/>
          <a:stretch/>
        </p:blipFill>
        <p:spPr>
          <a:xfrm>
            <a:off x="548639" y="2449921"/>
            <a:ext cx="6236208" cy="3816735"/>
          </a:xfrm>
          <a:prstGeom prst="rect">
            <a:avLst/>
          </a:prstGeom>
        </p:spPr>
      </p:pic>
      <p:sp>
        <p:nvSpPr>
          <p:cNvPr id="12" name="Content Placeholder 11">
            <a:extLst>
              <a:ext uri="{FF2B5EF4-FFF2-40B4-BE49-F238E27FC236}">
                <a16:creationId xmlns:a16="http://schemas.microsoft.com/office/drawing/2014/main" id="{AC537111-B23B-41FC-9FCD-7415A323E637}"/>
              </a:ext>
            </a:extLst>
          </p:cNvPr>
          <p:cNvSpPr>
            <a:spLocks noGrp="1"/>
          </p:cNvSpPr>
          <p:nvPr>
            <p:ph idx="1"/>
          </p:nvPr>
        </p:nvSpPr>
        <p:spPr>
          <a:xfrm>
            <a:off x="7546848" y="2516777"/>
            <a:ext cx="3803904" cy="3660185"/>
          </a:xfrm>
        </p:spPr>
        <p:txBody>
          <a:bodyPr anchor="ctr">
            <a:normAutofit/>
          </a:bodyPr>
          <a:lstStyle/>
          <a:p>
            <a:pPr marL="0" indent="0">
              <a:buNone/>
            </a:pPr>
            <a:r>
              <a:rPr lang="en-US" sz="2200" dirty="0"/>
              <a:t>N = </a:t>
            </a:r>
            <a:r>
              <a:rPr lang="en-US" sz="2400" dirty="0"/>
              <a:t>3,917</a:t>
            </a:r>
          </a:p>
          <a:p>
            <a:pPr marL="0" indent="0">
              <a:buNone/>
            </a:pPr>
            <a:r>
              <a:rPr lang="en-US" sz="2400" dirty="0"/>
              <a:t>With URF = 160,597</a:t>
            </a:r>
            <a:endParaRPr lang="en-US" sz="2200" dirty="0"/>
          </a:p>
        </p:txBody>
      </p:sp>
      <p:sp>
        <p:nvSpPr>
          <p:cNvPr id="4" name="Date Placeholder 3">
            <a:extLst>
              <a:ext uri="{FF2B5EF4-FFF2-40B4-BE49-F238E27FC236}">
                <a16:creationId xmlns:a16="http://schemas.microsoft.com/office/drawing/2014/main" id="{7B96F194-24B5-B74E-9376-2D4E439F8BE4}"/>
              </a:ext>
            </a:extLst>
          </p:cNvPr>
          <p:cNvSpPr>
            <a:spLocks noGrp="1"/>
          </p:cNvSpPr>
          <p:nvPr>
            <p:ph type="dt" sz="half" idx="10"/>
          </p:nvPr>
        </p:nvSpPr>
        <p:spPr>
          <a:xfrm>
            <a:off x="838200" y="6356350"/>
            <a:ext cx="2743200" cy="365125"/>
          </a:xfrm>
        </p:spPr>
        <p:txBody>
          <a:bodyPr>
            <a:normAutofit/>
          </a:bodyPr>
          <a:lstStyle/>
          <a:p>
            <a:pPr>
              <a:spcAft>
                <a:spcPts val="600"/>
              </a:spcAft>
            </a:pPr>
            <a:fld id="{CA221EFE-6B4B-1049-87F0-102C440507E2}" type="datetime1">
              <a:rPr lang="en-US" smtClean="0"/>
              <a:pPr>
                <a:spcAft>
                  <a:spcPts val="600"/>
                </a:spcAft>
              </a:pPr>
              <a:t>3/8/22</a:t>
            </a:fld>
            <a:endParaRPr lang="en-US"/>
          </a:p>
        </p:txBody>
      </p:sp>
      <p:sp>
        <p:nvSpPr>
          <p:cNvPr id="5" name="Footer Placeholder 4">
            <a:extLst>
              <a:ext uri="{FF2B5EF4-FFF2-40B4-BE49-F238E27FC236}">
                <a16:creationId xmlns:a16="http://schemas.microsoft.com/office/drawing/2014/main" id="{EB66377A-8041-FA47-9960-A0D997A799F9}"/>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Source: VAERS Domestic Data/Analysis: Dr. Jessica Rose</a:t>
            </a:r>
          </a:p>
        </p:txBody>
      </p:sp>
      <p:sp>
        <p:nvSpPr>
          <p:cNvPr id="6" name="Slide Number Placeholder 5">
            <a:extLst>
              <a:ext uri="{FF2B5EF4-FFF2-40B4-BE49-F238E27FC236}">
                <a16:creationId xmlns:a16="http://schemas.microsoft.com/office/drawing/2014/main" id="{BE5DFAD8-B606-084C-9796-17D292F9427B}"/>
              </a:ext>
            </a:extLst>
          </p:cNvPr>
          <p:cNvSpPr>
            <a:spLocks noGrp="1"/>
          </p:cNvSpPr>
          <p:nvPr>
            <p:ph type="sldNum" sz="quarter" idx="12"/>
          </p:nvPr>
        </p:nvSpPr>
        <p:spPr>
          <a:xfrm>
            <a:off x="8610600" y="6356350"/>
            <a:ext cx="2743200" cy="365125"/>
          </a:xfrm>
        </p:spPr>
        <p:txBody>
          <a:bodyPr>
            <a:normAutofit/>
          </a:bodyPr>
          <a:lstStyle/>
          <a:p>
            <a:pPr>
              <a:spcAft>
                <a:spcPts val="600"/>
              </a:spcAft>
            </a:pPr>
            <a:fld id="{84CCD03D-69DC-C540-8894-CD3278485F7A}" type="slidenum">
              <a:rPr lang="en-US" smtClean="0"/>
              <a:pPr>
                <a:spcAft>
                  <a:spcPts val="600"/>
                </a:spcAft>
              </a:pPr>
              <a:t>7</a:t>
            </a:fld>
            <a:endParaRPr lang="en-US"/>
          </a:p>
        </p:txBody>
      </p:sp>
    </p:spTree>
    <p:extLst>
      <p:ext uri="{BB962C8B-B14F-4D97-AF65-F5344CB8AC3E}">
        <p14:creationId xmlns:p14="http://schemas.microsoft.com/office/powerpoint/2010/main" val="1227741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814836-24C2-2640-9033-A336A29B84BB}"/>
              </a:ext>
            </a:extLst>
          </p:cNvPr>
          <p:cNvPicPr>
            <a:picLocks noChangeAspect="1"/>
          </p:cNvPicPr>
          <p:nvPr/>
        </p:nvPicPr>
        <p:blipFill rotWithShape="1">
          <a:blip r:embed="rId2"/>
          <a:srcRect l="1966" t="37222" r="47339" b="17964"/>
          <a:stretch/>
        </p:blipFill>
        <p:spPr>
          <a:xfrm>
            <a:off x="337457" y="2407290"/>
            <a:ext cx="6012887" cy="3322090"/>
          </a:xfrm>
          <a:prstGeom prst="rect">
            <a:avLst/>
          </a:prstGeom>
        </p:spPr>
      </p:pic>
      <p:sp>
        <p:nvSpPr>
          <p:cNvPr id="8" name="Title 12">
            <a:extLst>
              <a:ext uri="{FF2B5EF4-FFF2-40B4-BE49-F238E27FC236}">
                <a16:creationId xmlns:a16="http://schemas.microsoft.com/office/drawing/2014/main" id="{3D1ABB1B-7074-0049-81FD-6895A57048AE}"/>
              </a:ext>
            </a:extLst>
          </p:cNvPr>
          <p:cNvSpPr>
            <a:spLocks noGrp="1"/>
          </p:cNvSpPr>
          <p:nvPr>
            <p:ph type="title"/>
          </p:nvPr>
        </p:nvSpPr>
        <p:spPr>
          <a:xfrm>
            <a:off x="838200" y="365125"/>
            <a:ext cx="10515600" cy="1325563"/>
          </a:xfrm>
        </p:spPr>
        <p:txBody>
          <a:bodyPr>
            <a:normAutofit fontScale="90000"/>
          </a:bodyPr>
          <a:lstStyle/>
          <a:p>
            <a:r>
              <a:rPr lang="en-US" dirty="0"/>
              <a:t>The ACIP reported statistics on serious adverse events by John </a:t>
            </a:r>
            <a:r>
              <a:rPr lang="en-US" dirty="0" err="1"/>
              <a:t>Su</a:t>
            </a:r>
            <a:r>
              <a:rPr lang="en-US" dirty="0"/>
              <a:t> are not confirmed and the ranks are wrong.</a:t>
            </a:r>
          </a:p>
        </p:txBody>
      </p:sp>
      <p:sp>
        <p:nvSpPr>
          <p:cNvPr id="3" name="Date Placeholder 2">
            <a:extLst>
              <a:ext uri="{FF2B5EF4-FFF2-40B4-BE49-F238E27FC236}">
                <a16:creationId xmlns:a16="http://schemas.microsoft.com/office/drawing/2014/main" id="{D27DA56E-5841-2642-B5DA-2E273415C5F6}"/>
              </a:ext>
            </a:extLst>
          </p:cNvPr>
          <p:cNvSpPr>
            <a:spLocks noGrp="1"/>
          </p:cNvSpPr>
          <p:nvPr>
            <p:ph type="dt" sz="half" idx="10"/>
          </p:nvPr>
        </p:nvSpPr>
        <p:spPr/>
        <p:txBody>
          <a:bodyPr/>
          <a:lstStyle/>
          <a:p>
            <a:fld id="{99619717-7C00-8D4B-B134-09F554CDA132}" type="datetime1">
              <a:rPr lang="en-US" smtClean="0"/>
              <a:t>3/8/22</a:t>
            </a:fld>
            <a:endParaRPr lang="en-US"/>
          </a:p>
        </p:txBody>
      </p:sp>
      <p:sp>
        <p:nvSpPr>
          <p:cNvPr id="4" name="Footer Placeholder 3">
            <a:extLst>
              <a:ext uri="{FF2B5EF4-FFF2-40B4-BE49-F238E27FC236}">
                <a16:creationId xmlns:a16="http://schemas.microsoft.com/office/drawing/2014/main" id="{F34AD37F-7CD2-9E40-8B6E-22BDF925F820}"/>
              </a:ext>
            </a:extLst>
          </p:cNvPr>
          <p:cNvSpPr>
            <a:spLocks noGrp="1"/>
          </p:cNvSpPr>
          <p:nvPr>
            <p:ph type="ftr" sz="quarter" idx="11"/>
          </p:nvPr>
        </p:nvSpPr>
        <p:spPr/>
        <p:txBody>
          <a:bodyPr/>
          <a:lstStyle/>
          <a:p>
            <a:r>
              <a:rPr lang="en-US"/>
              <a:t>Source: VAERS Domestic Data/Analysis: Dr. Jessica Rose</a:t>
            </a:r>
          </a:p>
        </p:txBody>
      </p:sp>
      <p:sp>
        <p:nvSpPr>
          <p:cNvPr id="6" name="Slide Number Placeholder 5">
            <a:extLst>
              <a:ext uri="{FF2B5EF4-FFF2-40B4-BE49-F238E27FC236}">
                <a16:creationId xmlns:a16="http://schemas.microsoft.com/office/drawing/2014/main" id="{9228B924-8240-E547-A819-8043525A8A80}"/>
              </a:ext>
            </a:extLst>
          </p:cNvPr>
          <p:cNvSpPr>
            <a:spLocks noGrp="1"/>
          </p:cNvSpPr>
          <p:nvPr>
            <p:ph type="sldNum" sz="quarter" idx="12"/>
          </p:nvPr>
        </p:nvSpPr>
        <p:spPr/>
        <p:txBody>
          <a:bodyPr/>
          <a:lstStyle/>
          <a:p>
            <a:fld id="{84CCD03D-69DC-C540-8894-CD3278485F7A}" type="slidenum">
              <a:rPr lang="en-US" smtClean="0"/>
              <a:t>8</a:t>
            </a:fld>
            <a:endParaRPr lang="en-US"/>
          </a:p>
        </p:txBody>
      </p:sp>
      <p:sp>
        <p:nvSpPr>
          <p:cNvPr id="13" name="TextBox 12">
            <a:extLst>
              <a:ext uri="{FF2B5EF4-FFF2-40B4-BE49-F238E27FC236}">
                <a16:creationId xmlns:a16="http://schemas.microsoft.com/office/drawing/2014/main" id="{B49DA40B-F548-9E46-AD83-D42881B31BE9}"/>
              </a:ext>
            </a:extLst>
          </p:cNvPr>
          <p:cNvSpPr txBox="1"/>
          <p:nvPr/>
        </p:nvSpPr>
        <p:spPr>
          <a:xfrm>
            <a:off x="5666286" y="2422640"/>
            <a:ext cx="6188257" cy="523220"/>
          </a:xfrm>
          <a:prstGeom prst="rect">
            <a:avLst/>
          </a:prstGeom>
          <a:noFill/>
        </p:spPr>
        <p:txBody>
          <a:bodyPr wrap="square" rtlCol="0">
            <a:spAutoFit/>
          </a:bodyPr>
          <a:lstStyle/>
          <a:p>
            <a:r>
              <a:rPr lang="en-US" sz="1400" b="1" dirty="0">
                <a:solidFill>
                  <a:srgbClr val="002060"/>
                </a:solidFill>
              </a:rPr>
              <a:t>Most frequent adverse events among serious reports to VAERS following COVID-19 injection, children ages 5-11 years (N=317) (as of December 17, 2021)</a:t>
            </a:r>
          </a:p>
        </p:txBody>
      </p:sp>
      <p:pic>
        <p:nvPicPr>
          <p:cNvPr id="29" name="Picture 28">
            <a:extLst>
              <a:ext uri="{FF2B5EF4-FFF2-40B4-BE49-F238E27FC236}">
                <a16:creationId xmlns:a16="http://schemas.microsoft.com/office/drawing/2014/main" id="{D3C6B435-EE7F-614F-91B8-12823F7CFCA5}"/>
              </a:ext>
            </a:extLst>
          </p:cNvPr>
          <p:cNvPicPr>
            <a:picLocks noChangeAspect="1"/>
          </p:cNvPicPr>
          <p:nvPr/>
        </p:nvPicPr>
        <p:blipFill>
          <a:blip r:embed="rId3"/>
          <a:stretch>
            <a:fillRect/>
          </a:stretch>
        </p:blipFill>
        <p:spPr>
          <a:xfrm>
            <a:off x="6051550" y="3068980"/>
            <a:ext cx="5118100" cy="2247900"/>
          </a:xfrm>
          <a:prstGeom prst="rect">
            <a:avLst/>
          </a:prstGeom>
        </p:spPr>
      </p:pic>
      <p:grpSp>
        <p:nvGrpSpPr>
          <p:cNvPr id="30" name="Group 29">
            <a:extLst>
              <a:ext uri="{FF2B5EF4-FFF2-40B4-BE49-F238E27FC236}">
                <a16:creationId xmlns:a16="http://schemas.microsoft.com/office/drawing/2014/main" id="{F18400FB-8A76-E240-AE13-C1121C287598}"/>
              </a:ext>
            </a:extLst>
          </p:cNvPr>
          <p:cNvGrpSpPr/>
          <p:nvPr/>
        </p:nvGrpSpPr>
        <p:grpSpPr>
          <a:xfrm>
            <a:off x="3061496" y="1906620"/>
            <a:ext cx="5983646" cy="369332"/>
            <a:chOff x="3061496" y="1906620"/>
            <a:chExt cx="5983646" cy="369332"/>
          </a:xfrm>
        </p:grpSpPr>
        <p:sp>
          <p:nvSpPr>
            <p:cNvPr id="31" name="TextBox 30">
              <a:extLst>
                <a:ext uri="{FF2B5EF4-FFF2-40B4-BE49-F238E27FC236}">
                  <a16:creationId xmlns:a16="http://schemas.microsoft.com/office/drawing/2014/main" id="{68AD4F56-FEA3-CF4D-9E6B-EEE00C3EA7AA}"/>
                </a:ext>
              </a:extLst>
            </p:cNvPr>
            <p:cNvSpPr txBox="1"/>
            <p:nvPr/>
          </p:nvSpPr>
          <p:spPr>
            <a:xfrm>
              <a:off x="3061496" y="1906620"/>
              <a:ext cx="417102" cy="369332"/>
            </a:xfrm>
            <a:prstGeom prst="rect">
              <a:avLst/>
            </a:prstGeom>
            <a:noFill/>
          </p:spPr>
          <p:txBody>
            <a:bodyPr wrap="none" rtlCol="0">
              <a:spAutoFit/>
            </a:bodyPr>
            <a:lstStyle/>
            <a:p>
              <a:r>
                <a:rPr lang="en-US" b="1" dirty="0" err="1"/>
                <a:t>Su</a:t>
              </a:r>
              <a:endParaRPr lang="en-US" b="1" dirty="0"/>
            </a:p>
          </p:txBody>
        </p:sp>
        <p:sp>
          <p:nvSpPr>
            <p:cNvPr id="32" name="TextBox 31">
              <a:extLst>
                <a:ext uri="{FF2B5EF4-FFF2-40B4-BE49-F238E27FC236}">
                  <a16:creationId xmlns:a16="http://schemas.microsoft.com/office/drawing/2014/main" id="{41001AD7-63A6-1F45-BE30-BAB2A6295415}"/>
                </a:ext>
              </a:extLst>
            </p:cNvPr>
            <p:cNvSpPr txBox="1"/>
            <p:nvPr/>
          </p:nvSpPr>
          <p:spPr>
            <a:xfrm>
              <a:off x="8404454" y="1906620"/>
              <a:ext cx="640688" cy="369332"/>
            </a:xfrm>
            <a:prstGeom prst="rect">
              <a:avLst/>
            </a:prstGeom>
            <a:noFill/>
          </p:spPr>
          <p:txBody>
            <a:bodyPr wrap="none" rtlCol="0">
              <a:spAutoFit/>
            </a:bodyPr>
            <a:lstStyle/>
            <a:p>
              <a:r>
                <a:rPr lang="en-US" b="1" dirty="0"/>
                <a:t>Rose</a:t>
              </a:r>
            </a:p>
          </p:txBody>
        </p:sp>
      </p:grpSp>
    </p:spTree>
    <p:extLst>
      <p:ext uri="{BB962C8B-B14F-4D97-AF65-F5344CB8AC3E}">
        <p14:creationId xmlns:p14="http://schemas.microsoft.com/office/powerpoint/2010/main" val="30870397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B95328E-FFB5-474E-B7AB-89866704619C}"/>
              </a:ext>
            </a:extLst>
          </p:cNvPr>
          <p:cNvSpPr txBox="1"/>
          <p:nvPr/>
        </p:nvSpPr>
        <p:spPr>
          <a:xfrm>
            <a:off x="212035" y="2698194"/>
            <a:ext cx="11860696" cy="3477875"/>
          </a:xfrm>
          <a:prstGeom prst="rect">
            <a:avLst/>
          </a:prstGeom>
          <a:noFill/>
        </p:spPr>
        <p:txBody>
          <a:bodyPr wrap="square" rtlCol="0">
            <a:spAutoFit/>
          </a:bodyPr>
          <a:lstStyle/>
          <a:p>
            <a:r>
              <a:rPr lang="en-US" sz="2000" dirty="0"/>
              <a:t>There are </a:t>
            </a:r>
            <a:r>
              <a:rPr lang="en-US" sz="2000" b="1" dirty="0">
                <a:solidFill>
                  <a:srgbClr val="FF0000"/>
                </a:solidFill>
              </a:rPr>
              <a:t>933 neurological adverse event</a:t>
            </a:r>
            <a:r>
              <a:rPr lang="en-US" sz="2000" dirty="0"/>
              <a:t> reports to VAERS following COVID-19 injection, children ages 5-11.</a:t>
            </a:r>
          </a:p>
          <a:p>
            <a:r>
              <a:rPr lang="en-US" sz="2000" dirty="0"/>
              <a:t>There are </a:t>
            </a:r>
            <a:r>
              <a:rPr lang="en-US" sz="2000" b="1" dirty="0">
                <a:solidFill>
                  <a:srgbClr val="FF0000"/>
                </a:solidFill>
              </a:rPr>
              <a:t>1423 immunological adverse event </a:t>
            </a:r>
            <a:r>
              <a:rPr lang="en-US" sz="2000" dirty="0"/>
              <a:t>reports to VAERS following COVID-19 injection, children ages 5-11.</a:t>
            </a:r>
          </a:p>
          <a:p>
            <a:r>
              <a:rPr lang="en-US" sz="2000" dirty="0"/>
              <a:t>There are </a:t>
            </a:r>
            <a:r>
              <a:rPr lang="en-US" sz="2000" b="1" dirty="0">
                <a:solidFill>
                  <a:srgbClr val="FF0000"/>
                </a:solidFill>
              </a:rPr>
              <a:t>1193 cardiovascular adverse event </a:t>
            </a:r>
            <a:r>
              <a:rPr lang="en-US" sz="2000" dirty="0"/>
              <a:t>reports to VAERS following COVID-19 injection, children ages 5-11.</a:t>
            </a:r>
          </a:p>
          <a:p>
            <a:r>
              <a:rPr lang="en-US" sz="2000" dirty="0"/>
              <a:t>There are 12 </a:t>
            </a:r>
            <a:r>
              <a:rPr lang="en-US" sz="2000" b="1" dirty="0"/>
              <a:t>reproductive</a:t>
            </a:r>
            <a:r>
              <a:rPr lang="en-US" sz="2000" dirty="0"/>
              <a:t> adverse event reports to VAERS following COVID-19 injection, children ages 5-11.</a:t>
            </a:r>
          </a:p>
          <a:p>
            <a:r>
              <a:rPr lang="en-US" sz="2000" dirty="0"/>
              <a:t>There are 2 death reports to VAERS following COVID-19 injection, children ages 5-11.</a:t>
            </a:r>
          </a:p>
          <a:p>
            <a:r>
              <a:rPr lang="en-US" sz="2000" dirty="0"/>
              <a:t>There are </a:t>
            </a:r>
            <a:r>
              <a:rPr lang="en-US" sz="2000" b="1" dirty="0">
                <a:solidFill>
                  <a:srgbClr val="FF0000"/>
                </a:solidFill>
              </a:rPr>
              <a:t>102 hospitalization </a:t>
            </a:r>
            <a:r>
              <a:rPr lang="en-US" sz="2000" dirty="0"/>
              <a:t>reports to VAERS following COVID-19 injection, children ages 5-11.</a:t>
            </a:r>
          </a:p>
          <a:p>
            <a:r>
              <a:rPr lang="en-US" sz="2000" dirty="0"/>
              <a:t>There are </a:t>
            </a:r>
            <a:r>
              <a:rPr lang="en-US" sz="2000" b="1" dirty="0">
                <a:solidFill>
                  <a:srgbClr val="FF0000"/>
                </a:solidFill>
              </a:rPr>
              <a:t>388 emergency room visit</a:t>
            </a:r>
            <a:r>
              <a:rPr lang="en-US" sz="2000" dirty="0"/>
              <a:t> reports to VAERS following COVID-19 injection, children ages 5-11.</a:t>
            </a:r>
          </a:p>
          <a:p>
            <a:r>
              <a:rPr lang="en-US" sz="2000" dirty="0"/>
              <a:t>There are 25 life threatening event reports to VAERS following COVID-19 injection, children ages 5-11.</a:t>
            </a:r>
          </a:p>
          <a:p>
            <a:r>
              <a:rPr lang="en-US" sz="2000" dirty="0"/>
              <a:t>There are </a:t>
            </a:r>
            <a:r>
              <a:rPr lang="en-US" sz="2000" b="1" dirty="0">
                <a:solidFill>
                  <a:srgbClr val="FF0000"/>
                </a:solidFill>
              </a:rPr>
              <a:t>29 disability induced</a:t>
            </a:r>
            <a:r>
              <a:rPr lang="en-US" sz="2000" dirty="0"/>
              <a:t> reports to VAERS following COVID-19 injection, children ages 5-11.</a:t>
            </a:r>
          </a:p>
          <a:p>
            <a:r>
              <a:rPr lang="en-US" sz="2000" dirty="0"/>
              <a:t>There is 1 birth defect report to VAERS following COVID-19 injection, children ages 5-11.</a:t>
            </a:r>
          </a:p>
          <a:p>
            <a:endParaRPr lang="en-US" sz="2000" dirty="0"/>
          </a:p>
        </p:txBody>
      </p:sp>
      <p:sp>
        <p:nvSpPr>
          <p:cNvPr id="11" name="Date Placeholder 10">
            <a:extLst>
              <a:ext uri="{FF2B5EF4-FFF2-40B4-BE49-F238E27FC236}">
                <a16:creationId xmlns:a16="http://schemas.microsoft.com/office/drawing/2014/main" id="{9843FCE5-CBBF-914B-AF1D-CC2391089BFF}"/>
              </a:ext>
            </a:extLst>
          </p:cNvPr>
          <p:cNvSpPr>
            <a:spLocks noGrp="1"/>
          </p:cNvSpPr>
          <p:nvPr>
            <p:ph type="dt" sz="half" idx="10"/>
          </p:nvPr>
        </p:nvSpPr>
        <p:spPr/>
        <p:txBody>
          <a:bodyPr/>
          <a:lstStyle/>
          <a:p>
            <a:fld id="{37B6A884-FC1E-284B-AE87-E98550029F36}" type="datetime1">
              <a:rPr lang="en-US" smtClean="0"/>
              <a:t>3/8/22</a:t>
            </a:fld>
            <a:endParaRPr lang="en-US"/>
          </a:p>
        </p:txBody>
      </p:sp>
      <p:sp>
        <p:nvSpPr>
          <p:cNvPr id="17" name="Footer Placeholder 16">
            <a:extLst>
              <a:ext uri="{FF2B5EF4-FFF2-40B4-BE49-F238E27FC236}">
                <a16:creationId xmlns:a16="http://schemas.microsoft.com/office/drawing/2014/main" id="{0E6A1E0F-F48E-7347-A318-941EC86452F3}"/>
              </a:ext>
            </a:extLst>
          </p:cNvPr>
          <p:cNvSpPr>
            <a:spLocks noGrp="1"/>
          </p:cNvSpPr>
          <p:nvPr>
            <p:ph type="ftr" sz="quarter" idx="11"/>
          </p:nvPr>
        </p:nvSpPr>
        <p:spPr/>
        <p:txBody>
          <a:bodyPr/>
          <a:lstStyle/>
          <a:p>
            <a:r>
              <a:rPr lang="en-US" dirty="0"/>
              <a:t>Source: VAERS Domestic Data/Analysis: Dr. Jessica Rose</a:t>
            </a:r>
          </a:p>
        </p:txBody>
      </p:sp>
      <p:sp>
        <p:nvSpPr>
          <p:cNvPr id="18" name="Slide Number Placeholder 17">
            <a:extLst>
              <a:ext uri="{FF2B5EF4-FFF2-40B4-BE49-F238E27FC236}">
                <a16:creationId xmlns:a16="http://schemas.microsoft.com/office/drawing/2014/main" id="{8B5F566F-8EB7-BB46-A1C8-E9DCC1D6388D}"/>
              </a:ext>
            </a:extLst>
          </p:cNvPr>
          <p:cNvSpPr>
            <a:spLocks noGrp="1"/>
          </p:cNvSpPr>
          <p:nvPr>
            <p:ph type="sldNum" sz="quarter" idx="12"/>
          </p:nvPr>
        </p:nvSpPr>
        <p:spPr/>
        <p:txBody>
          <a:bodyPr/>
          <a:lstStyle/>
          <a:p>
            <a:fld id="{84CCD03D-69DC-C540-8894-CD3278485F7A}" type="slidenum">
              <a:rPr lang="en-US" smtClean="0"/>
              <a:t>9</a:t>
            </a:fld>
            <a:endParaRPr lang="en-US"/>
          </a:p>
        </p:txBody>
      </p:sp>
      <p:sp>
        <p:nvSpPr>
          <p:cNvPr id="19" name="Title 12">
            <a:extLst>
              <a:ext uri="{FF2B5EF4-FFF2-40B4-BE49-F238E27FC236}">
                <a16:creationId xmlns:a16="http://schemas.microsoft.com/office/drawing/2014/main" id="{0BBBC780-6C2A-1145-A39A-AF2060A00452}"/>
              </a:ext>
            </a:extLst>
          </p:cNvPr>
          <p:cNvSpPr>
            <a:spLocks noGrp="1"/>
          </p:cNvSpPr>
          <p:nvPr>
            <p:ph type="title"/>
          </p:nvPr>
        </p:nvSpPr>
        <p:spPr>
          <a:xfrm>
            <a:off x="424070" y="365125"/>
            <a:ext cx="11436626" cy="2152788"/>
          </a:xfrm>
        </p:spPr>
        <p:txBody>
          <a:bodyPr>
            <a:normAutofit/>
          </a:bodyPr>
          <a:lstStyle/>
          <a:p>
            <a:r>
              <a:rPr lang="en-US" dirty="0"/>
              <a:t>The ACIP reported statistics on serious adverse events by John </a:t>
            </a:r>
            <a:r>
              <a:rPr lang="en-US" dirty="0" err="1"/>
              <a:t>Su</a:t>
            </a:r>
            <a:r>
              <a:rPr lang="en-US" dirty="0"/>
              <a:t> are missing many data points and adverse event types.</a:t>
            </a:r>
          </a:p>
        </p:txBody>
      </p:sp>
    </p:spTree>
    <p:extLst>
      <p:ext uri="{BB962C8B-B14F-4D97-AF65-F5344CB8AC3E}">
        <p14:creationId xmlns:p14="http://schemas.microsoft.com/office/powerpoint/2010/main" val="164198053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964</Words>
  <Application>Microsoft Macintosh PowerPoint</Application>
  <PresentationFormat>Widescreen</PresentationFormat>
  <Paragraphs>113</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Robust Round Table Webinar #1</vt:lpstr>
      <vt:lpstr>In response to the December 13, 2021 ACIP meeting presentation by John Su</vt:lpstr>
      <vt:lpstr>PowerPoint Presentation</vt:lpstr>
      <vt:lpstr>Trend toward immediate reporting is confirmed although N is not.</vt:lpstr>
      <vt:lpstr>88% of adverse event reports filed to VAERS for 5-11 year olds - within 24 hours</vt:lpstr>
      <vt:lpstr>The ACIP reported statistics on non-serious adverse events by John Su are not confirmed and the ranks are wrong.</vt:lpstr>
      <vt:lpstr>This heat map shows how many 5-11 year olds not only were injected but reported an AE to VAERS</vt:lpstr>
      <vt:lpstr>The ACIP reported statistics on serious adverse events by John Su are not confirmed and the ranks are wrong.</vt:lpstr>
      <vt:lpstr>The ACIP reported statistics on serious adverse events by John Su are missing many data points and adverse event types.</vt:lpstr>
      <vt:lpstr>The total number of adverse event reports filed to VAERS for 5-11 year olds (as of December 17, 2021)</vt:lpstr>
      <vt:lpstr>The ACIP reported statistics on deaths by John Su are not confirmed.</vt:lpstr>
      <vt:lpstr>*strings_myocarditis &lt;- c("Myocarditis", "Pericarditis", "Autoimmune myocarditis", "Endocarditis", "Carditis", "Viral pericarditis", "Endocarditis bacterial", "Pericarditis constrictive", "Endocarditis noninfective", "Eosinophilic myocarditis", "Myocardial necrosis marker increased", "Myocardial rupture", "Myocardial ischaemia", "Pericarditis constrictive", "Eosinophilic myocarditis", "Viral myocarditis", "Viral endocarditis", "carditis", "Myopericarditis”, “Chest pain”) This is in accordance with the ACIP definition of myocarditis and includes chest pain.</vt:lpstr>
      <vt:lpstr>Thank you for listening!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Robust Round Table Webinar #1</dc:title>
  <dc:creator>Jessica Rose</dc:creator>
  <cp:lastModifiedBy>Jessica Rose</cp:lastModifiedBy>
  <cp:revision>2</cp:revision>
  <dcterms:created xsi:type="dcterms:W3CDTF">2021-12-22T12:14:17Z</dcterms:created>
  <dcterms:modified xsi:type="dcterms:W3CDTF">2022-03-08T21:31:39Z</dcterms:modified>
</cp:coreProperties>
</file>