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389" r:id="rId2"/>
    <p:sldId id="392" r:id="rId3"/>
    <p:sldId id="390" r:id="rId4"/>
    <p:sldId id="256" r:id="rId5"/>
    <p:sldId id="39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254"/>
    <a:srgbClr val="00C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9"/>
    <p:restoredTop sz="94640"/>
  </p:normalViewPr>
  <p:slideViewPr>
    <p:cSldViewPr snapToGrid="0" snapToObjects="1">
      <p:cViewPr varScale="1">
        <p:scale>
          <a:sx n="102" d="100"/>
          <a:sy n="102" d="100"/>
        </p:scale>
        <p:origin x="1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C196F-5841-7A42-BDC0-245CAF011B4C}" type="datetimeFigureOut">
              <a:rPr lang="en-US" smtClean="0"/>
              <a:t>10/22/21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D0EDA-4F6B-CC46-A08E-82177D2C8A72}" type="slidenum">
              <a:rPr lang="en-US" smtClean="0"/>
              <a:t>‹#›</a:t>
            </a:fld>
            <a:endParaRPr lang="en-US" dirty="0"/>
          </a:p>
        </p:txBody>
      </p:sp>
    </p:spTree>
    <p:extLst>
      <p:ext uri="{BB962C8B-B14F-4D97-AF65-F5344CB8AC3E}">
        <p14:creationId xmlns:p14="http://schemas.microsoft.com/office/powerpoint/2010/main" val="240380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DAF6-347E-DD4F-9C1F-8294B1AE64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9D4F8D-D17C-C240-BDE8-6FA90EA5A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EA3D4-95D1-8C46-BF6F-979014CC4BCA}"/>
              </a:ext>
            </a:extLst>
          </p:cNvPr>
          <p:cNvSpPr>
            <a:spLocks noGrp="1"/>
          </p:cNvSpPr>
          <p:nvPr>
            <p:ph type="dt" sz="half" idx="10"/>
          </p:nvPr>
        </p:nvSpPr>
        <p:spPr/>
        <p:txBody>
          <a:bodyPr/>
          <a:lstStyle/>
          <a:p>
            <a:fld id="{006EC54B-4371-4046-89A6-2563A37DE8E1}" type="datetime1">
              <a:rPr lang="en-US" smtClean="0"/>
              <a:t>10/22/21</a:t>
            </a:fld>
            <a:endParaRPr lang="en-US" dirty="0"/>
          </a:p>
        </p:txBody>
      </p:sp>
      <p:sp>
        <p:nvSpPr>
          <p:cNvPr id="5" name="Footer Placeholder 4">
            <a:extLst>
              <a:ext uri="{FF2B5EF4-FFF2-40B4-BE49-F238E27FC236}">
                <a16:creationId xmlns:a16="http://schemas.microsoft.com/office/drawing/2014/main" id="{0F428171-655D-5540-89D5-A9DB8DC54F9F}"/>
              </a:ext>
            </a:extLst>
          </p:cNvPr>
          <p:cNvSpPr>
            <a:spLocks noGrp="1"/>
          </p:cNvSpPr>
          <p:nvPr>
            <p:ph type="ftr" sz="quarter" idx="11"/>
          </p:nvPr>
        </p:nvSpPr>
        <p:spPr/>
        <p:txBody>
          <a:bodyPr/>
          <a:lstStyle/>
          <a:p>
            <a:r>
              <a:rPr lang="en-US" dirty="0"/>
              <a:t>Data Source: VAERS Domestic data/Analysis: Dr. Jessica Rose</a:t>
            </a:r>
          </a:p>
        </p:txBody>
      </p:sp>
      <p:sp>
        <p:nvSpPr>
          <p:cNvPr id="6" name="Slide Number Placeholder 5">
            <a:extLst>
              <a:ext uri="{FF2B5EF4-FFF2-40B4-BE49-F238E27FC236}">
                <a16:creationId xmlns:a16="http://schemas.microsoft.com/office/drawing/2014/main" id="{B2447D9E-BA5A-0E46-80FE-4469B4EE107A}"/>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297079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4DC5-B489-D64F-8733-1AA66077E1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891DCB-BFE0-F345-A81C-E1ECC55160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1CF9B-349A-1E40-AE39-87E7AE4617F3}"/>
              </a:ext>
            </a:extLst>
          </p:cNvPr>
          <p:cNvSpPr>
            <a:spLocks noGrp="1"/>
          </p:cNvSpPr>
          <p:nvPr>
            <p:ph type="dt" sz="half" idx="10"/>
          </p:nvPr>
        </p:nvSpPr>
        <p:spPr/>
        <p:txBody>
          <a:bodyPr/>
          <a:lstStyle/>
          <a:p>
            <a:fld id="{6C0B4899-F35D-004E-8C3F-CF166411A5C2}" type="datetime1">
              <a:rPr lang="en-US" smtClean="0"/>
              <a:t>10/22/21</a:t>
            </a:fld>
            <a:endParaRPr lang="en-US" dirty="0"/>
          </a:p>
        </p:txBody>
      </p:sp>
      <p:sp>
        <p:nvSpPr>
          <p:cNvPr id="5" name="Footer Placeholder 4">
            <a:extLst>
              <a:ext uri="{FF2B5EF4-FFF2-40B4-BE49-F238E27FC236}">
                <a16:creationId xmlns:a16="http://schemas.microsoft.com/office/drawing/2014/main" id="{E001577D-5AF7-F74A-9665-71DDC380C0CA}"/>
              </a:ext>
            </a:extLst>
          </p:cNvPr>
          <p:cNvSpPr>
            <a:spLocks noGrp="1"/>
          </p:cNvSpPr>
          <p:nvPr>
            <p:ph type="ftr" sz="quarter" idx="11"/>
          </p:nvPr>
        </p:nvSpPr>
        <p:spPr/>
        <p:txBody>
          <a:bodyPr/>
          <a:lstStyle/>
          <a:p>
            <a:r>
              <a:rPr lang="en-US" dirty="0"/>
              <a:t>Data Source: VAERS Domestic data/Analysis: Dr. Jessica Rose</a:t>
            </a:r>
          </a:p>
        </p:txBody>
      </p:sp>
      <p:sp>
        <p:nvSpPr>
          <p:cNvPr id="6" name="Slide Number Placeholder 5">
            <a:extLst>
              <a:ext uri="{FF2B5EF4-FFF2-40B4-BE49-F238E27FC236}">
                <a16:creationId xmlns:a16="http://schemas.microsoft.com/office/drawing/2014/main" id="{66393ADE-8CAA-FE4D-AC1B-26750D51E636}"/>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58497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4896-A908-5D47-ABD2-492F6B607C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0B022F-B25C-594F-AD63-16E713BC1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B6C14-3B80-D74E-99F0-BFFA911DCF92}"/>
              </a:ext>
            </a:extLst>
          </p:cNvPr>
          <p:cNvSpPr>
            <a:spLocks noGrp="1"/>
          </p:cNvSpPr>
          <p:nvPr>
            <p:ph type="dt" sz="half" idx="10"/>
          </p:nvPr>
        </p:nvSpPr>
        <p:spPr/>
        <p:txBody>
          <a:bodyPr/>
          <a:lstStyle/>
          <a:p>
            <a:fld id="{248B23D6-7035-8345-A438-3C5785EEEE4F}" type="datetime1">
              <a:rPr lang="en-US" smtClean="0"/>
              <a:t>10/22/21</a:t>
            </a:fld>
            <a:endParaRPr lang="en-US" dirty="0"/>
          </a:p>
        </p:txBody>
      </p:sp>
      <p:sp>
        <p:nvSpPr>
          <p:cNvPr id="5" name="Footer Placeholder 4">
            <a:extLst>
              <a:ext uri="{FF2B5EF4-FFF2-40B4-BE49-F238E27FC236}">
                <a16:creationId xmlns:a16="http://schemas.microsoft.com/office/drawing/2014/main" id="{F33B9355-6464-074E-B2AD-FF84C1BD2633}"/>
              </a:ext>
            </a:extLst>
          </p:cNvPr>
          <p:cNvSpPr>
            <a:spLocks noGrp="1"/>
          </p:cNvSpPr>
          <p:nvPr>
            <p:ph type="ftr" sz="quarter" idx="11"/>
          </p:nvPr>
        </p:nvSpPr>
        <p:spPr/>
        <p:txBody>
          <a:bodyPr/>
          <a:lstStyle/>
          <a:p>
            <a:r>
              <a:rPr lang="en-US" dirty="0"/>
              <a:t>Data Source: VAERS Domestic data/Analysis: Dr. Jessica Rose</a:t>
            </a:r>
          </a:p>
        </p:txBody>
      </p:sp>
      <p:sp>
        <p:nvSpPr>
          <p:cNvPr id="6" name="Slide Number Placeholder 5">
            <a:extLst>
              <a:ext uri="{FF2B5EF4-FFF2-40B4-BE49-F238E27FC236}">
                <a16:creationId xmlns:a16="http://schemas.microsoft.com/office/drawing/2014/main" id="{36584399-5C7C-E546-A553-03D2636E8E24}"/>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34726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409F-0677-174B-9D93-19A7CA11D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27D3C-0672-7147-B0D3-1324BC4417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34C9F-369A-5E46-8FDF-D49203D4A34A}"/>
              </a:ext>
            </a:extLst>
          </p:cNvPr>
          <p:cNvSpPr>
            <a:spLocks noGrp="1"/>
          </p:cNvSpPr>
          <p:nvPr>
            <p:ph type="dt" sz="half" idx="10"/>
          </p:nvPr>
        </p:nvSpPr>
        <p:spPr/>
        <p:txBody>
          <a:bodyPr/>
          <a:lstStyle/>
          <a:p>
            <a:fld id="{B29CE483-9E2D-AC4B-AB79-8EBA5F5E6F71}" type="datetime1">
              <a:rPr lang="en-US" smtClean="0"/>
              <a:t>10/22/21</a:t>
            </a:fld>
            <a:endParaRPr lang="en-US" dirty="0"/>
          </a:p>
        </p:txBody>
      </p:sp>
      <p:sp>
        <p:nvSpPr>
          <p:cNvPr id="5" name="Footer Placeholder 4">
            <a:extLst>
              <a:ext uri="{FF2B5EF4-FFF2-40B4-BE49-F238E27FC236}">
                <a16:creationId xmlns:a16="http://schemas.microsoft.com/office/drawing/2014/main" id="{5BC818E4-8C85-184E-AD9B-DC0553DDFE27}"/>
              </a:ext>
            </a:extLst>
          </p:cNvPr>
          <p:cNvSpPr>
            <a:spLocks noGrp="1"/>
          </p:cNvSpPr>
          <p:nvPr>
            <p:ph type="ftr" sz="quarter" idx="11"/>
          </p:nvPr>
        </p:nvSpPr>
        <p:spPr/>
        <p:txBody>
          <a:bodyPr/>
          <a:lstStyle/>
          <a:p>
            <a:r>
              <a:rPr lang="en-US" dirty="0"/>
              <a:t>Data Source: VAERS Domestic data/Analysis: Dr. Jessica Rose</a:t>
            </a:r>
          </a:p>
        </p:txBody>
      </p:sp>
      <p:sp>
        <p:nvSpPr>
          <p:cNvPr id="6" name="Slide Number Placeholder 5">
            <a:extLst>
              <a:ext uri="{FF2B5EF4-FFF2-40B4-BE49-F238E27FC236}">
                <a16:creationId xmlns:a16="http://schemas.microsoft.com/office/drawing/2014/main" id="{7CF6D586-98C5-6C44-9074-FBB2ACE6BD56}"/>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32874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A714-9291-F340-824A-76CA34004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D73F9-1DFA-0F48-8C75-38F36BB01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61E8A6-88EA-0E4C-B56D-2A7289610C7D}"/>
              </a:ext>
            </a:extLst>
          </p:cNvPr>
          <p:cNvSpPr>
            <a:spLocks noGrp="1"/>
          </p:cNvSpPr>
          <p:nvPr>
            <p:ph type="dt" sz="half" idx="10"/>
          </p:nvPr>
        </p:nvSpPr>
        <p:spPr/>
        <p:txBody>
          <a:bodyPr/>
          <a:lstStyle/>
          <a:p>
            <a:fld id="{C3BD49E3-16D4-F940-AC26-EE400C4F15CC}" type="datetime1">
              <a:rPr lang="en-US" smtClean="0"/>
              <a:t>10/22/21</a:t>
            </a:fld>
            <a:endParaRPr lang="en-US" dirty="0"/>
          </a:p>
        </p:txBody>
      </p:sp>
      <p:sp>
        <p:nvSpPr>
          <p:cNvPr id="5" name="Footer Placeholder 4">
            <a:extLst>
              <a:ext uri="{FF2B5EF4-FFF2-40B4-BE49-F238E27FC236}">
                <a16:creationId xmlns:a16="http://schemas.microsoft.com/office/drawing/2014/main" id="{E579EF0F-3789-8B4F-8390-286F3509874C}"/>
              </a:ext>
            </a:extLst>
          </p:cNvPr>
          <p:cNvSpPr>
            <a:spLocks noGrp="1"/>
          </p:cNvSpPr>
          <p:nvPr>
            <p:ph type="ftr" sz="quarter" idx="11"/>
          </p:nvPr>
        </p:nvSpPr>
        <p:spPr/>
        <p:txBody>
          <a:bodyPr/>
          <a:lstStyle/>
          <a:p>
            <a:r>
              <a:rPr lang="en-US" dirty="0"/>
              <a:t>Data Source: VAERS Domestic data/Analysis: Dr. Jessica Rose</a:t>
            </a:r>
          </a:p>
        </p:txBody>
      </p:sp>
      <p:sp>
        <p:nvSpPr>
          <p:cNvPr id="6" name="Slide Number Placeholder 5">
            <a:extLst>
              <a:ext uri="{FF2B5EF4-FFF2-40B4-BE49-F238E27FC236}">
                <a16:creationId xmlns:a16="http://schemas.microsoft.com/office/drawing/2014/main" id="{89E65376-A7D1-804F-B770-7CA9CECDECA9}"/>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408450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895E-1319-EE42-A1D2-5BFD6EF5F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E8455-203E-DF46-82FA-579E0F993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AC9A1E-0E7C-C54B-880D-6919DA3DFC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8D797-54CA-E442-A012-53B86065C592}"/>
              </a:ext>
            </a:extLst>
          </p:cNvPr>
          <p:cNvSpPr>
            <a:spLocks noGrp="1"/>
          </p:cNvSpPr>
          <p:nvPr>
            <p:ph type="dt" sz="half" idx="10"/>
          </p:nvPr>
        </p:nvSpPr>
        <p:spPr/>
        <p:txBody>
          <a:bodyPr/>
          <a:lstStyle/>
          <a:p>
            <a:fld id="{59590C94-CBE7-9C43-AB73-2347D9866D5B}" type="datetime1">
              <a:rPr lang="en-US" smtClean="0"/>
              <a:t>10/22/21</a:t>
            </a:fld>
            <a:endParaRPr lang="en-US" dirty="0"/>
          </a:p>
        </p:txBody>
      </p:sp>
      <p:sp>
        <p:nvSpPr>
          <p:cNvPr id="6" name="Footer Placeholder 5">
            <a:extLst>
              <a:ext uri="{FF2B5EF4-FFF2-40B4-BE49-F238E27FC236}">
                <a16:creationId xmlns:a16="http://schemas.microsoft.com/office/drawing/2014/main" id="{1B5E1254-92E9-0545-B0D8-7FB98758B5E1}"/>
              </a:ext>
            </a:extLst>
          </p:cNvPr>
          <p:cNvSpPr>
            <a:spLocks noGrp="1"/>
          </p:cNvSpPr>
          <p:nvPr>
            <p:ph type="ftr" sz="quarter" idx="11"/>
          </p:nvPr>
        </p:nvSpPr>
        <p:spPr/>
        <p:txBody>
          <a:bodyPr/>
          <a:lstStyle/>
          <a:p>
            <a:r>
              <a:rPr lang="en-US" dirty="0"/>
              <a:t>Data Source: VAERS Domestic data/Analysis: Dr. Jessica Rose</a:t>
            </a:r>
          </a:p>
        </p:txBody>
      </p:sp>
      <p:sp>
        <p:nvSpPr>
          <p:cNvPr id="7" name="Slide Number Placeholder 6">
            <a:extLst>
              <a:ext uri="{FF2B5EF4-FFF2-40B4-BE49-F238E27FC236}">
                <a16:creationId xmlns:a16="http://schemas.microsoft.com/office/drawing/2014/main" id="{893433E8-E757-A246-8A42-6B34B9C68FE8}"/>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88730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68DA-010C-2B45-87F9-8C974D595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61BAB-458D-4042-94A0-1B0402140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6CE117-FCC2-7D48-86C3-3EEEB5EB4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68D15-880D-584B-9C3E-37B5A424E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F1AAA5-65B0-394B-AD8D-8B65448763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50259A-F3F2-6443-BBA0-C470CE7F21F1}"/>
              </a:ext>
            </a:extLst>
          </p:cNvPr>
          <p:cNvSpPr>
            <a:spLocks noGrp="1"/>
          </p:cNvSpPr>
          <p:nvPr>
            <p:ph type="dt" sz="half" idx="10"/>
          </p:nvPr>
        </p:nvSpPr>
        <p:spPr/>
        <p:txBody>
          <a:bodyPr/>
          <a:lstStyle/>
          <a:p>
            <a:fld id="{8594FEA7-8D81-C74A-B788-1AA60CEEC8BF}" type="datetime1">
              <a:rPr lang="en-US" smtClean="0"/>
              <a:t>10/22/21</a:t>
            </a:fld>
            <a:endParaRPr lang="en-US" dirty="0"/>
          </a:p>
        </p:txBody>
      </p:sp>
      <p:sp>
        <p:nvSpPr>
          <p:cNvPr id="8" name="Footer Placeholder 7">
            <a:extLst>
              <a:ext uri="{FF2B5EF4-FFF2-40B4-BE49-F238E27FC236}">
                <a16:creationId xmlns:a16="http://schemas.microsoft.com/office/drawing/2014/main" id="{FE1CE81C-DAC4-2744-A1A0-DF7AA8843088}"/>
              </a:ext>
            </a:extLst>
          </p:cNvPr>
          <p:cNvSpPr>
            <a:spLocks noGrp="1"/>
          </p:cNvSpPr>
          <p:nvPr>
            <p:ph type="ftr" sz="quarter" idx="11"/>
          </p:nvPr>
        </p:nvSpPr>
        <p:spPr/>
        <p:txBody>
          <a:bodyPr/>
          <a:lstStyle/>
          <a:p>
            <a:r>
              <a:rPr lang="en-US" dirty="0"/>
              <a:t>Data Source: VAERS Domestic data/Analysis: Dr. Jessica Rose</a:t>
            </a:r>
          </a:p>
        </p:txBody>
      </p:sp>
      <p:sp>
        <p:nvSpPr>
          <p:cNvPr id="9" name="Slide Number Placeholder 8">
            <a:extLst>
              <a:ext uri="{FF2B5EF4-FFF2-40B4-BE49-F238E27FC236}">
                <a16:creationId xmlns:a16="http://schemas.microsoft.com/office/drawing/2014/main" id="{CE0C46F6-2F97-2140-842C-CC223C3296E1}"/>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286174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DDAA-5767-C448-84EB-DED8F2EFD2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2CDC0-56E8-2744-83CA-18CAEB3EB52E}"/>
              </a:ext>
            </a:extLst>
          </p:cNvPr>
          <p:cNvSpPr>
            <a:spLocks noGrp="1"/>
          </p:cNvSpPr>
          <p:nvPr>
            <p:ph type="dt" sz="half" idx="10"/>
          </p:nvPr>
        </p:nvSpPr>
        <p:spPr/>
        <p:txBody>
          <a:bodyPr/>
          <a:lstStyle/>
          <a:p>
            <a:fld id="{43A04D21-B817-2D42-A463-3D84C676787B}" type="datetime1">
              <a:rPr lang="en-US" smtClean="0"/>
              <a:t>10/22/21</a:t>
            </a:fld>
            <a:endParaRPr lang="en-US" dirty="0"/>
          </a:p>
        </p:txBody>
      </p:sp>
      <p:sp>
        <p:nvSpPr>
          <p:cNvPr id="4" name="Footer Placeholder 3">
            <a:extLst>
              <a:ext uri="{FF2B5EF4-FFF2-40B4-BE49-F238E27FC236}">
                <a16:creationId xmlns:a16="http://schemas.microsoft.com/office/drawing/2014/main" id="{51BED038-3066-3B43-979D-05620FDBBD9B}"/>
              </a:ext>
            </a:extLst>
          </p:cNvPr>
          <p:cNvSpPr>
            <a:spLocks noGrp="1"/>
          </p:cNvSpPr>
          <p:nvPr>
            <p:ph type="ftr" sz="quarter" idx="11"/>
          </p:nvPr>
        </p:nvSpPr>
        <p:spPr/>
        <p:txBody>
          <a:bodyPr/>
          <a:lstStyle/>
          <a:p>
            <a:r>
              <a:rPr lang="en-US" dirty="0"/>
              <a:t>Data Source: VAERS Domestic data/Analysis: Dr. Jessica Rose</a:t>
            </a:r>
          </a:p>
        </p:txBody>
      </p:sp>
      <p:sp>
        <p:nvSpPr>
          <p:cNvPr id="5" name="Slide Number Placeholder 4">
            <a:extLst>
              <a:ext uri="{FF2B5EF4-FFF2-40B4-BE49-F238E27FC236}">
                <a16:creationId xmlns:a16="http://schemas.microsoft.com/office/drawing/2014/main" id="{A6CD77E7-2A64-D848-A48F-9390B70CFBEB}"/>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344529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265CD-E317-6746-95F3-B66FDE1CE760}"/>
              </a:ext>
            </a:extLst>
          </p:cNvPr>
          <p:cNvSpPr>
            <a:spLocks noGrp="1"/>
          </p:cNvSpPr>
          <p:nvPr>
            <p:ph type="dt" sz="half" idx="10"/>
          </p:nvPr>
        </p:nvSpPr>
        <p:spPr/>
        <p:txBody>
          <a:bodyPr/>
          <a:lstStyle/>
          <a:p>
            <a:fld id="{14464145-A451-2C49-A510-BFBB7B471CA4}" type="datetime1">
              <a:rPr lang="en-US" smtClean="0"/>
              <a:t>10/22/21</a:t>
            </a:fld>
            <a:endParaRPr lang="en-US" dirty="0"/>
          </a:p>
        </p:txBody>
      </p:sp>
      <p:sp>
        <p:nvSpPr>
          <p:cNvPr id="3" name="Footer Placeholder 2">
            <a:extLst>
              <a:ext uri="{FF2B5EF4-FFF2-40B4-BE49-F238E27FC236}">
                <a16:creationId xmlns:a16="http://schemas.microsoft.com/office/drawing/2014/main" id="{3A0AA3E1-3FCD-AB4D-86A6-74DB5D504798}"/>
              </a:ext>
            </a:extLst>
          </p:cNvPr>
          <p:cNvSpPr>
            <a:spLocks noGrp="1"/>
          </p:cNvSpPr>
          <p:nvPr>
            <p:ph type="ftr" sz="quarter" idx="11"/>
          </p:nvPr>
        </p:nvSpPr>
        <p:spPr/>
        <p:txBody>
          <a:bodyPr/>
          <a:lstStyle/>
          <a:p>
            <a:r>
              <a:rPr lang="en-US" dirty="0"/>
              <a:t>Data Source: VAERS Domestic data/Analysis: Dr. Jessica Rose</a:t>
            </a:r>
          </a:p>
        </p:txBody>
      </p:sp>
      <p:sp>
        <p:nvSpPr>
          <p:cNvPr id="4" name="Slide Number Placeholder 3">
            <a:extLst>
              <a:ext uri="{FF2B5EF4-FFF2-40B4-BE49-F238E27FC236}">
                <a16:creationId xmlns:a16="http://schemas.microsoft.com/office/drawing/2014/main" id="{9165254C-0723-BA46-8244-14494C3BB528}"/>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102064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2646-E06D-B54D-9418-D8E0CD59AE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B76CF-6F9B-B64D-B773-D9AECCC4F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C4A9CE-8408-D44D-AB9B-E7DEC4B43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FF760-3ACC-EF4D-9910-CCE33BA1CC0F}"/>
              </a:ext>
            </a:extLst>
          </p:cNvPr>
          <p:cNvSpPr>
            <a:spLocks noGrp="1"/>
          </p:cNvSpPr>
          <p:nvPr>
            <p:ph type="dt" sz="half" idx="10"/>
          </p:nvPr>
        </p:nvSpPr>
        <p:spPr/>
        <p:txBody>
          <a:bodyPr/>
          <a:lstStyle/>
          <a:p>
            <a:fld id="{579E0889-18A1-F444-89B5-85731A26BA10}" type="datetime1">
              <a:rPr lang="en-US" smtClean="0"/>
              <a:t>10/22/21</a:t>
            </a:fld>
            <a:endParaRPr lang="en-US" dirty="0"/>
          </a:p>
        </p:txBody>
      </p:sp>
      <p:sp>
        <p:nvSpPr>
          <p:cNvPr id="6" name="Footer Placeholder 5">
            <a:extLst>
              <a:ext uri="{FF2B5EF4-FFF2-40B4-BE49-F238E27FC236}">
                <a16:creationId xmlns:a16="http://schemas.microsoft.com/office/drawing/2014/main" id="{84214242-AEC7-9F41-8431-BC650BB4011B}"/>
              </a:ext>
            </a:extLst>
          </p:cNvPr>
          <p:cNvSpPr>
            <a:spLocks noGrp="1"/>
          </p:cNvSpPr>
          <p:nvPr>
            <p:ph type="ftr" sz="quarter" idx="11"/>
          </p:nvPr>
        </p:nvSpPr>
        <p:spPr/>
        <p:txBody>
          <a:bodyPr/>
          <a:lstStyle/>
          <a:p>
            <a:r>
              <a:rPr lang="en-US" dirty="0"/>
              <a:t>Data Source: VAERS Domestic data/Analysis: Dr. Jessica Rose</a:t>
            </a:r>
          </a:p>
        </p:txBody>
      </p:sp>
      <p:sp>
        <p:nvSpPr>
          <p:cNvPr id="7" name="Slide Number Placeholder 6">
            <a:extLst>
              <a:ext uri="{FF2B5EF4-FFF2-40B4-BE49-F238E27FC236}">
                <a16:creationId xmlns:a16="http://schemas.microsoft.com/office/drawing/2014/main" id="{A1CD19D2-7F78-5E45-9990-DD4BB6B7FFAD}"/>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314975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E071-14A6-384D-B717-A4A7A046D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B60C24-D87D-8C4A-9C25-408403A7F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9EA59F0-455F-384F-9635-FAEE26383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281CA-3481-7746-9A62-A3AAB5E39889}"/>
              </a:ext>
            </a:extLst>
          </p:cNvPr>
          <p:cNvSpPr>
            <a:spLocks noGrp="1"/>
          </p:cNvSpPr>
          <p:nvPr>
            <p:ph type="dt" sz="half" idx="10"/>
          </p:nvPr>
        </p:nvSpPr>
        <p:spPr/>
        <p:txBody>
          <a:bodyPr/>
          <a:lstStyle/>
          <a:p>
            <a:fld id="{205A39D6-066A-CB4F-B663-623312C752AF}" type="datetime1">
              <a:rPr lang="en-US" smtClean="0"/>
              <a:t>10/22/21</a:t>
            </a:fld>
            <a:endParaRPr lang="en-US" dirty="0"/>
          </a:p>
        </p:txBody>
      </p:sp>
      <p:sp>
        <p:nvSpPr>
          <p:cNvPr id="6" name="Footer Placeholder 5">
            <a:extLst>
              <a:ext uri="{FF2B5EF4-FFF2-40B4-BE49-F238E27FC236}">
                <a16:creationId xmlns:a16="http://schemas.microsoft.com/office/drawing/2014/main" id="{23724FC6-97C4-6D4B-ACCD-0627A44D3DE7}"/>
              </a:ext>
            </a:extLst>
          </p:cNvPr>
          <p:cNvSpPr>
            <a:spLocks noGrp="1"/>
          </p:cNvSpPr>
          <p:nvPr>
            <p:ph type="ftr" sz="quarter" idx="11"/>
          </p:nvPr>
        </p:nvSpPr>
        <p:spPr/>
        <p:txBody>
          <a:bodyPr/>
          <a:lstStyle/>
          <a:p>
            <a:r>
              <a:rPr lang="en-US" dirty="0"/>
              <a:t>Data Source: VAERS Domestic data/Analysis: Dr. Jessica Rose</a:t>
            </a:r>
          </a:p>
        </p:txBody>
      </p:sp>
      <p:sp>
        <p:nvSpPr>
          <p:cNvPr id="7" name="Slide Number Placeholder 6">
            <a:extLst>
              <a:ext uri="{FF2B5EF4-FFF2-40B4-BE49-F238E27FC236}">
                <a16:creationId xmlns:a16="http://schemas.microsoft.com/office/drawing/2014/main" id="{7407F381-004C-A149-BED1-7B2510F30E7E}"/>
              </a:ext>
            </a:extLst>
          </p:cNvPr>
          <p:cNvSpPr>
            <a:spLocks noGrp="1"/>
          </p:cNvSpPr>
          <p:nvPr>
            <p:ph type="sldNum" sz="quarter" idx="12"/>
          </p:nvPr>
        </p:nvSpPr>
        <p:spPr/>
        <p:txBody>
          <a:bodyPr/>
          <a:lstStyle/>
          <a:p>
            <a:fld id="{5FA56C1D-B069-E34B-9C46-AB5D656520C1}" type="slidenum">
              <a:rPr lang="en-US" smtClean="0"/>
              <a:t>‹#›</a:t>
            </a:fld>
            <a:endParaRPr lang="en-US" dirty="0"/>
          </a:p>
        </p:txBody>
      </p:sp>
    </p:spTree>
    <p:extLst>
      <p:ext uri="{BB962C8B-B14F-4D97-AF65-F5344CB8AC3E}">
        <p14:creationId xmlns:p14="http://schemas.microsoft.com/office/powerpoint/2010/main" val="129513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BB922-5763-054A-9586-851B21A1F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8F829-BB03-8040-93D7-D7E12D28C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8A803-F83E-E54F-B35F-BB0A11F2C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80294-5AA9-2D4E-968E-784C14B05F63}" type="datetime1">
              <a:rPr lang="en-US" smtClean="0"/>
              <a:t>10/22/21</a:t>
            </a:fld>
            <a:endParaRPr lang="en-US" dirty="0"/>
          </a:p>
        </p:txBody>
      </p:sp>
      <p:sp>
        <p:nvSpPr>
          <p:cNvPr id="5" name="Footer Placeholder 4">
            <a:extLst>
              <a:ext uri="{FF2B5EF4-FFF2-40B4-BE49-F238E27FC236}">
                <a16:creationId xmlns:a16="http://schemas.microsoft.com/office/drawing/2014/main" id="{76E37110-E86B-EE49-A084-48123860C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Source: VAERS Domestic data/Analysis: Dr. Jessica Rose</a:t>
            </a:r>
          </a:p>
        </p:txBody>
      </p:sp>
      <p:sp>
        <p:nvSpPr>
          <p:cNvPr id="6" name="Slide Number Placeholder 5">
            <a:extLst>
              <a:ext uri="{FF2B5EF4-FFF2-40B4-BE49-F238E27FC236}">
                <a16:creationId xmlns:a16="http://schemas.microsoft.com/office/drawing/2014/main" id="{78601E7E-21FE-0C4D-AFCB-DC9A61F76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56C1D-B069-E34B-9C46-AB5D656520C1}" type="slidenum">
              <a:rPr lang="en-US" smtClean="0"/>
              <a:t>‹#›</a:t>
            </a:fld>
            <a:endParaRPr lang="en-US" dirty="0"/>
          </a:p>
        </p:txBody>
      </p:sp>
    </p:spTree>
    <p:extLst>
      <p:ext uri="{BB962C8B-B14F-4D97-AF65-F5344CB8AC3E}">
        <p14:creationId xmlns:p14="http://schemas.microsoft.com/office/powerpoint/2010/main" val="3402573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E6A97E-F190-244C-A58E-01B6E1101D97}"/>
              </a:ext>
            </a:extLst>
          </p:cNvPr>
          <p:cNvSpPr>
            <a:spLocks noGrp="1"/>
          </p:cNvSpPr>
          <p:nvPr>
            <p:ph type="dt" sz="half" idx="10"/>
          </p:nvPr>
        </p:nvSpPr>
        <p:spPr/>
        <p:txBody>
          <a:bodyPr/>
          <a:lstStyle/>
          <a:p>
            <a:fld id="{2383E91A-D1AC-9F4C-B203-53E46D3FC7D0}" type="datetime1">
              <a:rPr lang="en-US" smtClean="0"/>
              <a:t>10/22/21</a:t>
            </a:fld>
            <a:endParaRPr lang="en-US" dirty="0"/>
          </a:p>
        </p:txBody>
      </p:sp>
      <p:sp>
        <p:nvSpPr>
          <p:cNvPr id="5" name="Footer Placeholder 4">
            <a:extLst>
              <a:ext uri="{FF2B5EF4-FFF2-40B4-BE49-F238E27FC236}">
                <a16:creationId xmlns:a16="http://schemas.microsoft.com/office/drawing/2014/main" id="{CFB51D8A-0224-BA4D-BADB-CA5008EAD168}"/>
              </a:ext>
            </a:extLst>
          </p:cNvPr>
          <p:cNvSpPr>
            <a:spLocks noGrp="1"/>
          </p:cNvSpPr>
          <p:nvPr>
            <p:ph type="ftr" sz="quarter" idx="11"/>
          </p:nvPr>
        </p:nvSpPr>
        <p:spPr/>
        <p:txBody>
          <a:bodyPr/>
          <a:lstStyle/>
          <a:p>
            <a:r>
              <a:rPr lang="en-US" dirty="0"/>
              <a:t>Data Source: VAERS Domestic data/Analysis: Dr. Jessica Rose</a:t>
            </a:r>
          </a:p>
        </p:txBody>
      </p:sp>
      <p:sp>
        <p:nvSpPr>
          <p:cNvPr id="7" name="Rounded Rectangle 6">
            <a:extLst>
              <a:ext uri="{FF2B5EF4-FFF2-40B4-BE49-F238E27FC236}">
                <a16:creationId xmlns:a16="http://schemas.microsoft.com/office/drawing/2014/main" id="{248A34A1-C565-E744-B21B-EF9CEDA26DA1}"/>
              </a:ext>
            </a:extLst>
          </p:cNvPr>
          <p:cNvSpPr/>
          <p:nvPr/>
        </p:nvSpPr>
        <p:spPr>
          <a:xfrm>
            <a:off x="580573" y="83045"/>
            <a:ext cx="9154551" cy="6095462"/>
          </a:xfrm>
          <a:prstGeom prst="roundRect">
            <a:avLst>
              <a:gd name="adj" fmla="val 10000"/>
            </a:avLst>
          </a:prstGeom>
          <a:blipFill>
            <a:blip r:embed="rId2">
              <a:alphaModFix amt="66000"/>
              <a:extLst>
                <a:ext uri="{BEBA8EAE-BF5A-486C-A8C5-ECC9F3942E4B}">
                  <a14:imgProps xmlns:a14="http://schemas.microsoft.com/office/drawing/2010/main">
                    <a14:imgLayer r:embed="rId3">
                      <a14:imgEffect>
                        <a14:sharpenSoften amount="100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Picture 2">
            <a:extLst>
              <a:ext uri="{FF2B5EF4-FFF2-40B4-BE49-F238E27FC236}">
                <a16:creationId xmlns:a16="http://schemas.microsoft.com/office/drawing/2014/main" id="{AF8E02F5-D6AD-754D-9BC1-40FA85C77FC2}"/>
              </a:ext>
            </a:extLst>
          </p:cNvPr>
          <p:cNvPicPr>
            <a:picLocks noChangeAspect="1"/>
          </p:cNvPicPr>
          <p:nvPr/>
        </p:nvPicPr>
        <p:blipFill>
          <a:blip r:embed="rId4"/>
          <a:stretch>
            <a:fillRect/>
          </a:stretch>
        </p:blipFill>
        <p:spPr>
          <a:xfrm>
            <a:off x="125131" y="927079"/>
            <a:ext cx="3681482" cy="2607310"/>
          </a:xfrm>
          <a:prstGeom prst="rect">
            <a:avLst/>
          </a:prstGeom>
        </p:spPr>
      </p:pic>
      <p:sp>
        <p:nvSpPr>
          <p:cNvPr id="8" name="Rectangle 7">
            <a:extLst>
              <a:ext uri="{FF2B5EF4-FFF2-40B4-BE49-F238E27FC236}">
                <a16:creationId xmlns:a16="http://schemas.microsoft.com/office/drawing/2014/main" id="{099D3B74-6395-CC44-8AA4-F1BF14185FBE}"/>
              </a:ext>
            </a:extLst>
          </p:cNvPr>
          <p:cNvSpPr/>
          <p:nvPr/>
        </p:nvSpPr>
        <p:spPr>
          <a:xfrm>
            <a:off x="125131" y="3557632"/>
            <a:ext cx="3681482" cy="2800767"/>
          </a:xfrm>
          <a:prstGeom prst="rect">
            <a:avLst/>
          </a:prstGeom>
          <a:solidFill>
            <a:schemeClr val="bg1"/>
          </a:solidFill>
        </p:spPr>
        <p:txBody>
          <a:bodyPr wrap="square">
            <a:spAutoFit/>
          </a:bodyPr>
          <a:lstStyle/>
          <a:p>
            <a:pPr algn="just"/>
            <a:r>
              <a:rPr lang="en-US" sz="1600" dirty="0"/>
              <a:t>Myocarditis rates reported in VAERS were significantly higher in youths between the ages of 13 to 23 (p&lt;0.0001) with ∼80% occurring in males. Within 8 weeks of the public offering of COVID-19 products to the 12-15-year-old age group, we found </a:t>
            </a:r>
            <a:r>
              <a:rPr lang="en-US" sz="1600" b="1" dirty="0">
                <a:solidFill>
                  <a:srgbClr val="FF0000"/>
                </a:solidFill>
              </a:rPr>
              <a:t>19 times the expected number </a:t>
            </a:r>
            <a:r>
              <a:rPr lang="en-US" sz="1600" dirty="0"/>
              <a:t>of myocarditis cases in the vaccination volunteers </a:t>
            </a:r>
            <a:r>
              <a:rPr lang="en-US" sz="1600" b="1" dirty="0">
                <a:solidFill>
                  <a:srgbClr val="FF0000"/>
                </a:solidFill>
              </a:rPr>
              <a:t>over background </a:t>
            </a:r>
            <a:r>
              <a:rPr lang="en-US" sz="1600" dirty="0"/>
              <a:t>myocarditis rates for this age group.</a:t>
            </a:r>
          </a:p>
          <a:p>
            <a:pPr algn="just"/>
            <a:endParaRPr lang="en-US" sz="1600" dirty="0"/>
          </a:p>
        </p:txBody>
      </p:sp>
      <p:grpSp>
        <p:nvGrpSpPr>
          <p:cNvPr id="16" name="Group 15">
            <a:extLst>
              <a:ext uri="{FF2B5EF4-FFF2-40B4-BE49-F238E27FC236}">
                <a16:creationId xmlns:a16="http://schemas.microsoft.com/office/drawing/2014/main" id="{E1DADA9E-966D-194A-8FE5-77A0324764C9}"/>
              </a:ext>
            </a:extLst>
          </p:cNvPr>
          <p:cNvGrpSpPr/>
          <p:nvPr/>
        </p:nvGrpSpPr>
        <p:grpSpPr>
          <a:xfrm>
            <a:off x="9735124" y="83045"/>
            <a:ext cx="2456876" cy="2422649"/>
            <a:chOff x="9353400" y="3642753"/>
            <a:chExt cx="2838600" cy="3002378"/>
          </a:xfrm>
        </p:grpSpPr>
        <p:pic>
          <p:nvPicPr>
            <p:cNvPr id="14" name="Picture 13">
              <a:extLst>
                <a:ext uri="{FF2B5EF4-FFF2-40B4-BE49-F238E27FC236}">
                  <a16:creationId xmlns:a16="http://schemas.microsoft.com/office/drawing/2014/main" id="{007C7659-1DC4-3343-9E02-E3044D318FB3}"/>
                </a:ext>
              </a:extLst>
            </p:cNvPr>
            <p:cNvPicPr>
              <a:picLocks noChangeAspect="1"/>
            </p:cNvPicPr>
            <p:nvPr/>
          </p:nvPicPr>
          <p:blipFill rotWithShape="1">
            <a:blip r:embed="rId5"/>
            <a:srcRect l="33859"/>
            <a:stretch/>
          </p:blipFill>
          <p:spPr>
            <a:xfrm>
              <a:off x="9353400" y="3642753"/>
              <a:ext cx="2838600" cy="3002378"/>
            </a:xfrm>
            <a:prstGeom prst="rect">
              <a:avLst/>
            </a:prstGeom>
          </p:spPr>
        </p:pic>
        <p:pic>
          <p:nvPicPr>
            <p:cNvPr id="15" name="Picture 14">
              <a:extLst>
                <a:ext uri="{FF2B5EF4-FFF2-40B4-BE49-F238E27FC236}">
                  <a16:creationId xmlns:a16="http://schemas.microsoft.com/office/drawing/2014/main" id="{0917C3B4-8C85-DC49-9570-B1D9C605B78E}"/>
                </a:ext>
              </a:extLst>
            </p:cNvPr>
            <p:cNvPicPr>
              <a:picLocks noChangeAspect="1"/>
            </p:cNvPicPr>
            <p:nvPr/>
          </p:nvPicPr>
          <p:blipFill rotWithShape="1">
            <a:blip r:embed="rId5"/>
            <a:srcRect r="73335" b="88719"/>
            <a:stretch/>
          </p:blipFill>
          <p:spPr>
            <a:xfrm>
              <a:off x="9353400" y="3642753"/>
              <a:ext cx="1144387" cy="338695"/>
            </a:xfrm>
            <a:prstGeom prst="rect">
              <a:avLst/>
            </a:prstGeom>
          </p:spPr>
        </p:pic>
      </p:grpSp>
      <p:sp>
        <p:nvSpPr>
          <p:cNvPr id="17" name="Rectangle 16">
            <a:extLst>
              <a:ext uri="{FF2B5EF4-FFF2-40B4-BE49-F238E27FC236}">
                <a16:creationId xmlns:a16="http://schemas.microsoft.com/office/drawing/2014/main" id="{104DAE27-C4B4-0A4B-8300-ACAD2FF5C6F6}"/>
              </a:ext>
            </a:extLst>
          </p:cNvPr>
          <p:cNvSpPr/>
          <p:nvPr/>
        </p:nvSpPr>
        <p:spPr>
          <a:xfrm>
            <a:off x="9735124" y="2505694"/>
            <a:ext cx="2456876" cy="4278094"/>
          </a:xfrm>
          <a:prstGeom prst="rect">
            <a:avLst/>
          </a:prstGeom>
          <a:solidFill>
            <a:schemeClr val="bg1"/>
          </a:solidFill>
        </p:spPr>
        <p:txBody>
          <a:bodyPr wrap="square">
            <a:spAutoFit/>
          </a:bodyPr>
          <a:lstStyle/>
          <a:p>
            <a:pPr algn="just"/>
            <a:r>
              <a:rPr lang="en-US" sz="1600" dirty="0"/>
              <a:t>The paper has since undergone ‘Temporarily Removal’. The paper was fully accepted and published as a pre-proof and cited in PUBMED. Fees paid, contract signed. In an act of censorship, the paper was pulled. </a:t>
            </a:r>
            <a:r>
              <a:rPr lang="en-US" sz="1600" b="1" dirty="0"/>
              <a:t>The paper is being relied upon by many around the world and regardless of the dictates of censors, other cardiologists and scientists and the public at large deserve an opportunity to read the paper.</a:t>
            </a:r>
          </a:p>
        </p:txBody>
      </p:sp>
      <p:sp>
        <p:nvSpPr>
          <p:cNvPr id="18" name="Slide Number Placeholder 17">
            <a:extLst>
              <a:ext uri="{FF2B5EF4-FFF2-40B4-BE49-F238E27FC236}">
                <a16:creationId xmlns:a16="http://schemas.microsoft.com/office/drawing/2014/main" id="{7FD5FE11-9768-0A45-9FCE-7B391B0517DF}"/>
              </a:ext>
            </a:extLst>
          </p:cNvPr>
          <p:cNvSpPr>
            <a:spLocks noGrp="1"/>
          </p:cNvSpPr>
          <p:nvPr>
            <p:ph type="sldNum" sz="quarter" idx="12"/>
          </p:nvPr>
        </p:nvSpPr>
        <p:spPr/>
        <p:txBody>
          <a:bodyPr/>
          <a:lstStyle/>
          <a:p>
            <a:fld id="{5FA56C1D-B069-E34B-9C46-AB5D656520C1}" type="slidenum">
              <a:rPr lang="en-US" smtClean="0"/>
              <a:t>1</a:t>
            </a:fld>
            <a:endParaRPr lang="en-US" dirty="0"/>
          </a:p>
        </p:txBody>
      </p:sp>
      <p:sp>
        <p:nvSpPr>
          <p:cNvPr id="19" name="Frame 18">
            <a:extLst>
              <a:ext uri="{FF2B5EF4-FFF2-40B4-BE49-F238E27FC236}">
                <a16:creationId xmlns:a16="http://schemas.microsoft.com/office/drawing/2014/main" id="{5CCC55B4-ED4C-454B-A24C-7CC50FAFD050}"/>
              </a:ext>
            </a:extLst>
          </p:cNvPr>
          <p:cNvSpPr/>
          <p:nvPr/>
        </p:nvSpPr>
        <p:spPr>
          <a:xfrm>
            <a:off x="9735124" y="0"/>
            <a:ext cx="2456876" cy="2518394"/>
          </a:xfrm>
          <a:prstGeom prst="frame">
            <a:avLst>
              <a:gd name="adj1" fmla="val 11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Frame 19">
            <a:extLst>
              <a:ext uri="{FF2B5EF4-FFF2-40B4-BE49-F238E27FC236}">
                <a16:creationId xmlns:a16="http://schemas.microsoft.com/office/drawing/2014/main" id="{6106D616-F213-AE40-A6CB-BA3583F9C630}"/>
              </a:ext>
            </a:extLst>
          </p:cNvPr>
          <p:cNvSpPr/>
          <p:nvPr/>
        </p:nvSpPr>
        <p:spPr>
          <a:xfrm>
            <a:off x="25400" y="859346"/>
            <a:ext cx="3806613" cy="2698286"/>
          </a:xfrm>
          <a:prstGeom prst="frame">
            <a:avLst>
              <a:gd name="adj1" fmla="val 11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a:extLst>
              <a:ext uri="{FF2B5EF4-FFF2-40B4-BE49-F238E27FC236}">
                <a16:creationId xmlns:a16="http://schemas.microsoft.com/office/drawing/2014/main" id="{BDAFD44C-B79F-A74B-A3F8-DE433FA0DB55}"/>
              </a:ext>
            </a:extLst>
          </p:cNvPr>
          <p:cNvPicPr>
            <a:picLocks noChangeAspect="1"/>
          </p:cNvPicPr>
          <p:nvPr/>
        </p:nvPicPr>
        <p:blipFill rotWithShape="1">
          <a:blip r:embed="rId6"/>
          <a:srcRect l="83360" t="11366" b="53274"/>
          <a:stretch/>
        </p:blipFill>
        <p:spPr>
          <a:xfrm>
            <a:off x="7655101" y="4658863"/>
            <a:ext cx="2028703" cy="1329669"/>
          </a:xfrm>
          <a:prstGeom prst="rect">
            <a:avLst/>
          </a:prstGeom>
        </p:spPr>
      </p:pic>
      <p:pic>
        <p:nvPicPr>
          <p:cNvPr id="23" name="Picture 22">
            <a:extLst>
              <a:ext uri="{FF2B5EF4-FFF2-40B4-BE49-F238E27FC236}">
                <a16:creationId xmlns:a16="http://schemas.microsoft.com/office/drawing/2014/main" id="{6E64FE91-6657-5A40-8F8C-474945DDF79E}"/>
              </a:ext>
            </a:extLst>
          </p:cNvPr>
          <p:cNvPicPr>
            <a:picLocks noChangeAspect="1"/>
          </p:cNvPicPr>
          <p:nvPr/>
        </p:nvPicPr>
        <p:blipFill rotWithShape="1">
          <a:blip r:embed="rId6"/>
          <a:srcRect r="24914"/>
          <a:stretch/>
        </p:blipFill>
        <p:spPr>
          <a:xfrm>
            <a:off x="3906344" y="4544829"/>
            <a:ext cx="3792416" cy="1557738"/>
          </a:xfrm>
          <a:prstGeom prst="rect">
            <a:avLst/>
          </a:prstGeom>
        </p:spPr>
      </p:pic>
    </p:spTree>
    <p:extLst>
      <p:ext uri="{BB962C8B-B14F-4D97-AF65-F5344CB8AC3E}">
        <p14:creationId xmlns:p14="http://schemas.microsoft.com/office/powerpoint/2010/main" val="380645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F06C-85DA-D94C-B647-7B75DDCFFE1A}"/>
              </a:ext>
            </a:extLst>
          </p:cNvPr>
          <p:cNvSpPr>
            <a:spLocks noGrp="1"/>
          </p:cNvSpPr>
          <p:nvPr>
            <p:ph type="title"/>
          </p:nvPr>
        </p:nvSpPr>
        <p:spPr>
          <a:xfrm>
            <a:off x="276759" y="278548"/>
            <a:ext cx="11125200" cy="1325563"/>
          </a:xfrm>
        </p:spPr>
        <p:txBody>
          <a:bodyPr/>
          <a:lstStyle/>
          <a:p>
            <a:r>
              <a:rPr lang="en-US" dirty="0">
                <a:latin typeface="+mn-lt"/>
              </a:rPr>
              <a:t>Updated myocarditis reports across age by dose (left) and gender (right) </a:t>
            </a:r>
          </a:p>
        </p:txBody>
      </p:sp>
      <p:pic>
        <p:nvPicPr>
          <p:cNvPr id="7" name="Content Placeholder 6">
            <a:extLst>
              <a:ext uri="{FF2B5EF4-FFF2-40B4-BE49-F238E27FC236}">
                <a16:creationId xmlns:a16="http://schemas.microsoft.com/office/drawing/2014/main" id="{BCDEC7F9-8518-E449-9FB6-2FBA1E47656E}"/>
              </a:ext>
            </a:extLst>
          </p:cNvPr>
          <p:cNvPicPr>
            <a:picLocks noGrp="1" noChangeAspect="1"/>
          </p:cNvPicPr>
          <p:nvPr>
            <p:ph idx="1"/>
          </p:nvPr>
        </p:nvPicPr>
        <p:blipFill rotWithShape="1">
          <a:blip r:embed="rId2"/>
          <a:srcRect r="13958"/>
          <a:stretch/>
        </p:blipFill>
        <p:spPr>
          <a:xfrm>
            <a:off x="395081" y="1568780"/>
            <a:ext cx="5888471" cy="4257188"/>
          </a:xfrm>
          <a:ln w="38100">
            <a:noFill/>
          </a:ln>
        </p:spPr>
      </p:pic>
      <p:sp>
        <p:nvSpPr>
          <p:cNvPr id="4" name="Date Placeholder 3">
            <a:extLst>
              <a:ext uri="{FF2B5EF4-FFF2-40B4-BE49-F238E27FC236}">
                <a16:creationId xmlns:a16="http://schemas.microsoft.com/office/drawing/2014/main" id="{062B9344-9EB8-3648-99B0-E1DC3EB1B3AB}"/>
              </a:ext>
            </a:extLst>
          </p:cNvPr>
          <p:cNvSpPr>
            <a:spLocks noGrp="1"/>
          </p:cNvSpPr>
          <p:nvPr>
            <p:ph type="dt" sz="half" idx="10"/>
          </p:nvPr>
        </p:nvSpPr>
        <p:spPr>
          <a:xfrm>
            <a:off x="838200" y="6356350"/>
            <a:ext cx="2743200" cy="365125"/>
          </a:xfrm>
        </p:spPr>
        <p:txBody>
          <a:bodyPr/>
          <a:lstStyle/>
          <a:p>
            <a:fld id="{7A8D6862-3696-6C4E-A397-9E32DE813376}" type="datetime1">
              <a:rPr lang="en-US" smtClean="0"/>
              <a:t>10/22/21</a:t>
            </a:fld>
            <a:endParaRPr lang="en-US" dirty="0"/>
          </a:p>
        </p:txBody>
      </p:sp>
      <p:sp>
        <p:nvSpPr>
          <p:cNvPr id="5" name="Footer Placeholder 4">
            <a:extLst>
              <a:ext uri="{FF2B5EF4-FFF2-40B4-BE49-F238E27FC236}">
                <a16:creationId xmlns:a16="http://schemas.microsoft.com/office/drawing/2014/main" id="{83940902-B8EA-7545-A4DB-37E4574C2CA2}"/>
              </a:ext>
            </a:extLst>
          </p:cNvPr>
          <p:cNvSpPr>
            <a:spLocks noGrp="1"/>
          </p:cNvSpPr>
          <p:nvPr>
            <p:ph type="ftr" sz="quarter" idx="11"/>
          </p:nvPr>
        </p:nvSpPr>
        <p:spPr/>
        <p:txBody>
          <a:bodyPr/>
          <a:lstStyle/>
          <a:p>
            <a:r>
              <a:rPr lang="en-US" dirty="0"/>
              <a:t>Data Source: VAERS Domestic data/Analysis: Dr. Jessica Rose</a:t>
            </a:r>
          </a:p>
        </p:txBody>
      </p:sp>
      <p:pic>
        <p:nvPicPr>
          <p:cNvPr id="9" name="Picture 8">
            <a:extLst>
              <a:ext uri="{FF2B5EF4-FFF2-40B4-BE49-F238E27FC236}">
                <a16:creationId xmlns:a16="http://schemas.microsoft.com/office/drawing/2014/main" id="{7C5518FF-B13A-C646-9361-82914B8BB313}"/>
              </a:ext>
            </a:extLst>
          </p:cNvPr>
          <p:cNvPicPr>
            <a:picLocks noChangeAspect="1"/>
          </p:cNvPicPr>
          <p:nvPr/>
        </p:nvPicPr>
        <p:blipFill rotWithShape="1">
          <a:blip r:embed="rId3"/>
          <a:srcRect r="8667"/>
          <a:stretch/>
        </p:blipFill>
        <p:spPr>
          <a:xfrm>
            <a:off x="6158141" y="1582847"/>
            <a:ext cx="5881148" cy="4249343"/>
          </a:xfrm>
          <a:prstGeom prst="rect">
            <a:avLst/>
          </a:prstGeom>
          <a:ln w="38100">
            <a:noFill/>
          </a:ln>
        </p:spPr>
      </p:pic>
      <p:sp>
        <p:nvSpPr>
          <p:cNvPr id="10" name="Slide Number Placeholder 9">
            <a:extLst>
              <a:ext uri="{FF2B5EF4-FFF2-40B4-BE49-F238E27FC236}">
                <a16:creationId xmlns:a16="http://schemas.microsoft.com/office/drawing/2014/main" id="{F0BA032F-A8D4-1E40-804D-2361288F7465}"/>
              </a:ext>
            </a:extLst>
          </p:cNvPr>
          <p:cNvSpPr>
            <a:spLocks noGrp="1"/>
          </p:cNvSpPr>
          <p:nvPr>
            <p:ph type="sldNum" sz="quarter" idx="12"/>
          </p:nvPr>
        </p:nvSpPr>
        <p:spPr/>
        <p:txBody>
          <a:bodyPr/>
          <a:lstStyle/>
          <a:p>
            <a:fld id="{5FA56C1D-B069-E34B-9C46-AB5D656520C1}" type="slidenum">
              <a:rPr lang="en-US" smtClean="0"/>
              <a:t>2</a:t>
            </a:fld>
            <a:endParaRPr lang="en-US" dirty="0"/>
          </a:p>
        </p:txBody>
      </p:sp>
      <p:sp>
        <p:nvSpPr>
          <p:cNvPr id="11" name="TextBox 10">
            <a:extLst>
              <a:ext uri="{FF2B5EF4-FFF2-40B4-BE49-F238E27FC236}">
                <a16:creationId xmlns:a16="http://schemas.microsoft.com/office/drawing/2014/main" id="{804BAA2B-3EAC-3A44-A33E-2BD60DA8D9DE}"/>
              </a:ext>
            </a:extLst>
          </p:cNvPr>
          <p:cNvSpPr txBox="1"/>
          <p:nvPr/>
        </p:nvSpPr>
        <p:spPr>
          <a:xfrm>
            <a:off x="685800" y="5860326"/>
            <a:ext cx="8460073" cy="461665"/>
          </a:xfrm>
          <a:prstGeom prst="rect">
            <a:avLst/>
          </a:prstGeom>
          <a:noFill/>
        </p:spPr>
        <p:txBody>
          <a:bodyPr wrap="none" rtlCol="0">
            <a:spAutoFit/>
          </a:bodyPr>
          <a:lstStyle/>
          <a:p>
            <a:r>
              <a:rPr lang="en-US" sz="2400" dirty="0"/>
              <a:t>What will happen in children aged 5-11? Where is the safety data?</a:t>
            </a:r>
          </a:p>
        </p:txBody>
      </p:sp>
      <p:sp>
        <p:nvSpPr>
          <p:cNvPr id="12" name="Rectangle 11">
            <a:extLst>
              <a:ext uri="{FF2B5EF4-FFF2-40B4-BE49-F238E27FC236}">
                <a16:creationId xmlns:a16="http://schemas.microsoft.com/office/drawing/2014/main" id="{E1CE1EAB-4D95-3B4D-9C68-42D7E55266A0}"/>
              </a:ext>
            </a:extLst>
          </p:cNvPr>
          <p:cNvSpPr/>
          <p:nvPr/>
        </p:nvSpPr>
        <p:spPr>
          <a:xfrm>
            <a:off x="4183380" y="2141176"/>
            <a:ext cx="45720" cy="462324"/>
          </a:xfrm>
          <a:prstGeom prst="rect">
            <a:avLst/>
          </a:prstGeom>
          <a:solidFill>
            <a:srgbClr val="E36254"/>
          </a:solidFill>
          <a:ln>
            <a:solidFill>
              <a:srgbClr val="E36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E4A6720-8D48-1943-B21C-E3A57AC3B08E}"/>
              </a:ext>
            </a:extLst>
          </p:cNvPr>
          <p:cNvSpPr/>
          <p:nvPr/>
        </p:nvSpPr>
        <p:spPr>
          <a:xfrm flipH="1">
            <a:off x="4178299" y="2765314"/>
            <a:ext cx="45719" cy="462324"/>
          </a:xfrm>
          <a:prstGeom prst="rect">
            <a:avLst/>
          </a:prstGeom>
          <a:solidFill>
            <a:srgbClr val="00CED2"/>
          </a:solidFill>
          <a:ln>
            <a:solidFill>
              <a:srgbClr val="00C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FCD298F-9E38-CA43-A523-C8CFFFEC613E}"/>
              </a:ext>
            </a:extLst>
          </p:cNvPr>
          <p:cNvSpPr txBox="1"/>
          <p:nvPr/>
        </p:nvSpPr>
        <p:spPr>
          <a:xfrm>
            <a:off x="4230366" y="2202745"/>
            <a:ext cx="824265" cy="369332"/>
          </a:xfrm>
          <a:prstGeom prst="rect">
            <a:avLst/>
          </a:prstGeom>
          <a:noFill/>
        </p:spPr>
        <p:txBody>
          <a:bodyPr wrap="none" rtlCol="0">
            <a:spAutoFit/>
          </a:bodyPr>
          <a:lstStyle/>
          <a:p>
            <a:r>
              <a:rPr lang="en-US" dirty="0"/>
              <a:t>Dose 1</a:t>
            </a:r>
          </a:p>
        </p:txBody>
      </p:sp>
      <p:sp>
        <p:nvSpPr>
          <p:cNvPr id="16" name="TextBox 15">
            <a:extLst>
              <a:ext uri="{FF2B5EF4-FFF2-40B4-BE49-F238E27FC236}">
                <a16:creationId xmlns:a16="http://schemas.microsoft.com/office/drawing/2014/main" id="{2B5D2F6C-4A22-7646-9523-F1A430ACD85C}"/>
              </a:ext>
            </a:extLst>
          </p:cNvPr>
          <p:cNvSpPr txBox="1"/>
          <p:nvPr/>
        </p:nvSpPr>
        <p:spPr>
          <a:xfrm>
            <a:off x="4230366" y="2820206"/>
            <a:ext cx="824265" cy="369332"/>
          </a:xfrm>
          <a:prstGeom prst="rect">
            <a:avLst/>
          </a:prstGeom>
          <a:noFill/>
        </p:spPr>
        <p:txBody>
          <a:bodyPr wrap="none" rtlCol="0">
            <a:spAutoFit/>
          </a:bodyPr>
          <a:lstStyle/>
          <a:p>
            <a:r>
              <a:rPr lang="en-US" dirty="0"/>
              <a:t>Dose 2</a:t>
            </a:r>
          </a:p>
        </p:txBody>
      </p:sp>
      <p:sp>
        <p:nvSpPr>
          <p:cNvPr id="17" name="Rectangle 16">
            <a:extLst>
              <a:ext uri="{FF2B5EF4-FFF2-40B4-BE49-F238E27FC236}">
                <a16:creationId xmlns:a16="http://schemas.microsoft.com/office/drawing/2014/main" id="{AA51F6BC-D793-F84A-A288-A8CBB6B9FE82}"/>
              </a:ext>
            </a:extLst>
          </p:cNvPr>
          <p:cNvSpPr/>
          <p:nvPr/>
        </p:nvSpPr>
        <p:spPr>
          <a:xfrm>
            <a:off x="10489223" y="2141176"/>
            <a:ext cx="45720" cy="462324"/>
          </a:xfrm>
          <a:prstGeom prst="rect">
            <a:avLst/>
          </a:prstGeom>
          <a:solidFill>
            <a:srgbClr val="E36254"/>
          </a:solidFill>
          <a:ln>
            <a:solidFill>
              <a:srgbClr val="E36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7ED4331-7E0A-F24F-98B4-6B86414B1FB4}"/>
              </a:ext>
            </a:extLst>
          </p:cNvPr>
          <p:cNvSpPr/>
          <p:nvPr/>
        </p:nvSpPr>
        <p:spPr>
          <a:xfrm flipH="1">
            <a:off x="10484142" y="2765314"/>
            <a:ext cx="45719" cy="462324"/>
          </a:xfrm>
          <a:prstGeom prst="rect">
            <a:avLst/>
          </a:prstGeom>
          <a:solidFill>
            <a:srgbClr val="00CED2"/>
          </a:solidFill>
          <a:ln>
            <a:solidFill>
              <a:srgbClr val="00C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02AD67D-C989-984D-A534-CE70C59BF0C9}"/>
              </a:ext>
            </a:extLst>
          </p:cNvPr>
          <p:cNvSpPr txBox="1"/>
          <p:nvPr/>
        </p:nvSpPr>
        <p:spPr>
          <a:xfrm>
            <a:off x="10536209" y="2202745"/>
            <a:ext cx="865750" cy="369332"/>
          </a:xfrm>
          <a:prstGeom prst="rect">
            <a:avLst/>
          </a:prstGeom>
          <a:noFill/>
        </p:spPr>
        <p:txBody>
          <a:bodyPr wrap="none" rtlCol="0">
            <a:spAutoFit/>
          </a:bodyPr>
          <a:lstStyle/>
          <a:p>
            <a:r>
              <a:rPr lang="en-US" dirty="0"/>
              <a:t>Female</a:t>
            </a:r>
          </a:p>
        </p:txBody>
      </p:sp>
      <p:sp>
        <p:nvSpPr>
          <p:cNvPr id="20" name="TextBox 19">
            <a:extLst>
              <a:ext uri="{FF2B5EF4-FFF2-40B4-BE49-F238E27FC236}">
                <a16:creationId xmlns:a16="http://schemas.microsoft.com/office/drawing/2014/main" id="{0BDCE38E-35C4-B949-B014-FD33BE29E827}"/>
              </a:ext>
            </a:extLst>
          </p:cNvPr>
          <p:cNvSpPr txBox="1"/>
          <p:nvPr/>
        </p:nvSpPr>
        <p:spPr>
          <a:xfrm>
            <a:off x="10536209" y="2820206"/>
            <a:ext cx="660758" cy="369332"/>
          </a:xfrm>
          <a:prstGeom prst="rect">
            <a:avLst/>
          </a:prstGeom>
          <a:noFill/>
        </p:spPr>
        <p:txBody>
          <a:bodyPr wrap="none" rtlCol="0">
            <a:spAutoFit/>
          </a:bodyPr>
          <a:lstStyle/>
          <a:p>
            <a:r>
              <a:rPr lang="en-US" dirty="0"/>
              <a:t>Male</a:t>
            </a:r>
          </a:p>
        </p:txBody>
      </p:sp>
      <p:sp>
        <p:nvSpPr>
          <p:cNvPr id="21" name="TextBox 20">
            <a:extLst>
              <a:ext uri="{FF2B5EF4-FFF2-40B4-BE49-F238E27FC236}">
                <a16:creationId xmlns:a16="http://schemas.microsoft.com/office/drawing/2014/main" id="{8A8CBB55-5D93-6C46-9D14-EC08C1F17390}"/>
              </a:ext>
            </a:extLst>
          </p:cNvPr>
          <p:cNvSpPr txBox="1"/>
          <p:nvPr/>
        </p:nvSpPr>
        <p:spPr>
          <a:xfrm>
            <a:off x="1546537" y="1899056"/>
            <a:ext cx="2706831" cy="646331"/>
          </a:xfrm>
          <a:prstGeom prst="rect">
            <a:avLst/>
          </a:prstGeom>
          <a:noFill/>
        </p:spPr>
        <p:txBody>
          <a:bodyPr wrap="none" rtlCol="0">
            <a:spAutoFit/>
          </a:bodyPr>
          <a:lstStyle/>
          <a:p>
            <a:r>
              <a:rPr lang="en-US" b="1" dirty="0"/>
              <a:t>0-18: 365 reports (23%)</a:t>
            </a:r>
          </a:p>
          <a:p>
            <a:r>
              <a:rPr lang="en-US" b="1" dirty="0"/>
              <a:t>12-15: 173 reports (11%) *</a:t>
            </a:r>
          </a:p>
        </p:txBody>
      </p:sp>
      <p:sp>
        <p:nvSpPr>
          <p:cNvPr id="23" name="TextBox 22">
            <a:extLst>
              <a:ext uri="{FF2B5EF4-FFF2-40B4-BE49-F238E27FC236}">
                <a16:creationId xmlns:a16="http://schemas.microsoft.com/office/drawing/2014/main" id="{0000F4D1-47D9-DE42-AE6B-3F3A7CFC10A5}"/>
              </a:ext>
            </a:extLst>
          </p:cNvPr>
          <p:cNvSpPr txBox="1"/>
          <p:nvPr/>
        </p:nvSpPr>
        <p:spPr>
          <a:xfrm>
            <a:off x="9383043" y="6022140"/>
            <a:ext cx="2678297" cy="369332"/>
          </a:xfrm>
          <a:prstGeom prst="rect">
            <a:avLst/>
          </a:prstGeom>
          <a:noFill/>
        </p:spPr>
        <p:txBody>
          <a:bodyPr wrap="none" rtlCol="0">
            <a:spAutoFit/>
          </a:bodyPr>
          <a:lstStyle/>
          <a:p>
            <a:pPr algn="r"/>
            <a:r>
              <a:rPr lang="en-US" dirty="0"/>
              <a:t>*As of October 15th, 2021</a:t>
            </a:r>
          </a:p>
        </p:txBody>
      </p:sp>
    </p:spTree>
    <p:extLst>
      <p:ext uri="{BB962C8B-B14F-4D97-AF65-F5344CB8AC3E}">
        <p14:creationId xmlns:p14="http://schemas.microsoft.com/office/powerpoint/2010/main" val="322224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E2EE-E7A1-D243-82CF-2B4DE162E6C0}"/>
              </a:ext>
            </a:extLst>
          </p:cNvPr>
          <p:cNvSpPr>
            <a:spLocks noGrp="1"/>
          </p:cNvSpPr>
          <p:nvPr>
            <p:ph type="title"/>
          </p:nvPr>
        </p:nvSpPr>
        <p:spPr>
          <a:xfrm>
            <a:off x="304800" y="365126"/>
            <a:ext cx="11049000" cy="1344614"/>
          </a:xfrm>
        </p:spPr>
        <p:txBody>
          <a:bodyPr>
            <a:normAutofit/>
          </a:bodyPr>
          <a:lstStyle/>
          <a:p>
            <a:r>
              <a:rPr lang="en-US" dirty="0">
                <a:latin typeface="+mn-lt"/>
              </a:rPr>
              <a:t>Tens of thousands of reports have been filed to VAERS for children aged 0-18…</a:t>
            </a:r>
          </a:p>
        </p:txBody>
      </p:sp>
      <p:pic>
        <p:nvPicPr>
          <p:cNvPr id="5" name="Content Placeholder 4">
            <a:extLst>
              <a:ext uri="{FF2B5EF4-FFF2-40B4-BE49-F238E27FC236}">
                <a16:creationId xmlns:a16="http://schemas.microsoft.com/office/drawing/2014/main" id="{C2008041-374C-EC46-AC0A-22EFDB27AAEF}"/>
              </a:ext>
            </a:extLst>
          </p:cNvPr>
          <p:cNvPicPr>
            <a:picLocks noGrp="1" noChangeAspect="1"/>
          </p:cNvPicPr>
          <p:nvPr>
            <p:ph idx="1"/>
          </p:nvPr>
        </p:nvPicPr>
        <p:blipFill>
          <a:blip r:embed="rId2"/>
          <a:stretch>
            <a:fillRect/>
          </a:stretch>
        </p:blipFill>
        <p:spPr>
          <a:xfrm>
            <a:off x="4303021" y="1827905"/>
            <a:ext cx="7050779" cy="4351338"/>
          </a:xfrm>
        </p:spPr>
      </p:pic>
      <p:sp>
        <p:nvSpPr>
          <p:cNvPr id="6" name="TextBox 5">
            <a:extLst>
              <a:ext uri="{FF2B5EF4-FFF2-40B4-BE49-F238E27FC236}">
                <a16:creationId xmlns:a16="http://schemas.microsoft.com/office/drawing/2014/main" id="{0DA18E11-611E-1D4B-A372-49500A616476}"/>
              </a:ext>
            </a:extLst>
          </p:cNvPr>
          <p:cNvSpPr txBox="1"/>
          <p:nvPr/>
        </p:nvSpPr>
        <p:spPr>
          <a:xfrm>
            <a:off x="638175" y="1832035"/>
            <a:ext cx="3143250" cy="4524315"/>
          </a:xfrm>
          <a:prstGeom prst="rect">
            <a:avLst/>
          </a:prstGeom>
          <a:noFill/>
          <a:ln w="38100">
            <a:solidFill>
              <a:srgbClr val="7030A0"/>
            </a:solidFill>
          </a:ln>
        </p:spPr>
        <p:txBody>
          <a:bodyPr wrap="square" rtlCol="0">
            <a:spAutoFit/>
          </a:bodyPr>
          <a:lstStyle/>
          <a:p>
            <a:r>
              <a:rPr lang="en-US" sz="3200" dirty="0"/>
              <a:t>5510 children aged 0-18 reported “Product administered to patient of inappropriate age” – 2 died (11 and 13 years old)</a:t>
            </a:r>
          </a:p>
        </p:txBody>
      </p:sp>
      <p:sp>
        <p:nvSpPr>
          <p:cNvPr id="7" name="TextBox 6">
            <a:extLst>
              <a:ext uri="{FF2B5EF4-FFF2-40B4-BE49-F238E27FC236}">
                <a16:creationId xmlns:a16="http://schemas.microsoft.com/office/drawing/2014/main" id="{BBF02816-450F-4C49-8A2D-A3E595D23F10}"/>
              </a:ext>
            </a:extLst>
          </p:cNvPr>
          <p:cNvSpPr txBox="1"/>
          <p:nvPr/>
        </p:nvSpPr>
        <p:spPr>
          <a:xfrm>
            <a:off x="5260932" y="2736502"/>
            <a:ext cx="4446739" cy="2369880"/>
          </a:xfrm>
          <a:prstGeom prst="rect">
            <a:avLst/>
          </a:prstGeom>
          <a:noFill/>
        </p:spPr>
        <p:txBody>
          <a:bodyPr wrap="square" rtlCol="0">
            <a:spAutoFit/>
          </a:bodyPr>
          <a:lstStyle/>
          <a:p>
            <a:pPr algn="ctr"/>
            <a:r>
              <a:rPr lang="en-US" sz="2800" b="1" dirty="0">
                <a:solidFill>
                  <a:srgbClr val="FF0000"/>
                </a:solidFill>
              </a:rPr>
              <a:t>60 children have died -</a:t>
            </a:r>
          </a:p>
          <a:p>
            <a:pPr algn="ctr"/>
            <a:r>
              <a:rPr lang="en-US" sz="2800" b="1" dirty="0">
                <a:solidFill>
                  <a:srgbClr val="FF0000"/>
                </a:solidFill>
              </a:rPr>
              <a:t>23 </a:t>
            </a:r>
            <a:r>
              <a:rPr lang="en-US" sz="4000" b="1" dirty="0">
                <a:solidFill>
                  <a:srgbClr val="FF0000"/>
                </a:solidFill>
              </a:rPr>
              <a:t>(38%) </a:t>
            </a:r>
            <a:r>
              <a:rPr lang="en-US" sz="2800" b="1" dirty="0">
                <a:solidFill>
                  <a:srgbClr val="FF0000"/>
                </a:solidFill>
              </a:rPr>
              <a:t>of them were </a:t>
            </a:r>
            <a:r>
              <a:rPr lang="en-US" sz="4000" b="1" dirty="0">
                <a:solidFill>
                  <a:srgbClr val="FF0000"/>
                </a:solidFill>
              </a:rPr>
              <a:t>less than 2 years old</a:t>
            </a:r>
            <a:endParaRPr lang="en-US" sz="2800" b="1" dirty="0">
              <a:solidFill>
                <a:srgbClr val="FF0000"/>
              </a:solidFill>
            </a:endParaRPr>
          </a:p>
        </p:txBody>
      </p:sp>
      <p:sp>
        <p:nvSpPr>
          <p:cNvPr id="8" name="Date Placeholder 7">
            <a:extLst>
              <a:ext uri="{FF2B5EF4-FFF2-40B4-BE49-F238E27FC236}">
                <a16:creationId xmlns:a16="http://schemas.microsoft.com/office/drawing/2014/main" id="{BC309069-C7D4-7C47-9885-6B1FCC2C3957}"/>
              </a:ext>
            </a:extLst>
          </p:cNvPr>
          <p:cNvSpPr>
            <a:spLocks noGrp="1"/>
          </p:cNvSpPr>
          <p:nvPr>
            <p:ph type="dt" sz="half" idx="10"/>
          </p:nvPr>
        </p:nvSpPr>
        <p:spPr/>
        <p:txBody>
          <a:bodyPr/>
          <a:lstStyle/>
          <a:p>
            <a:fld id="{A2E4C1F2-B634-6744-86DB-5B4E04D560E0}" type="datetime1">
              <a:rPr lang="en-US" smtClean="0"/>
              <a:t>10/22/21</a:t>
            </a:fld>
            <a:endParaRPr lang="en-US" dirty="0"/>
          </a:p>
        </p:txBody>
      </p:sp>
      <p:sp>
        <p:nvSpPr>
          <p:cNvPr id="9" name="Footer Placeholder 8">
            <a:extLst>
              <a:ext uri="{FF2B5EF4-FFF2-40B4-BE49-F238E27FC236}">
                <a16:creationId xmlns:a16="http://schemas.microsoft.com/office/drawing/2014/main" id="{A6BBE789-26B7-C84F-8136-78C3EF85BB53}"/>
              </a:ext>
            </a:extLst>
          </p:cNvPr>
          <p:cNvSpPr>
            <a:spLocks noGrp="1"/>
          </p:cNvSpPr>
          <p:nvPr>
            <p:ph type="ftr" sz="quarter" idx="11"/>
          </p:nvPr>
        </p:nvSpPr>
        <p:spPr/>
        <p:txBody>
          <a:bodyPr/>
          <a:lstStyle/>
          <a:p>
            <a:r>
              <a:rPr lang="en-US" dirty="0"/>
              <a:t>Data Source: VAERS Domestic data/Analysis: Dr. Jessica Rose</a:t>
            </a:r>
          </a:p>
        </p:txBody>
      </p:sp>
      <p:sp>
        <p:nvSpPr>
          <p:cNvPr id="11" name="Slide Number Placeholder 10">
            <a:extLst>
              <a:ext uri="{FF2B5EF4-FFF2-40B4-BE49-F238E27FC236}">
                <a16:creationId xmlns:a16="http://schemas.microsoft.com/office/drawing/2014/main" id="{9CEB059D-D8FE-2E4F-881C-4452AD76C3A1}"/>
              </a:ext>
            </a:extLst>
          </p:cNvPr>
          <p:cNvSpPr>
            <a:spLocks noGrp="1"/>
          </p:cNvSpPr>
          <p:nvPr>
            <p:ph type="sldNum" sz="quarter" idx="12"/>
          </p:nvPr>
        </p:nvSpPr>
        <p:spPr/>
        <p:txBody>
          <a:bodyPr/>
          <a:lstStyle/>
          <a:p>
            <a:fld id="{5FA56C1D-B069-E34B-9C46-AB5D656520C1}" type="slidenum">
              <a:rPr lang="en-US" smtClean="0"/>
              <a:t>3</a:t>
            </a:fld>
            <a:endParaRPr lang="en-US" dirty="0"/>
          </a:p>
        </p:txBody>
      </p:sp>
    </p:spTree>
    <p:extLst>
      <p:ext uri="{BB962C8B-B14F-4D97-AF65-F5344CB8AC3E}">
        <p14:creationId xmlns:p14="http://schemas.microsoft.com/office/powerpoint/2010/main" val="365141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F9255-36C7-654C-B588-4BE2283EB4ED}"/>
              </a:ext>
            </a:extLst>
          </p:cNvPr>
          <p:cNvPicPr>
            <a:picLocks noChangeAspect="1"/>
          </p:cNvPicPr>
          <p:nvPr/>
        </p:nvPicPr>
        <p:blipFill>
          <a:blip r:embed="rId2"/>
          <a:stretch>
            <a:fillRect/>
          </a:stretch>
        </p:blipFill>
        <p:spPr>
          <a:xfrm>
            <a:off x="26605" y="1795708"/>
            <a:ext cx="12138790" cy="1784350"/>
          </a:xfrm>
          <a:prstGeom prst="rect">
            <a:avLst/>
          </a:prstGeom>
          <a:ln w="38100">
            <a:solidFill>
              <a:srgbClr val="7030A0"/>
            </a:solidFill>
          </a:ln>
        </p:spPr>
      </p:pic>
      <p:sp>
        <p:nvSpPr>
          <p:cNvPr id="6" name="TextBox 5">
            <a:extLst>
              <a:ext uri="{FF2B5EF4-FFF2-40B4-BE49-F238E27FC236}">
                <a16:creationId xmlns:a16="http://schemas.microsoft.com/office/drawing/2014/main" id="{44A9715F-673B-AE4A-BDAC-19DAD00B3B14}"/>
              </a:ext>
            </a:extLst>
          </p:cNvPr>
          <p:cNvSpPr txBox="1"/>
          <p:nvPr/>
        </p:nvSpPr>
        <p:spPr>
          <a:xfrm>
            <a:off x="251791" y="240203"/>
            <a:ext cx="11592879" cy="1446550"/>
          </a:xfrm>
          <a:prstGeom prst="rect">
            <a:avLst/>
          </a:prstGeom>
          <a:noFill/>
        </p:spPr>
        <p:txBody>
          <a:bodyPr wrap="square" rtlCol="0">
            <a:spAutoFit/>
          </a:bodyPr>
          <a:lstStyle/>
          <a:p>
            <a:r>
              <a:rPr lang="en-US" sz="4400" dirty="0"/>
              <a:t>Some recent examples of COVID-19 injectable product-associated DEATH in age group 5-11</a:t>
            </a:r>
          </a:p>
        </p:txBody>
      </p:sp>
      <p:sp>
        <p:nvSpPr>
          <p:cNvPr id="8" name="TextBox 7">
            <a:extLst>
              <a:ext uri="{FF2B5EF4-FFF2-40B4-BE49-F238E27FC236}">
                <a16:creationId xmlns:a16="http://schemas.microsoft.com/office/drawing/2014/main" id="{45B0C3F4-C6F0-814E-A8DE-7EE7493B0A42}"/>
              </a:ext>
            </a:extLst>
          </p:cNvPr>
          <p:cNvSpPr txBox="1"/>
          <p:nvPr/>
        </p:nvSpPr>
        <p:spPr>
          <a:xfrm>
            <a:off x="347330" y="3797968"/>
            <a:ext cx="11497340" cy="2677656"/>
          </a:xfrm>
          <a:prstGeom prst="rect">
            <a:avLst/>
          </a:prstGeom>
          <a:noFill/>
        </p:spPr>
        <p:txBody>
          <a:bodyPr wrap="square" rtlCol="0">
            <a:spAutoFit/>
          </a:bodyPr>
          <a:lstStyle/>
          <a:p>
            <a:r>
              <a:rPr lang="en-US" sz="2000" dirty="0"/>
              <a:t>An 11 year old: somebody’s little girl - DIED. </a:t>
            </a:r>
          </a:p>
          <a:p>
            <a:r>
              <a:rPr lang="en-US" sz="2800" b="1" dirty="0">
                <a:solidFill>
                  <a:srgbClr val="7030A0"/>
                </a:solidFill>
              </a:rPr>
              <a:t>Cause of death:</a:t>
            </a:r>
          </a:p>
          <a:p>
            <a:r>
              <a:rPr lang="en-US" sz="2000" dirty="0"/>
              <a:t>She didn’t get hit by a car while riding her bike. </a:t>
            </a:r>
          </a:p>
          <a:p>
            <a:r>
              <a:rPr lang="en-US" sz="2000" dirty="0"/>
              <a:t>She didn’t drown. </a:t>
            </a:r>
          </a:p>
          <a:p>
            <a:r>
              <a:rPr lang="en-US" sz="2000" dirty="0"/>
              <a:t>She didn’t choke</a:t>
            </a:r>
          </a:p>
          <a:p>
            <a:endParaRPr lang="en-US" sz="2000" dirty="0"/>
          </a:p>
          <a:p>
            <a:r>
              <a:rPr lang="en-US" sz="2000" b="1" dirty="0">
                <a:solidFill>
                  <a:srgbClr val="7030A0"/>
                </a:solidFill>
              </a:rPr>
              <a:t>She was injected, presumably by a trained medical professional, with a product deemed ‘safe’ that was meant to protect her. </a:t>
            </a:r>
          </a:p>
        </p:txBody>
      </p:sp>
      <p:sp>
        <p:nvSpPr>
          <p:cNvPr id="9" name="Frame 8">
            <a:extLst>
              <a:ext uri="{FF2B5EF4-FFF2-40B4-BE49-F238E27FC236}">
                <a16:creationId xmlns:a16="http://schemas.microsoft.com/office/drawing/2014/main" id="{7099342F-3099-414C-B110-5003899715EE}"/>
              </a:ext>
            </a:extLst>
          </p:cNvPr>
          <p:cNvSpPr/>
          <p:nvPr/>
        </p:nvSpPr>
        <p:spPr>
          <a:xfrm>
            <a:off x="6726477" y="3331923"/>
            <a:ext cx="3544865" cy="288099"/>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ate Placeholder 9">
            <a:extLst>
              <a:ext uri="{FF2B5EF4-FFF2-40B4-BE49-F238E27FC236}">
                <a16:creationId xmlns:a16="http://schemas.microsoft.com/office/drawing/2014/main" id="{AA4E2DE5-886A-324B-868D-AE87E3F52619}"/>
              </a:ext>
            </a:extLst>
          </p:cNvPr>
          <p:cNvSpPr>
            <a:spLocks noGrp="1"/>
          </p:cNvSpPr>
          <p:nvPr>
            <p:ph type="dt" sz="half" idx="10"/>
          </p:nvPr>
        </p:nvSpPr>
        <p:spPr/>
        <p:txBody>
          <a:bodyPr/>
          <a:lstStyle/>
          <a:p>
            <a:fld id="{BB885BFB-8E95-864A-BB0C-1822FC041A20}" type="datetime1">
              <a:rPr lang="en-US" smtClean="0"/>
              <a:t>10/22/21</a:t>
            </a:fld>
            <a:endParaRPr lang="en-US" dirty="0"/>
          </a:p>
        </p:txBody>
      </p:sp>
      <p:sp>
        <p:nvSpPr>
          <p:cNvPr id="11" name="Footer Placeholder 10">
            <a:extLst>
              <a:ext uri="{FF2B5EF4-FFF2-40B4-BE49-F238E27FC236}">
                <a16:creationId xmlns:a16="http://schemas.microsoft.com/office/drawing/2014/main" id="{49D03562-6784-AF40-9CDA-B784E9409939}"/>
              </a:ext>
            </a:extLst>
          </p:cNvPr>
          <p:cNvSpPr>
            <a:spLocks noGrp="1"/>
          </p:cNvSpPr>
          <p:nvPr>
            <p:ph type="ftr" sz="quarter" idx="11"/>
          </p:nvPr>
        </p:nvSpPr>
        <p:spPr/>
        <p:txBody>
          <a:bodyPr/>
          <a:lstStyle/>
          <a:p>
            <a:r>
              <a:rPr lang="en-US" dirty="0"/>
              <a:t>Data Source: VAERS Domestic data/Analysis: Dr. Jessica Rose</a:t>
            </a:r>
          </a:p>
        </p:txBody>
      </p:sp>
      <p:sp>
        <p:nvSpPr>
          <p:cNvPr id="12" name="Slide Number Placeholder 11">
            <a:extLst>
              <a:ext uri="{FF2B5EF4-FFF2-40B4-BE49-F238E27FC236}">
                <a16:creationId xmlns:a16="http://schemas.microsoft.com/office/drawing/2014/main" id="{D4E525A7-3F82-4C45-A324-61C0A5F9BC44}"/>
              </a:ext>
            </a:extLst>
          </p:cNvPr>
          <p:cNvSpPr>
            <a:spLocks noGrp="1"/>
          </p:cNvSpPr>
          <p:nvPr>
            <p:ph type="sldNum" sz="quarter" idx="12"/>
          </p:nvPr>
        </p:nvSpPr>
        <p:spPr/>
        <p:txBody>
          <a:bodyPr/>
          <a:lstStyle/>
          <a:p>
            <a:fld id="{5FA56C1D-B069-E34B-9C46-AB5D656520C1}" type="slidenum">
              <a:rPr lang="en-US" smtClean="0"/>
              <a:t>4</a:t>
            </a:fld>
            <a:endParaRPr lang="en-US" dirty="0"/>
          </a:p>
        </p:txBody>
      </p:sp>
      <p:sp>
        <p:nvSpPr>
          <p:cNvPr id="13" name="Rectangle 12">
            <a:extLst>
              <a:ext uri="{FF2B5EF4-FFF2-40B4-BE49-F238E27FC236}">
                <a16:creationId xmlns:a16="http://schemas.microsoft.com/office/drawing/2014/main" id="{A1421883-43E8-2B47-8A09-CECB2A1AD791}"/>
              </a:ext>
            </a:extLst>
          </p:cNvPr>
          <p:cNvSpPr/>
          <p:nvPr/>
        </p:nvSpPr>
        <p:spPr>
          <a:xfrm>
            <a:off x="5486399" y="3824264"/>
            <a:ext cx="6616047" cy="1815882"/>
          </a:xfrm>
          <a:prstGeom prst="rect">
            <a:avLst/>
          </a:prstGeom>
          <a:ln w="38100">
            <a:solidFill>
              <a:srgbClr val="FF0000"/>
            </a:solidFill>
          </a:ln>
        </p:spPr>
        <p:txBody>
          <a:bodyPr wrap="square">
            <a:spAutoFit/>
          </a:bodyPr>
          <a:lstStyle/>
          <a:p>
            <a:pPr algn="r"/>
            <a:r>
              <a:rPr lang="en-US" sz="1000" dirty="0"/>
              <a:t>Ronald N. Kostoff, </a:t>
            </a:r>
            <a:r>
              <a:rPr lang="en-US" sz="1000" i="1" dirty="0"/>
              <a:t>et al</a:t>
            </a:r>
            <a:r>
              <a:rPr lang="en-US" sz="1000" dirty="0"/>
              <a:t>., </a:t>
            </a:r>
            <a:r>
              <a:rPr lang="en-US" sz="1050" b="1" dirty="0"/>
              <a:t>Why are we vaccinating children against COVID-19?</a:t>
            </a:r>
            <a:r>
              <a:rPr lang="en-US" sz="1000" dirty="0"/>
              <a:t>, Toxicology Reports, Volume 8, 2021, https://</a:t>
            </a:r>
            <a:r>
              <a:rPr lang="en-US" sz="1000" dirty="0" err="1"/>
              <a:t>doi.org</a:t>
            </a:r>
            <a:r>
              <a:rPr lang="en-US" sz="1000" dirty="0"/>
              <a:t>/10.1016/j.toxrep.2021.08.010.</a:t>
            </a:r>
          </a:p>
          <a:p>
            <a:pPr algn="r"/>
            <a:endParaRPr lang="en-US" sz="1000" dirty="0"/>
          </a:p>
          <a:p>
            <a:pPr algn="r"/>
            <a:r>
              <a:rPr lang="en-US" sz="1000" dirty="0"/>
              <a:t>Tracy Beth Høeg, Allison Krug, Josh Stevenson, John Mandrola</a:t>
            </a:r>
          </a:p>
          <a:p>
            <a:pPr algn="r"/>
            <a:r>
              <a:rPr lang="en-US" sz="1050" b="1" dirty="0"/>
              <a:t>SARS-CoV-2 mRNA Vaccination-Associated Myocarditis in Children Ages 12-17: A Stratified National Database Analysis</a:t>
            </a:r>
          </a:p>
          <a:p>
            <a:pPr algn="r"/>
            <a:r>
              <a:rPr lang="en-US" sz="1000" dirty="0"/>
              <a:t>medRxiv 2021.08.30.21262866; doi: https://doi.org/10.1101/2021.08.30.21262866 </a:t>
            </a:r>
          </a:p>
          <a:p>
            <a:pPr algn="r"/>
            <a:endParaRPr lang="en-US" sz="1000" dirty="0"/>
          </a:p>
          <a:p>
            <a:pPr algn="r"/>
            <a:r>
              <a:rPr lang="en-US" sz="1000" dirty="0"/>
              <a:t>Jessica Rose, Peter A. McCullough,</a:t>
            </a:r>
          </a:p>
          <a:p>
            <a:pPr algn="r"/>
            <a:r>
              <a:rPr lang="en-US" sz="1050" b="1" dirty="0"/>
              <a:t>A Report on Myocarditis Adverse Events in VAERS in Association with COVID-19 Injectable Biological Products</a:t>
            </a:r>
            <a:r>
              <a:rPr lang="en-US" sz="1000" dirty="0"/>
              <a:t>, Current Problems in Cardiology, 2021, https://doi.org/10.1016/j.cpcardiol.2021.101011.</a:t>
            </a:r>
          </a:p>
        </p:txBody>
      </p:sp>
    </p:spTree>
    <p:extLst>
      <p:ext uri="{BB962C8B-B14F-4D97-AF65-F5344CB8AC3E}">
        <p14:creationId xmlns:p14="http://schemas.microsoft.com/office/powerpoint/2010/main" val="32403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4275045-847B-0541-9814-B761D98AE01E}"/>
              </a:ext>
            </a:extLst>
          </p:cNvPr>
          <p:cNvSpPr>
            <a:spLocks noGrp="1"/>
          </p:cNvSpPr>
          <p:nvPr>
            <p:ph type="dt" sz="half" idx="10"/>
          </p:nvPr>
        </p:nvSpPr>
        <p:spPr/>
        <p:txBody>
          <a:bodyPr/>
          <a:lstStyle/>
          <a:p>
            <a:fld id="{B29CE483-9E2D-AC4B-AB79-8EBA5F5E6F71}" type="datetime1">
              <a:rPr lang="en-US" smtClean="0"/>
              <a:t>10/26/21</a:t>
            </a:fld>
            <a:endParaRPr lang="en-US" dirty="0"/>
          </a:p>
        </p:txBody>
      </p:sp>
      <p:sp>
        <p:nvSpPr>
          <p:cNvPr id="5" name="Footer Placeholder 4">
            <a:extLst>
              <a:ext uri="{FF2B5EF4-FFF2-40B4-BE49-F238E27FC236}">
                <a16:creationId xmlns:a16="http://schemas.microsoft.com/office/drawing/2014/main" id="{38100EC0-2108-3C41-8853-14E207E9168A}"/>
              </a:ext>
            </a:extLst>
          </p:cNvPr>
          <p:cNvSpPr>
            <a:spLocks noGrp="1"/>
          </p:cNvSpPr>
          <p:nvPr>
            <p:ph type="ftr" sz="quarter" idx="11"/>
          </p:nvPr>
        </p:nvSpPr>
        <p:spPr/>
        <p:txBody>
          <a:bodyPr/>
          <a:lstStyle/>
          <a:p>
            <a:r>
              <a:rPr lang="en-US"/>
              <a:t>Data Source: VAERS Domestic data/Analysis: Dr. Jessica Rose</a:t>
            </a:r>
            <a:endParaRPr lang="en-US" dirty="0"/>
          </a:p>
        </p:txBody>
      </p:sp>
      <p:sp>
        <p:nvSpPr>
          <p:cNvPr id="6" name="Slide Number Placeholder 5">
            <a:extLst>
              <a:ext uri="{FF2B5EF4-FFF2-40B4-BE49-F238E27FC236}">
                <a16:creationId xmlns:a16="http://schemas.microsoft.com/office/drawing/2014/main" id="{FE6C760B-1863-534F-A50C-68A1E4C0D4FE}"/>
              </a:ext>
            </a:extLst>
          </p:cNvPr>
          <p:cNvSpPr>
            <a:spLocks noGrp="1"/>
          </p:cNvSpPr>
          <p:nvPr>
            <p:ph type="sldNum" sz="quarter" idx="12"/>
          </p:nvPr>
        </p:nvSpPr>
        <p:spPr/>
        <p:txBody>
          <a:bodyPr/>
          <a:lstStyle/>
          <a:p>
            <a:fld id="{5FA56C1D-B069-E34B-9C46-AB5D656520C1}" type="slidenum">
              <a:rPr lang="en-US" smtClean="0"/>
              <a:t>5</a:t>
            </a:fld>
            <a:endParaRPr lang="en-US" dirty="0"/>
          </a:p>
        </p:txBody>
      </p:sp>
      <p:grpSp>
        <p:nvGrpSpPr>
          <p:cNvPr id="22" name="Group 21">
            <a:extLst>
              <a:ext uri="{FF2B5EF4-FFF2-40B4-BE49-F238E27FC236}">
                <a16:creationId xmlns:a16="http://schemas.microsoft.com/office/drawing/2014/main" id="{16301FA8-378B-A945-A116-3787F221DBB9}"/>
              </a:ext>
            </a:extLst>
          </p:cNvPr>
          <p:cNvGrpSpPr/>
          <p:nvPr/>
        </p:nvGrpSpPr>
        <p:grpSpPr>
          <a:xfrm>
            <a:off x="131856" y="1974503"/>
            <a:ext cx="4590455" cy="3914544"/>
            <a:chOff x="294780" y="1712502"/>
            <a:chExt cx="5258007" cy="3895106"/>
          </a:xfrm>
        </p:grpSpPr>
        <p:pic>
          <p:nvPicPr>
            <p:cNvPr id="12" name="Picture 11">
              <a:extLst>
                <a:ext uri="{FF2B5EF4-FFF2-40B4-BE49-F238E27FC236}">
                  <a16:creationId xmlns:a16="http://schemas.microsoft.com/office/drawing/2014/main" id="{F1635829-42BB-E943-8B28-03C65000D831}"/>
                </a:ext>
              </a:extLst>
            </p:cNvPr>
            <p:cNvPicPr>
              <a:picLocks noChangeAspect="1"/>
            </p:cNvPicPr>
            <p:nvPr/>
          </p:nvPicPr>
          <p:blipFill>
            <a:blip r:embed="rId2"/>
            <a:stretch>
              <a:fillRect/>
            </a:stretch>
          </p:blipFill>
          <p:spPr>
            <a:xfrm>
              <a:off x="294780" y="1712502"/>
              <a:ext cx="5258007" cy="3895106"/>
            </a:xfrm>
            <a:prstGeom prst="rect">
              <a:avLst/>
            </a:prstGeom>
          </p:spPr>
        </p:pic>
        <p:sp>
          <p:nvSpPr>
            <p:cNvPr id="15" name="Oval 14">
              <a:extLst>
                <a:ext uri="{FF2B5EF4-FFF2-40B4-BE49-F238E27FC236}">
                  <a16:creationId xmlns:a16="http://schemas.microsoft.com/office/drawing/2014/main" id="{BCDDEF89-7985-BD4D-8744-F6C7F5C2EADE}"/>
                </a:ext>
              </a:extLst>
            </p:cNvPr>
            <p:cNvSpPr/>
            <p:nvPr/>
          </p:nvSpPr>
          <p:spPr>
            <a:xfrm>
              <a:off x="724421" y="4002937"/>
              <a:ext cx="677091" cy="225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6F66DA-60FA-494F-A8EE-8F46CFF4BCBE}"/>
                </a:ext>
              </a:extLst>
            </p:cNvPr>
            <p:cNvSpPr/>
            <p:nvPr/>
          </p:nvSpPr>
          <p:spPr>
            <a:xfrm>
              <a:off x="2209800" y="3496770"/>
              <a:ext cx="677091" cy="326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E01B3372-DF09-E64E-AB85-93AB1E0FD826}"/>
              </a:ext>
            </a:extLst>
          </p:cNvPr>
          <p:cNvSpPr txBox="1"/>
          <p:nvPr/>
        </p:nvSpPr>
        <p:spPr>
          <a:xfrm>
            <a:off x="4638765" y="2465217"/>
            <a:ext cx="2914470" cy="2677656"/>
          </a:xfrm>
          <a:prstGeom prst="rect">
            <a:avLst/>
          </a:prstGeom>
          <a:noFill/>
        </p:spPr>
        <p:txBody>
          <a:bodyPr wrap="square" rtlCol="0">
            <a:spAutoFit/>
          </a:bodyPr>
          <a:lstStyle/>
          <a:p>
            <a:pPr algn="ctr"/>
            <a:r>
              <a:rPr lang="en-US" sz="2800" dirty="0">
                <a:solidFill>
                  <a:srgbClr val="FF0000"/>
                </a:solidFill>
              </a:rPr>
              <a:t>104/127*100=82% rate of spontaneous abortion in women in 1</a:t>
            </a:r>
            <a:r>
              <a:rPr lang="en-US" sz="2800" baseline="30000" dirty="0">
                <a:solidFill>
                  <a:srgbClr val="FF0000"/>
                </a:solidFill>
              </a:rPr>
              <a:t>st</a:t>
            </a:r>
            <a:r>
              <a:rPr lang="en-US" sz="2800" dirty="0">
                <a:solidFill>
                  <a:srgbClr val="FF0000"/>
                </a:solidFill>
              </a:rPr>
              <a:t> and 2</a:t>
            </a:r>
            <a:r>
              <a:rPr lang="en-US" sz="2800" baseline="30000" dirty="0">
                <a:solidFill>
                  <a:srgbClr val="FF0000"/>
                </a:solidFill>
              </a:rPr>
              <a:t>nd</a:t>
            </a:r>
            <a:r>
              <a:rPr lang="en-US" sz="2800" dirty="0">
                <a:solidFill>
                  <a:srgbClr val="FF0000"/>
                </a:solidFill>
              </a:rPr>
              <a:t> trimesters. </a:t>
            </a:r>
          </a:p>
        </p:txBody>
      </p:sp>
      <p:grpSp>
        <p:nvGrpSpPr>
          <p:cNvPr id="21" name="Group 20">
            <a:extLst>
              <a:ext uri="{FF2B5EF4-FFF2-40B4-BE49-F238E27FC236}">
                <a16:creationId xmlns:a16="http://schemas.microsoft.com/office/drawing/2014/main" id="{1A3B8437-9727-D349-BEAB-C68ABA8BB925}"/>
              </a:ext>
            </a:extLst>
          </p:cNvPr>
          <p:cNvGrpSpPr/>
          <p:nvPr/>
        </p:nvGrpSpPr>
        <p:grpSpPr>
          <a:xfrm>
            <a:off x="7820502" y="1712503"/>
            <a:ext cx="4371498" cy="4123472"/>
            <a:chOff x="6771153" y="2070612"/>
            <a:chExt cx="5258008" cy="4143624"/>
          </a:xfrm>
        </p:grpSpPr>
        <p:pic>
          <p:nvPicPr>
            <p:cNvPr id="10" name="Picture 9">
              <a:extLst>
                <a:ext uri="{FF2B5EF4-FFF2-40B4-BE49-F238E27FC236}">
                  <a16:creationId xmlns:a16="http://schemas.microsoft.com/office/drawing/2014/main" id="{A3FEE854-8504-6D45-89FE-07D064AB986D}"/>
                </a:ext>
              </a:extLst>
            </p:cNvPr>
            <p:cNvPicPr>
              <a:picLocks noChangeAspect="1"/>
            </p:cNvPicPr>
            <p:nvPr/>
          </p:nvPicPr>
          <p:blipFill>
            <a:blip r:embed="rId3"/>
            <a:stretch>
              <a:fillRect/>
            </a:stretch>
          </p:blipFill>
          <p:spPr>
            <a:xfrm>
              <a:off x="6771153" y="2070612"/>
              <a:ext cx="5258008" cy="4143624"/>
            </a:xfrm>
            <a:prstGeom prst="rect">
              <a:avLst/>
            </a:prstGeom>
          </p:spPr>
        </p:pic>
        <p:sp>
          <p:nvSpPr>
            <p:cNvPr id="18" name="Oval 17">
              <a:extLst>
                <a:ext uri="{FF2B5EF4-FFF2-40B4-BE49-F238E27FC236}">
                  <a16:creationId xmlns:a16="http://schemas.microsoft.com/office/drawing/2014/main" id="{5ED98E20-E597-1342-9959-369D6C87EF6E}"/>
                </a:ext>
              </a:extLst>
            </p:cNvPr>
            <p:cNvSpPr/>
            <p:nvPr/>
          </p:nvSpPr>
          <p:spPr>
            <a:xfrm>
              <a:off x="10902520" y="3608739"/>
              <a:ext cx="677091" cy="3265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FCA6EBA5-0E66-9C4F-B47E-78F4F4489CD5}"/>
              </a:ext>
            </a:extLst>
          </p:cNvPr>
          <p:cNvPicPr>
            <a:picLocks noChangeAspect="1"/>
          </p:cNvPicPr>
          <p:nvPr/>
        </p:nvPicPr>
        <p:blipFill>
          <a:blip r:embed="rId4"/>
          <a:stretch>
            <a:fillRect/>
          </a:stretch>
        </p:blipFill>
        <p:spPr>
          <a:xfrm>
            <a:off x="-7307" y="15860"/>
            <a:ext cx="12192000" cy="1958643"/>
          </a:xfrm>
          <a:prstGeom prst="rect">
            <a:avLst/>
          </a:prstGeom>
        </p:spPr>
      </p:pic>
    </p:spTree>
    <p:extLst>
      <p:ext uri="{BB962C8B-B14F-4D97-AF65-F5344CB8AC3E}">
        <p14:creationId xmlns:p14="http://schemas.microsoft.com/office/powerpoint/2010/main" val="161643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10409</TotalTime>
  <Words>540</Words>
  <Application>Microsoft Macintosh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Updated myocarditis reports across age by dose (left) and gender (right) </vt:lpstr>
      <vt:lpstr>Tens of thousands of reports have been filed to VAERS for children aged 0-18…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Rose</dc:creator>
  <cp:lastModifiedBy>Jessica Rose</cp:lastModifiedBy>
  <cp:revision>37</cp:revision>
  <dcterms:created xsi:type="dcterms:W3CDTF">2021-10-19T09:57:00Z</dcterms:created>
  <dcterms:modified xsi:type="dcterms:W3CDTF">2021-10-26T19:56:06Z</dcterms:modified>
</cp:coreProperties>
</file>